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6" r:id="rId3"/>
    <p:sldId id="375" r:id="rId4"/>
    <p:sldId id="378" r:id="rId5"/>
    <p:sldId id="377" r:id="rId6"/>
    <p:sldId id="257" r:id="rId7"/>
    <p:sldId id="258" r:id="rId8"/>
    <p:sldId id="260" r:id="rId9"/>
    <p:sldId id="259" r:id="rId10"/>
    <p:sldId id="263" r:id="rId11"/>
    <p:sldId id="261" r:id="rId12"/>
    <p:sldId id="262" r:id="rId13"/>
    <p:sldId id="264" r:id="rId14"/>
    <p:sldId id="265" r:id="rId15"/>
    <p:sldId id="266" r:id="rId16"/>
    <p:sldId id="270" r:id="rId17"/>
    <p:sldId id="271" r:id="rId18"/>
    <p:sldId id="267" r:id="rId19"/>
    <p:sldId id="269" r:id="rId20"/>
    <p:sldId id="268" r:id="rId21"/>
    <p:sldId id="282" r:id="rId22"/>
    <p:sldId id="285" r:id="rId23"/>
    <p:sldId id="284" r:id="rId24"/>
    <p:sldId id="286" r:id="rId25"/>
    <p:sldId id="287" r:id="rId26"/>
    <p:sldId id="288" r:id="rId27"/>
    <p:sldId id="289" r:id="rId28"/>
    <p:sldId id="290" r:id="rId29"/>
    <p:sldId id="292" r:id="rId30"/>
    <p:sldId id="293" r:id="rId31"/>
    <p:sldId id="294" r:id="rId32"/>
    <p:sldId id="291" r:id="rId33"/>
    <p:sldId id="295" r:id="rId34"/>
    <p:sldId id="272" r:id="rId35"/>
    <p:sldId id="296" r:id="rId36"/>
    <p:sldId id="274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276" r:id="rId45"/>
    <p:sldId id="304" r:id="rId46"/>
    <p:sldId id="305" r:id="rId47"/>
    <p:sldId id="311" r:id="rId48"/>
    <p:sldId id="312" r:id="rId49"/>
    <p:sldId id="331" r:id="rId50"/>
    <p:sldId id="277" r:id="rId51"/>
    <p:sldId id="332" r:id="rId52"/>
    <p:sldId id="333" r:id="rId53"/>
    <p:sldId id="334" r:id="rId54"/>
    <p:sldId id="335" r:id="rId55"/>
    <p:sldId id="336" r:id="rId56"/>
    <p:sldId id="275" r:id="rId57"/>
    <p:sldId id="337" r:id="rId58"/>
    <p:sldId id="338" r:id="rId59"/>
    <p:sldId id="339" r:id="rId60"/>
    <p:sldId id="340" r:id="rId61"/>
    <p:sldId id="341" r:id="rId62"/>
    <p:sldId id="342" r:id="rId63"/>
    <p:sldId id="343" r:id="rId64"/>
    <p:sldId id="344" r:id="rId65"/>
    <p:sldId id="345" r:id="rId66"/>
    <p:sldId id="346" r:id="rId67"/>
    <p:sldId id="347" r:id="rId68"/>
    <p:sldId id="348" r:id="rId69"/>
    <p:sldId id="349" r:id="rId70"/>
    <p:sldId id="350" r:id="rId71"/>
    <p:sldId id="351" r:id="rId72"/>
    <p:sldId id="352" r:id="rId73"/>
    <p:sldId id="353" r:id="rId74"/>
    <p:sldId id="354" r:id="rId75"/>
    <p:sldId id="355" r:id="rId76"/>
    <p:sldId id="356" r:id="rId77"/>
    <p:sldId id="279" r:id="rId78"/>
    <p:sldId id="280" r:id="rId79"/>
    <p:sldId id="357" r:id="rId80"/>
    <p:sldId id="358" r:id="rId81"/>
    <p:sldId id="278" r:id="rId82"/>
    <p:sldId id="359" r:id="rId83"/>
    <p:sldId id="360" r:id="rId84"/>
    <p:sldId id="361" r:id="rId85"/>
    <p:sldId id="362" r:id="rId86"/>
    <p:sldId id="363" r:id="rId87"/>
    <p:sldId id="364" r:id="rId88"/>
    <p:sldId id="365" r:id="rId89"/>
    <p:sldId id="366" r:id="rId90"/>
    <p:sldId id="367" r:id="rId91"/>
    <p:sldId id="368" r:id="rId92"/>
    <p:sldId id="369" r:id="rId93"/>
    <p:sldId id="370" r:id="rId94"/>
    <p:sldId id="371" r:id="rId95"/>
    <p:sldId id="372" r:id="rId96"/>
    <p:sldId id="373" r:id="rId97"/>
    <p:sldId id="281" r:id="rId9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 snapToGrid="0" showGuides="1">
      <p:cViewPr varScale="1">
        <p:scale>
          <a:sx n="107" d="100"/>
          <a:sy n="107" d="100"/>
        </p:scale>
        <p:origin x="7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18F67-3BE5-4B5F-BAE7-741F43178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70C07F-7474-4CF0-912D-DC62F0C19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2FF16-1A9F-49D9-AF7C-A4841F271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2EC81-19DE-4A38-96B4-14587C0A7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0ADC9-EEE3-460A-A264-06387B3F4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20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CC2B-67F9-4CBC-98BA-E30BC8DBB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94984-C7B0-456A-9825-7A2A8EAFA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4011D-24E7-42A0-A74B-877D2D6D1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6D70F-92BA-46B3-B06C-9246603A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4BB76-6F44-4CD1-A8AE-5BF7F47A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84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BABC3C-5374-4869-BBCC-4026034FE0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4FD6B-6A86-4065-8C64-D64372F855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947C4-3225-4D96-85B4-42B8BE6CF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CB64D-1EE1-462D-A7AA-E7BFF6A5A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D715A-94E5-4333-BFB7-4C58D7307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14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0C657-5A2E-474B-BDA2-99272AE45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60CD1-44F9-4598-BB83-339B89FCD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458B7-AD31-43EF-9F8E-21016757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772DA-1C4E-42B8-A2AC-41D680083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7CD52-7012-40F6-8F9A-F7A60839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0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F6D2D-0BCF-4A62-9C2A-78F952831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B1E33-056C-4B4A-9602-36222D07E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51C7D-8609-431A-BDEA-0244863E9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BDB75-7CDC-4FFB-B801-907B7F1C3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B0030-A5FC-4B87-8893-A6158884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17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38EF4-5049-4271-BFAF-C60480A1C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A156E-8B61-444F-97D0-19B90EA2F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72A1-9A9C-4909-8330-717CE707BB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D981B0-1F1F-4AAA-B43C-4A83EE364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76C2BB-4632-4895-B247-56C0D18AC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1E17C-D152-4FB2-8E67-D2579D3A6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93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EE6C7-388F-46D7-9039-383E5CD5C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1271E-B879-4A64-87A5-B00495F3C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8068E0-A70A-4B08-BF0E-FBCA15BE8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2B3420-D3FC-4A8E-8CB4-3EF7A6D26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281222-3C8B-4C22-85D2-BC45225803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18293B-B921-4096-88DB-B738AEFD6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08125E-73E6-4DBE-B346-8FF453D3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C7982E-5E66-4E3A-92EA-434E720A0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46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F5006-BCD3-43B7-BBD0-A6256E4EC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430AA4-CBED-4A2C-AA02-9D56EADA1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4E2385-E110-4007-8551-D3ED1A86B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7DB19-79C9-4AA6-ADDE-567D10F9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4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491EB-48EA-4D11-9856-5861CAAD0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0D67D5-A3D8-40FF-8855-E2C0E2881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10DE1-BDBE-437E-BB1E-881FB9297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8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CB761-FE57-4ECC-B04D-D4F6E7FE8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FCBD3-2711-473B-ABE6-E80F611FD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A6B1B-B9EC-4B1C-A877-E918FF0A6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5CAE7-A622-44C3-8E49-33FCBD1B9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E7729-F936-480E-B236-F0B7C48D0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9DE261-ACC2-4347-9001-74881E5D1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292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5A4AC-9233-40CB-9589-CCDAA972B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09C389-1D05-4EF2-97C4-E1D2F4AD20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C35B2A-C95B-4C98-ABA3-972DDE93D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E1CF5F-44D4-4604-8B36-3A5CA7A0C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0BDFE8-F913-4180-A3C8-3C8F05046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E8E65-FD81-4406-AA47-D4AF5303A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29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567E4F-7F74-48EF-BB55-1027ADF10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95A22-97A0-4EFE-ADCD-8FB01AC6F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255D7-21F3-4134-951C-9FB342F77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C77B-6B7B-45F1-8CC3-91C5BAF834DF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0A2DD-9A59-4CB5-8616-AC6F0E93A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D1726-1CCC-4873-9A37-1BD0CE9884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692E4-4790-458A-AB5C-0A8AE3BAF8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91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BFBB9-C98F-400A-A6D9-6CFC908F08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err="1"/>
              <a:t>Antipsihotici</a:t>
            </a:r>
            <a:r>
              <a:rPr lang="sr-Latn-RS" dirty="0"/>
              <a:t> i litijum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87529-5B57-4C78-B201-76D2A4384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73450"/>
            <a:ext cx="9144000" cy="384349"/>
          </a:xfrm>
        </p:spPr>
        <p:txBody>
          <a:bodyPr>
            <a:normAutofit fontScale="92500" lnSpcReduction="10000"/>
          </a:bodyPr>
          <a:lstStyle/>
          <a:p>
            <a:r>
              <a:rPr lang="sr-Latn-RS" dirty="0"/>
              <a:t>Prof dr Dušan Djurić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582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JMS | Free Full-Text | New Targets for Schizophrenia Treatment beyond the  Dopamine Hypothesis | HTML">
            <a:extLst>
              <a:ext uri="{FF2B5EF4-FFF2-40B4-BE49-F238E27FC236}">
                <a16:creationId xmlns:a16="http://schemas.microsoft.com/office/drawing/2014/main" id="{CD67ACB6-A4C9-4AFD-BE46-32209EB9C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4" y="498126"/>
            <a:ext cx="8576528" cy="587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761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11501-D8BB-4DE8-9B72-BFE547BC4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SEROTONINSKA HIPOTEZA ŠIZOFRENIJE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2BC4D-B3F9-48E8-B08A-E118797CC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41" y="1825625"/>
            <a:ext cx="11485266" cy="4946964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Otkriće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indol</a:t>
            </a:r>
            <a:r>
              <a:rPr lang="en-GB" dirty="0"/>
              <a:t> </a:t>
            </a:r>
            <a:r>
              <a:rPr lang="en-GB" dirty="0" err="1"/>
              <a:t>halucinogeni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LSD (</a:t>
            </a:r>
            <a:r>
              <a:rPr lang="en-GB" dirty="0" err="1"/>
              <a:t>dietilamid</a:t>
            </a:r>
            <a:r>
              <a:rPr lang="en-GB" dirty="0"/>
              <a:t> </a:t>
            </a:r>
            <a:r>
              <a:rPr lang="en-GB" dirty="0" err="1"/>
              <a:t>lizerginske</a:t>
            </a:r>
            <a:r>
              <a:rPr lang="en-GB" dirty="0"/>
              <a:t> </a:t>
            </a:r>
            <a:r>
              <a:rPr lang="en-GB" dirty="0" err="1"/>
              <a:t>kiseline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meskalin</a:t>
            </a:r>
            <a:r>
              <a:rPr lang="en-GB" dirty="0"/>
              <a:t> </a:t>
            </a:r>
            <a:r>
              <a:rPr lang="en-GB" dirty="0" err="1"/>
              <a:t>agonisti</a:t>
            </a:r>
            <a:r>
              <a:rPr lang="en-GB" dirty="0"/>
              <a:t> </a:t>
            </a:r>
            <a:r>
              <a:rPr lang="en-GB" dirty="0" err="1"/>
              <a:t>serotonina</a:t>
            </a:r>
            <a:r>
              <a:rPr lang="en-GB" dirty="0"/>
              <a:t> (5-HT) </a:t>
            </a:r>
            <a:r>
              <a:rPr lang="en-GB" dirty="0" err="1"/>
              <a:t>dovelo</a:t>
            </a:r>
            <a:r>
              <a:rPr lang="en-GB" dirty="0"/>
              <a:t> je do </a:t>
            </a:r>
            <a:r>
              <a:rPr lang="en-GB" dirty="0" err="1"/>
              <a:t>traženja</a:t>
            </a:r>
            <a:r>
              <a:rPr lang="en-GB" dirty="0"/>
              <a:t> </a:t>
            </a:r>
            <a:r>
              <a:rPr lang="en-GB" dirty="0" err="1"/>
              <a:t>endogenih</a:t>
            </a:r>
            <a:r>
              <a:rPr lang="en-GB" dirty="0"/>
              <a:t> </a:t>
            </a:r>
            <a:r>
              <a:rPr lang="en-GB" dirty="0" err="1"/>
              <a:t>halucinogena</a:t>
            </a:r>
            <a:r>
              <a:rPr lang="en-GB" dirty="0"/>
              <a:t> u </a:t>
            </a:r>
            <a:r>
              <a:rPr lang="en-GB" dirty="0" err="1"/>
              <a:t>urinu</a:t>
            </a:r>
            <a:r>
              <a:rPr lang="en-GB" dirty="0"/>
              <a:t>, </a:t>
            </a:r>
            <a:r>
              <a:rPr lang="en-GB" dirty="0" err="1"/>
              <a:t>krvi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mozgu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Ovo se </a:t>
            </a:r>
            <a:r>
              <a:rPr lang="en-GB" dirty="0" err="1"/>
              <a:t>pokazalo</a:t>
            </a:r>
            <a:r>
              <a:rPr lang="en-GB" dirty="0"/>
              <a:t> </a:t>
            </a:r>
            <a:r>
              <a:rPr lang="en-GB" dirty="0" err="1"/>
              <a:t>beskorisnim</a:t>
            </a:r>
            <a:r>
              <a:rPr lang="en-GB" dirty="0"/>
              <a:t>, </a:t>
            </a:r>
            <a:r>
              <a:rPr lang="en-GB" dirty="0" err="1"/>
              <a:t>aliidentifikacija</a:t>
            </a:r>
            <a:r>
              <a:rPr lang="en-GB" dirty="0"/>
              <a:t> </a:t>
            </a:r>
            <a:r>
              <a:rPr lang="en-GB" dirty="0" err="1"/>
              <a:t>mnogih</a:t>
            </a:r>
            <a:r>
              <a:rPr lang="en-GB" dirty="0"/>
              <a:t> </a:t>
            </a:r>
            <a:r>
              <a:rPr lang="en-GB" dirty="0" err="1"/>
              <a:t>podtipova</a:t>
            </a:r>
            <a:r>
              <a:rPr lang="en-GB" dirty="0"/>
              <a:t> 5-HT-receptora </a:t>
            </a:r>
            <a:r>
              <a:rPr lang="en-GB" dirty="0" err="1"/>
              <a:t>dovela</a:t>
            </a:r>
            <a:r>
              <a:rPr lang="en-GB" dirty="0"/>
              <a:t> je do </a:t>
            </a:r>
            <a:r>
              <a:rPr lang="en-GB" dirty="0" err="1"/>
              <a:t>ključnog</a:t>
            </a:r>
            <a:r>
              <a:rPr lang="en-GB" dirty="0"/>
              <a:t> </a:t>
            </a:r>
            <a:r>
              <a:rPr lang="en-GB" dirty="0" err="1"/>
              <a:t>otkrića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-receptor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možda</a:t>
            </a:r>
            <a:r>
              <a:rPr lang="en-GB" dirty="0"/>
              <a:t> </a:t>
            </a:r>
            <a:r>
              <a:rPr lang="en-GB" dirty="0" err="1"/>
              <a:t>stimulacija</a:t>
            </a:r>
            <a:r>
              <a:rPr lang="en-GB" dirty="0"/>
              <a:t> 5-HT2C </a:t>
            </a:r>
            <a:r>
              <a:rPr lang="en-GB" dirty="0" err="1"/>
              <a:t>osnova</a:t>
            </a:r>
            <a:r>
              <a:rPr lang="en-GB" dirty="0"/>
              <a:t> za </a:t>
            </a:r>
            <a:r>
              <a:rPr lang="en-GB" dirty="0" err="1"/>
              <a:t>halucinatorne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Utvrđeno</a:t>
            </a:r>
            <a:r>
              <a:rPr lang="en-GB" dirty="0"/>
              <a:t> je da je </a:t>
            </a:r>
            <a:r>
              <a:rPr lang="en-GB" b="1" dirty="0" err="1"/>
              <a:t>blokada</a:t>
            </a:r>
            <a:r>
              <a:rPr lang="en-GB" dirty="0"/>
              <a:t> </a:t>
            </a:r>
            <a:r>
              <a:rPr lang="en-GB" b="1" dirty="0"/>
              <a:t>5-HT</a:t>
            </a:r>
            <a:r>
              <a:rPr lang="en-GB" b="1" baseline="-25000" dirty="0"/>
              <a:t>2A</a:t>
            </a:r>
            <a:r>
              <a:rPr lang="en-GB" dirty="0"/>
              <a:t>-receptora </a:t>
            </a:r>
            <a:r>
              <a:rPr lang="en-GB" dirty="0" err="1"/>
              <a:t>ključni</a:t>
            </a:r>
            <a:r>
              <a:rPr lang="en-GB" dirty="0"/>
              <a:t> </a:t>
            </a:r>
            <a:r>
              <a:rPr lang="en-GB" dirty="0" err="1"/>
              <a:t>faktor</a:t>
            </a:r>
            <a:r>
              <a:rPr lang="en-GB" dirty="0"/>
              <a:t> u </a:t>
            </a:r>
            <a:r>
              <a:rPr lang="en-GB" dirty="0" err="1"/>
              <a:t>mehanizmu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glavne</a:t>
            </a:r>
            <a:r>
              <a:rPr lang="en-GB" dirty="0"/>
              <a:t> </a:t>
            </a:r>
            <a:r>
              <a:rPr lang="en-GB" dirty="0" err="1"/>
              <a:t>klase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, </a:t>
            </a:r>
            <a:r>
              <a:rPr lang="en-GB" dirty="0" err="1"/>
              <a:t>čiji</a:t>
            </a:r>
            <a:r>
              <a:rPr lang="en-GB" dirty="0"/>
              <a:t> je </a:t>
            </a:r>
            <a:r>
              <a:rPr lang="en-GB" dirty="0" err="1"/>
              <a:t>prototip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koji </a:t>
            </a:r>
            <a:r>
              <a:rPr lang="en-GB" dirty="0" err="1"/>
              <a:t>uključuje</a:t>
            </a:r>
            <a:r>
              <a:rPr lang="en-GB" dirty="0"/>
              <a:t>, po </a:t>
            </a:r>
            <a:r>
              <a:rPr lang="en-GB" dirty="0" err="1"/>
              <a:t>redosledu</a:t>
            </a:r>
            <a:r>
              <a:rPr lang="en-GB" dirty="0"/>
              <a:t> </a:t>
            </a:r>
            <a:r>
              <a:rPr lang="en-GB" dirty="0" err="1"/>
              <a:t>njihovog</a:t>
            </a:r>
            <a:r>
              <a:rPr lang="en-GB" dirty="0"/>
              <a:t> </a:t>
            </a:r>
            <a:r>
              <a:rPr lang="en-GB" dirty="0" err="1"/>
              <a:t>uvođenja</a:t>
            </a:r>
            <a:r>
              <a:rPr lang="en-GB" dirty="0"/>
              <a:t> </a:t>
            </a:r>
            <a:r>
              <a:rPr lang="en-GB" dirty="0" err="1"/>
              <a:t>širom</a:t>
            </a:r>
            <a:r>
              <a:rPr lang="en-GB" dirty="0"/>
              <a:t> </a:t>
            </a:r>
            <a:r>
              <a:rPr lang="en-GB" dirty="0" err="1"/>
              <a:t>sveta</a:t>
            </a:r>
            <a:r>
              <a:rPr lang="en-GB" dirty="0"/>
              <a:t>, </a:t>
            </a:r>
            <a:r>
              <a:rPr lang="en-GB" dirty="0" err="1"/>
              <a:t>melperon</a:t>
            </a:r>
            <a:r>
              <a:rPr lang="en-GB" dirty="0"/>
              <a:t>, </a:t>
            </a:r>
            <a:r>
              <a:rPr lang="en-GB" dirty="0" err="1"/>
              <a:t>risperidon</a:t>
            </a:r>
            <a:r>
              <a:rPr lang="en-GB" dirty="0"/>
              <a:t>, </a:t>
            </a:r>
            <a:r>
              <a:rPr lang="en-GB" dirty="0" err="1"/>
              <a:t>zotepin</a:t>
            </a:r>
            <a:r>
              <a:rPr lang="en-GB" dirty="0"/>
              <a:t>, </a:t>
            </a:r>
            <a:r>
              <a:rPr lang="en-GB" dirty="0" err="1"/>
              <a:t>blonanserin</a:t>
            </a:r>
            <a:r>
              <a:rPr lang="en-GB" dirty="0"/>
              <a:t>,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ziprasidon</a:t>
            </a:r>
            <a:r>
              <a:rPr lang="en-GB" dirty="0"/>
              <a:t>, </a:t>
            </a:r>
            <a:r>
              <a:rPr lang="en-GB" dirty="0" err="1"/>
              <a:t>aripiprazol</a:t>
            </a:r>
            <a:r>
              <a:rPr lang="en-GB" dirty="0"/>
              <a:t>, </a:t>
            </a:r>
            <a:r>
              <a:rPr lang="en-GB" dirty="0" err="1"/>
              <a:t>sertindol</a:t>
            </a:r>
            <a:r>
              <a:rPr lang="en-GB" dirty="0"/>
              <a:t>, </a:t>
            </a:r>
            <a:r>
              <a:rPr lang="en-GB" dirty="0" err="1"/>
              <a:t>paliperidon</a:t>
            </a:r>
            <a:r>
              <a:rPr lang="en-GB" dirty="0"/>
              <a:t>, </a:t>
            </a:r>
            <a:r>
              <a:rPr lang="en-GB" dirty="0" err="1"/>
              <a:t>iloperidon</a:t>
            </a:r>
            <a:r>
              <a:rPr lang="en-GB" dirty="0"/>
              <a:t>, </a:t>
            </a:r>
            <a:r>
              <a:rPr lang="en-GB" dirty="0" err="1"/>
              <a:t>asenapin</a:t>
            </a:r>
            <a:r>
              <a:rPr lang="en-GB" dirty="0"/>
              <a:t>, </a:t>
            </a:r>
            <a:r>
              <a:rPr lang="en-GB" dirty="0" err="1"/>
              <a:t>lurazidon</a:t>
            </a:r>
            <a:r>
              <a:rPr lang="en-GB" dirty="0"/>
              <a:t>, </a:t>
            </a:r>
            <a:r>
              <a:rPr lang="en-GB" dirty="0" err="1"/>
              <a:t>kariprazin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brekspiprazol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inverzni</a:t>
            </a:r>
            <a:r>
              <a:rPr lang="en-GB" dirty="0"/>
              <a:t> </a:t>
            </a:r>
            <a:r>
              <a:rPr lang="en-GB" dirty="0" err="1"/>
              <a:t>agonisti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; </a:t>
            </a:r>
            <a:r>
              <a:rPr lang="en-GB" dirty="0" err="1"/>
              <a:t>odnosno</a:t>
            </a:r>
            <a:r>
              <a:rPr lang="en-GB" dirty="0"/>
              <a:t> </a:t>
            </a:r>
            <a:r>
              <a:rPr lang="en-GB" dirty="0" err="1"/>
              <a:t>blokiraju</a:t>
            </a:r>
            <a:r>
              <a:rPr lang="en-GB" dirty="0"/>
              <a:t> </a:t>
            </a:r>
            <a:r>
              <a:rPr lang="en-GB" dirty="0" err="1"/>
              <a:t>konstitutivnu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b="1" dirty="0" err="1"/>
              <a:t>Ovi</a:t>
            </a:r>
            <a:r>
              <a:rPr lang="en-GB" b="1" dirty="0"/>
              <a:t> </a:t>
            </a:r>
            <a:r>
              <a:rPr lang="en-GB" b="1" dirty="0" err="1"/>
              <a:t>receptori</a:t>
            </a:r>
            <a:r>
              <a:rPr lang="en-GB" b="1" dirty="0"/>
              <a:t> </a:t>
            </a:r>
            <a:r>
              <a:rPr lang="en-GB" b="1" dirty="0" err="1"/>
              <a:t>moduliraju</a:t>
            </a:r>
            <a:r>
              <a:rPr lang="en-GB" b="1" dirty="0"/>
              <a:t> </a:t>
            </a:r>
            <a:r>
              <a:rPr lang="en-GB" b="1" dirty="0" err="1"/>
              <a:t>oslobađanje</a:t>
            </a:r>
            <a:r>
              <a:rPr lang="en-GB" b="1" dirty="0"/>
              <a:t> </a:t>
            </a:r>
            <a:r>
              <a:rPr lang="en-GB" b="1" dirty="0" err="1"/>
              <a:t>dopamina</a:t>
            </a:r>
            <a:r>
              <a:rPr lang="en-GB" b="1" dirty="0"/>
              <a:t>, </a:t>
            </a:r>
            <a:r>
              <a:rPr lang="en-GB" b="1" dirty="0" err="1"/>
              <a:t>norepinefrina</a:t>
            </a:r>
            <a:r>
              <a:rPr lang="en-GB" b="1" dirty="0"/>
              <a:t>, </a:t>
            </a:r>
            <a:r>
              <a:rPr lang="en-GB" b="1" dirty="0" err="1"/>
              <a:t>glutamata</a:t>
            </a:r>
            <a:r>
              <a:rPr lang="en-GB" b="1" dirty="0"/>
              <a:t>, GABA </a:t>
            </a:r>
            <a:r>
              <a:rPr lang="en-GB" b="1" dirty="0" err="1"/>
              <a:t>i</a:t>
            </a:r>
            <a:r>
              <a:rPr lang="en-GB" b="1" dirty="0"/>
              <a:t> </a:t>
            </a:r>
            <a:r>
              <a:rPr lang="en-GB" b="1" dirty="0" err="1"/>
              <a:t>acetilholina</a:t>
            </a:r>
            <a:r>
              <a:rPr lang="en-GB" b="1" dirty="0"/>
              <a:t>, </a:t>
            </a:r>
            <a:r>
              <a:rPr lang="en-GB" b="1" dirty="0" err="1"/>
              <a:t>između</a:t>
            </a:r>
            <a:r>
              <a:rPr lang="en-GB" b="1" dirty="0"/>
              <a:t> </a:t>
            </a:r>
            <a:r>
              <a:rPr lang="en-GB" b="1" dirty="0" err="1"/>
              <a:t>ostalih</a:t>
            </a:r>
            <a:r>
              <a:rPr lang="en-GB" b="1" dirty="0"/>
              <a:t> </a:t>
            </a:r>
            <a:r>
              <a:rPr lang="en-GB" b="1" dirty="0" err="1"/>
              <a:t>neurotransmitera</a:t>
            </a:r>
            <a:r>
              <a:rPr lang="en-GB" b="1" dirty="0"/>
              <a:t> u </a:t>
            </a:r>
            <a:r>
              <a:rPr lang="en-GB" b="1" dirty="0" err="1"/>
              <a:t>korteksu</a:t>
            </a:r>
            <a:r>
              <a:rPr lang="en-GB" b="1" dirty="0"/>
              <a:t>, </a:t>
            </a:r>
            <a:r>
              <a:rPr lang="en-GB" b="1" dirty="0" err="1"/>
              <a:t>limbičkom</a:t>
            </a:r>
            <a:r>
              <a:rPr lang="en-GB" b="1" dirty="0"/>
              <a:t> </a:t>
            </a:r>
            <a:r>
              <a:rPr lang="en-GB" b="1" dirty="0" err="1"/>
              <a:t>regionu</a:t>
            </a:r>
            <a:r>
              <a:rPr lang="en-GB" b="1" dirty="0"/>
              <a:t> </a:t>
            </a:r>
            <a:r>
              <a:rPr lang="en-GB" b="1" dirty="0" err="1"/>
              <a:t>i</a:t>
            </a:r>
            <a:r>
              <a:rPr lang="en-GB" b="1" dirty="0"/>
              <a:t> </a:t>
            </a:r>
            <a:r>
              <a:rPr lang="en-GB" b="1" dirty="0" err="1"/>
              <a:t>strijatumu</a:t>
            </a:r>
            <a:r>
              <a:rPr lang="en-GB" b="1" dirty="0"/>
              <a:t>. </a:t>
            </a:r>
            <a:endParaRPr lang="sr-Latn-RS" b="1" dirty="0"/>
          </a:p>
          <a:p>
            <a:r>
              <a:rPr lang="en-GB" dirty="0" err="1"/>
              <a:t>Stimulacija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dovodi</a:t>
            </a:r>
            <a:r>
              <a:rPr lang="en-GB" dirty="0"/>
              <a:t> do </a:t>
            </a:r>
            <a:r>
              <a:rPr lang="en-GB" dirty="0" err="1"/>
              <a:t>depolarizacije</a:t>
            </a:r>
            <a:r>
              <a:rPr lang="en-GB" dirty="0"/>
              <a:t> </a:t>
            </a:r>
            <a:r>
              <a:rPr lang="en-GB" dirty="0" err="1"/>
              <a:t>glutamatnih</a:t>
            </a:r>
            <a:r>
              <a:rPr lang="en-GB" dirty="0"/>
              <a:t> </a:t>
            </a:r>
            <a:r>
              <a:rPr lang="en-GB" dirty="0" err="1"/>
              <a:t>neurona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stabilizacije</a:t>
            </a:r>
            <a:r>
              <a:rPr lang="en-GB" dirty="0"/>
              <a:t> N-</a:t>
            </a:r>
            <a:r>
              <a:rPr lang="en-GB" dirty="0" err="1"/>
              <a:t>metil</a:t>
            </a:r>
            <a:r>
              <a:rPr lang="en-GB" dirty="0"/>
              <a:t>-d-</a:t>
            </a:r>
            <a:r>
              <a:rPr lang="en-GB" dirty="0" err="1"/>
              <a:t>aspartatnih</a:t>
            </a:r>
            <a:r>
              <a:rPr lang="en-GB" dirty="0"/>
              <a:t> (NMDA)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postsinaptičkim</a:t>
            </a:r>
            <a:r>
              <a:rPr lang="en-GB" dirty="0"/>
              <a:t> </a:t>
            </a:r>
            <a:r>
              <a:rPr lang="en-GB" dirty="0" err="1"/>
              <a:t>neuronima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Utvrđeno</a:t>
            </a:r>
            <a:r>
              <a:rPr lang="en-GB" dirty="0"/>
              <a:t> je da </a:t>
            </a:r>
            <a:r>
              <a:rPr lang="en-GB" dirty="0" err="1"/>
              <a:t>halucinogeni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modulirati</a:t>
            </a:r>
            <a:r>
              <a:rPr lang="en-GB" dirty="0"/>
              <a:t> </a:t>
            </a:r>
            <a:r>
              <a:rPr lang="en-GB" dirty="0" err="1"/>
              <a:t>stabilnost</a:t>
            </a:r>
            <a:r>
              <a:rPr lang="en-GB" dirty="0"/>
              <a:t> </a:t>
            </a:r>
            <a:r>
              <a:rPr lang="en-GB" dirty="0" err="1"/>
              <a:t>kompleksa</a:t>
            </a:r>
            <a:r>
              <a:rPr lang="en-GB" dirty="0"/>
              <a:t> koji se </a:t>
            </a:r>
            <a:r>
              <a:rPr lang="en-GB" dirty="0" err="1"/>
              <a:t>sastoji</a:t>
            </a:r>
            <a:r>
              <a:rPr lang="en-GB" dirty="0"/>
              <a:t> od 5-HT</a:t>
            </a:r>
            <a:r>
              <a:rPr lang="en-GB" baseline="-25000" dirty="0"/>
              <a:t>2A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NMDA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Stimulacija</a:t>
            </a:r>
            <a:r>
              <a:rPr lang="en-GB" dirty="0"/>
              <a:t> </a:t>
            </a:r>
            <a:r>
              <a:rPr lang="en-GB" b="1" dirty="0"/>
              <a:t>5-HT</a:t>
            </a:r>
            <a:r>
              <a:rPr lang="en-GB" b="1" baseline="-25000" dirty="0"/>
              <a:t>2C</a:t>
            </a:r>
            <a:r>
              <a:rPr lang="en-GB" b="1" dirty="0"/>
              <a:t>-receptora</a:t>
            </a:r>
            <a:r>
              <a:rPr lang="en-GB" dirty="0"/>
              <a:t> </a:t>
            </a:r>
            <a:r>
              <a:rPr lang="en-GB" dirty="0" err="1"/>
              <a:t>obezbeđuje</a:t>
            </a:r>
            <a:r>
              <a:rPr lang="en-GB" dirty="0"/>
              <a:t> </a:t>
            </a:r>
            <a:r>
              <a:rPr lang="en-GB" dirty="0" err="1"/>
              <a:t>dalje</a:t>
            </a:r>
            <a:r>
              <a:rPr lang="en-GB" dirty="0"/>
              <a:t> </a:t>
            </a:r>
            <a:r>
              <a:rPr lang="en-GB" dirty="0" err="1"/>
              <a:t>sredstvo</a:t>
            </a:r>
            <a:r>
              <a:rPr lang="en-GB" dirty="0"/>
              <a:t> za </a:t>
            </a:r>
            <a:r>
              <a:rPr lang="en-GB" dirty="0" err="1"/>
              <a:t>modulaciju</a:t>
            </a:r>
            <a:r>
              <a:rPr lang="en-GB" dirty="0"/>
              <a:t> </a:t>
            </a:r>
            <a:r>
              <a:rPr lang="en-GB" dirty="0" err="1"/>
              <a:t>kortikalne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limbičke</a:t>
            </a:r>
            <a:r>
              <a:rPr lang="en-GB" dirty="0"/>
              <a:t> </a:t>
            </a:r>
            <a:r>
              <a:rPr lang="en-GB" dirty="0" err="1"/>
              <a:t>dopaminergičke</a:t>
            </a:r>
            <a:r>
              <a:rPr lang="en-GB" dirty="0"/>
              <a:t> </a:t>
            </a:r>
            <a:r>
              <a:rPr lang="en-GB" dirty="0" err="1"/>
              <a:t>aktivnosti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Stimulacija</a:t>
            </a:r>
            <a:r>
              <a:rPr lang="en-GB" dirty="0"/>
              <a:t> 5-HT</a:t>
            </a:r>
            <a:r>
              <a:rPr lang="en-GB" baseline="-25000" dirty="0"/>
              <a:t>2C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dovodi</a:t>
            </a:r>
            <a:r>
              <a:rPr lang="en-GB" dirty="0"/>
              <a:t> do </a:t>
            </a:r>
            <a:r>
              <a:rPr lang="en-GB" dirty="0" err="1"/>
              <a:t>inhibicije</a:t>
            </a:r>
            <a:r>
              <a:rPr lang="en-GB" dirty="0"/>
              <a:t> </a:t>
            </a:r>
            <a:r>
              <a:rPr lang="en-GB" dirty="0" err="1"/>
              <a:t>kortikalnog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limbičkog</a:t>
            </a:r>
            <a:r>
              <a:rPr lang="en-GB" dirty="0"/>
              <a:t> </a:t>
            </a:r>
            <a:r>
              <a:rPr lang="en-GB" dirty="0" err="1"/>
              <a:t>oslobađanja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atipični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, </a:t>
            </a:r>
            <a:r>
              <a:rPr lang="en-GB" dirty="0" err="1"/>
              <a:t>npr</a:t>
            </a:r>
            <a:r>
              <a:rPr lang="en-GB" dirty="0"/>
              <a:t>. </a:t>
            </a:r>
            <a:r>
              <a:rPr lang="en-GB" dirty="0" err="1"/>
              <a:t>klozapin</a:t>
            </a:r>
            <a:r>
              <a:rPr lang="en-GB" dirty="0"/>
              <a:t>, </a:t>
            </a:r>
            <a:r>
              <a:rPr lang="en-GB" dirty="0" err="1"/>
              <a:t>asenapin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su</a:t>
            </a:r>
            <a:r>
              <a:rPr lang="en-GB" dirty="0"/>
              <a:t> 5-HT</a:t>
            </a:r>
            <a:r>
              <a:rPr lang="en-GB" baseline="-25000" dirty="0"/>
              <a:t>2C</a:t>
            </a:r>
            <a:r>
              <a:rPr lang="en-GB" dirty="0"/>
              <a:t> </a:t>
            </a:r>
            <a:r>
              <a:rPr lang="en-GB" dirty="0" err="1"/>
              <a:t>inverzni</a:t>
            </a:r>
            <a:r>
              <a:rPr lang="en-GB" dirty="0"/>
              <a:t> </a:t>
            </a:r>
            <a:r>
              <a:rPr lang="en-GB" dirty="0" err="1"/>
              <a:t>agonisti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Agonisti</a:t>
            </a:r>
            <a:r>
              <a:rPr lang="en-GB" dirty="0"/>
              <a:t> 5-HT</a:t>
            </a:r>
            <a:r>
              <a:rPr lang="en-GB" baseline="-25000" dirty="0"/>
              <a:t>2C</a:t>
            </a:r>
            <a:r>
              <a:rPr lang="en-GB" dirty="0"/>
              <a:t> se </a:t>
            </a:r>
            <a:r>
              <a:rPr lang="en-GB" dirty="0" err="1"/>
              <a:t>trenutno</a:t>
            </a:r>
            <a:r>
              <a:rPr lang="en-GB" dirty="0"/>
              <a:t> </a:t>
            </a:r>
            <a:r>
              <a:rPr lang="en-GB" dirty="0" err="1"/>
              <a:t>proučavaju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antipsihotični</a:t>
            </a:r>
            <a:r>
              <a:rPr lang="en-GB" dirty="0"/>
              <a:t> </a:t>
            </a:r>
            <a:r>
              <a:rPr lang="en-GB" dirty="0" err="1"/>
              <a:t>agensi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6109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09942-0309-40B0-B50C-1ED84C92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DOPAMINSKA HIPOTEZA ŠIZOFRENIJE</a:t>
            </a:r>
            <a:r>
              <a:rPr lang="sr-Latn-RS" dirty="0"/>
              <a:t>	I/II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32291-645E-41BD-8917-D81A9B09F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825624"/>
            <a:ext cx="11465170" cy="4906771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Hipoteza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 za </a:t>
            </a:r>
            <a:r>
              <a:rPr lang="en-GB" dirty="0" err="1"/>
              <a:t>šizofreniju</a:t>
            </a:r>
            <a:r>
              <a:rPr lang="en-GB" dirty="0"/>
              <a:t> </a:t>
            </a:r>
            <a:r>
              <a:rPr lang="en-GB" dirty="0" err="1"/>
              <a:t>bila</a:t>
            </a:r>
            <a:r>
              <a:rPr lang="en-GB" dirty="0"/>
              <a:t> je </a:t>
            </a: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koncept</a:t>
            </a:r>
            <a:r>
              <a:rPr lang="en-GB" dirty="0"/>
              <a:t> </a:t>
            </a:r>
            <a:r>
              <a:rPr lang="en-GB" dirty="0" err="1"/>
              <a:t>zasnovan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neurotransmiterima</a:t>
            </a:r>
            <a:r>
              <a:rPr lang="en-GB" dirty="0"/>
              <a:t> koji je </a:t>
            </a:r>
            <a:r>
              <a:rPr lang="en-GB" dirty="0" err="1"/>
              <a:t>razvijen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se </a:t>
            </a:r>
            <a:r>
              <a:rPr lang="en-GB" dirty="0" err="1"/>
              <a:t>više</a:t>
            </a:r>
            <a:r>
              <a:rPr lang="en-GB" dirty="0"/>
              <a:t> ne </a:t>
            </a:r>
            <a:r>
              <a:rPr lang="en-GB" dirty="0" err="1"/>
              <a:t>smatra</a:t>
            </a:r>
            <a:r>
              <a:rPr lang="en-GB" dirty="0"/>
              <a:t> </a:t>
            </a:r>
            <a:r>
              <a:rPr lang="en-GB" dirty="0" err="1"/>
              <a:t>adekvatnom</a:t>
            </a:r>
            <a:r>
              <a:rPr lang="en-GB" dirty="0"/>
              <a:t> za </a:t>
            </a:r>
            <a:r>
              <a:rPr lang="en-GB" dirty="0" err="1"/>
              <a:t>objašnjenje</a:t>
            </a:r>
            <a:r>
              <a:rPr lang="en-GB" dirty="0"/>
              <a:t> </a:t>
            </a:r>
            <a:r>
              <a:rPr lang="en-GB" dirty="0" err="1"/>
              <a:t>svih</a:t>
            </a:r>
            <a:r>
              <a:rPr lang="en-GB" dirty="0"/>
              <a:t> </a:t>
            </a:r>
            <a:r>
              <a:rPr lang="en-GB" dirty="0" err="1"/>
              <a:t>aspekata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kognitivnog</a:t>
            </a:r>
            <a:r>
              <a:rPr lang="en-GB" dirty="0"/>
              <a:t> </a:t>
            </a:r>
            <a:r>
              <a:rPr lang="en-GB" dirty="0" err="1"/>
              <a:t>oštećenja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Ipak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dalje</a:t>
            </a:r>
            <a:r>
              <a:rPr lang="en-GB" dirty="0"/>
              <a:t> je </a:t>
            </a:r>
            <a:r>
              <a:rPr lang="en-GB" b="1" dirty="0" err="1"/>
              <a:t>veoma</a:t>
            </a:r>
            <a:r>
              <a:rPr lang="en-GB" b="1" dirty="0"/>
              <a:t> </a:t>
            </a:r>
            <a:r>
              <a:rPr lang="en-GB" b="1" dirty="0" err="1"/>
              <a:t>relevantan</a:t>
            </a:r>
            <a:r>
              <a:rPr lang="en-GB" b="1" dirty="0"/>
              <a:t> za </a:t>
            </a:r>
            <a:r>
              <a:rPr lang="en-GB" b="1" dirty="0" err="1"/>
              <a:t>razumevanje</a:t>
            </a:r>
            <a:r>
              <a:rPr lang="en-GB" b="1" dirty="0"/>
              <a:t> </a:t>
            </a:r>
            <a:r>
              <a:rPr lang="en-GB" b="1" dirty="0" err="1"/>
              <a:t>glavnih</a:t>
            </a:r>
            <a:r>
              <a:rPr lang="en-GB" b="1" dirty="0"/>
              <a:t> </a:t>
            </a:r>
            <a:r>
              <a:rPr lang="en-GB" b="1" dirty="0" err="1"/>
              <a:t>dimenzija</a:t>
            </a:r>
            <a:r>
              <a:rPr lang="en-GB" b="1" dirty="0"/>
              <a:t> </a:t>
            </a:r>
            <a:r>
              <a:rPr lang="en-GB" b="1" dirty="0" err="1"/>
              <a:t>šizofrenije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b="1" dirty="0" err="1"/>
              <a:t>pozitivni</a:t>
            </a:r>
            <a:r>
              <a:rPr lang="en-GB" dirty="0"/>
              <a:t> (</a:t>
            </a:r>
            <a:r>
              <a:rPr lang="en-GB" dirty="0" err="1"/>
              <a:t>halucinacije</a:t>
            </a:r>
            <a:r>
              <a:rPr lang="en-GB" dirty="0"/>
              <a:t>, </a:t>
            </a:r>
            <a:r>
              <a:rPr lang="en-GB" dirty="0" err="1"/>
              <a:t>deluzije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 err="1"/>
              <a:t>negativni</a:t>
            </a:r>
            <a:r>
              <a:rPr lang="en-GB" b="1" dirty="0"/>
              <a:t> </a:t>
            </a:r>
            <a:r>
              <a:rPr lang="en-GB" b="1" dirty="0" err="1"/>
              <a:t>simptomi</a:t>
            </a:r>
            <a:r>
              <a:rPr lang="en-GB" b="1" dirty="0"/>
              <a:t> </a:t>
            </a:r>
            <a:r>
              <a:rPr lang="en-GB" dirty="0"/>
              <a:t>(</a:t>
            </a:r>
            <a:r>
              <a:rPr lang="en-GB" dirty="0" err="1"/>
              <a:t>emocionalno</a:t>
            </a:r>
            <a:r>
              <a:rPr lang="en-GB" dirty="0"/>
              <a:t> </a:t>
            </a:r>
            <a:r>
              <a:rPr lang="en-GB" dirty="0" err="1"/>
              <a:t>otupljivanje</a:t>
            </a:r>
            <a:r>
              <a:rPr lang="en-GB" dirty="0"/>
              <a:t>, </a:t>
            </a:r>
            <a:r>
              <a:rPr lang="en-GB" dirty="0" err="1"/>
              <a:t>socijalno</a:t>
            </a:r>
            <a:r>
              <a:rPr lang="en-GB" dirty="0"/>
              <a:t> </a:t>
            </a:r>
            <a:r>
              <a:rPr lang="en-GB" dirty="0" err="1"/>
              <a:t>povlačenje</a:t>
            </a:r>
            <a:r>
              <a:rPr lang="en-GB" dirty="0"/>
              <a:t>, </a:t>
            </a:r>
            <a:r>
              <a:rPr lang="en-GB" dirty="0" err="1"/>
              <a:t>nedostatak</a:t>
            </a:r>
            <a:r>
              <a:rPr lang="en-GB" dirty="0"/>
              <a:t> </a:t>
            </a:r>
            <a:r>
              <a:rPr lang="en-GB" dirty="0" err="1"/>
              <a:t>motivacije</a:t>
            </a:r>
            <a:r>
              <a:rPr lang="en-GB" dirty="0"/>
              <a:t>), </a:t>
            </a:r>
            <a:r>
              <a:rPr lang="en-GB" b="1" dirty="0" err="1"/>
              <a:t>kognitivno</a:t>
            </a:r>
            <a:r>
              <a:rPr lang="en-GB" b="1" dirty="0"/>
              <a:t> </a:t>
            </a:r>
            <a:r>
              <a:rPr lang="en-GB" b="1" dirty="0" err="1"/>
              <a:t>oštećenje</a:t>
            </a:r>
            <a:r>
              <a:rPr lang="en-GB" b="1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verovatno</a:t>
            </a:r>
            <a:r>
              <a:rPr lang="en-GB" dirty="0"/>
              <a:t> </a:t>
            </a:r>
            <a:r>
              <a:rPr lang="en-GB" b="1" dirty="0" err="1"/>
              <a:t>depresija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je od </a:t>
            </a:r>
            <a:r>
              <a:rPr lang="en-GB" dirty="0" err="1"/>
              <a:t>suštinskog</a:t>
            </a:r>
            <a:r>
              <a:rPr lang="en-GB" dirty="0"/>
              <a:t> </a:t>
            </a:r>
            <a:r>
              <a:rPr lang="en-GB" dirty="0" err="1"/>
              <a:t>značaja</a:t>
            </a:r>
            <a:r>
              <a:rPr lang="en-GB" dirty="0"/>
              <a:t> za </a:t>
            </a:r>
            <a:r>
              <a:rPr lang="en-GB" dirty="0" err="1"/>
              <a:t>razumevanje</a:t>
            </a:r>
            <a:r>
              <a:rPr lang="en-GB" dirty="0"/>
              <a:t> </a:t>
            </a:r>
            <a:r>
              <a:rPr lang="en-GB" dirty="0" err="1"/>
              <a:t>mehanizama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većine</a:t>
            </a:r>
            <a:r>
              <a:rPr lang="en-GB" dirty="0"/>
              <a:t>, a </a:t>
            </a:r>
            <a:r>
              <a:rPr lang="en-GB" dirty="0" err="1"/>
              <a:t>verovatno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svih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linija</a:t>
            </a:r>
            <a:r>
              <a:rPr lang="en-GB" dirty="0"/>
              <a:t> </a:t>
            </a:r>
            <a:r>
              <a:rPr lang="en-GB" dirty="0" err="1"/>
              <a:t>dokaza</a:t>
            </a:r>
            <a:r>
              <a:rPr lang="en-GB" dirty="0"/>
              <a:t> </a:t>
            </a:r>
            <a:r>
              <a:rPr lang="en-GB" dirty="0" err="1"/>
              <a:t>sugeriše</a:t>
            </a:r>
            <a:r>
              <a:rPr lang="en-GB" dirty="0"/>
              <a:t> da </a:t>
            </a:r>
            <a:r>
              <a:rPr lang="en-GB" dirty="0" err="1"/>
              <a:t>prekomerna</a:t>
            </a:r>
            <a:r>
              <a:rPr lang="en-GB" dirty="0"/>
              <a:t> </a:t>
            </a:r>
            <a:r>
              <a:rPr lang="en-GB" dirty="0" err="1"/>
              <a:t>limbička</a:t>
            </a:r>
            <a:r>
              <a:rPr lang="en-GB" dirty="0"/>
              <a:t> </a:t>
            </a:r>
            <a:r>
              <a:rPr lang="en-GB" dirty="0" err="1"/>
              <a:t>dopaminergička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igra</a:t>
            </a:r>
            <a:r>
              <a:rPr lang="en-GB" dirty="0"/>
              <a:t> </a:t>
            </a:r>
            <a:r>
              <a:rPr lang="en-GB" dirty="0" err="1"/>
              <a:t>ulogu</a:t>
            </a:r>
            <a:r>
              <a:rPr lang="en-GB" dirty="0"/>
              <a:t> u </a:t>
            </a:r>
            <a:r>
              <a:rPr lang="en-GB" dirty="0" err="1"/>
              <a:t>psihozi</a:t>
            </a:r>
            <a:r>
              <a:rPr lang="en-GB" dirty="0"/>
              <a:t>.</a:t>
            </a:r>
            <a:endParaRPr lang="sr-Latn-RS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snažno</a:t>
            </a:r>
            <a:r>
              <a:rPr lang="en-GB" dirty="0"/>
              <a:t> </a:t>
            </a:r>
            <a:r>
              <a:rPr lang="en-GB" dirty="0" err="1"/>
              <a:t>blokiraju</a:t>
            </a:r>
            <a:r>
              <a:rPr lang="en-GB" dirty="0"/>
              <a:t> </a:t>
            </a:r>
            <a:r>
              <a:rPr lang="en-GB" dirty="0" err="1"/>
              <a:t>postsinaptičke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 u </a:t>
            </a:r>
            <a:r>
              <a:rPr lang="en-GB" dirty="0" err="1"/>
              <a:t>centralnom</a:t>
            </a:r>
            <a:r>
              <a:rPr lang="en-GB" dirty="0"/>
              <a:t> </a:t>
            </a:r>
            <a:r>
              <a:rPr lang="en-GB" dirty="0" err="1"/>
              <a:t>nervnom</a:t>
            </a:r>
            <a:r>
              <a:rPr lang="en-GB" dirty="0"/>
              <a:t> </a:t>
            </a:r>
            <a:r>
              <a:rPr lang="en-GB" dirty="0" err="1"/>
              <a:t>sistemu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u </a:t>
            </a:r>
            <a:r>
              <a:rPr lang="en-GB" dirty="0" err="1"/>
              <a:t>mezolimbičkom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strijatalno-frontalnom</a:t>
            </a:r>
            <a:r>
              <a:rPr lang="en-GB" dirty="0"/>
              <a:t> </a:t>
            </a:r>
            <a:r>
              <a:rPr lang="en-GB" dirty="0" err="1"/>
              <a:t>sistemu</a:t>
            </a:r>
            <a:r>
              <a:rPr lang="en-GB" dirty="0"/>
              <a:t>; </a:t>
            </a:r>
            <a:r>
              <a:rPr lang="en-GB" dirty="0" err="1"/>
              <a:t>ovo</a:t>
            </a:r>
            <a:r>
              <a:rPr lang="en-GB" dirty="0"/>
              <a:t> </a:t>
            </a:r>
            <a:r>
              <a:rPr lang="en-GB" dirty="0" err="1"/>
              <a:t>uključuje</a:t>
            </a:r>
            <a:r>
              <a:rPr lang="en-GB" dirty="0"/>
              <a:t> </a:t>
            </a:r>
            <a:r>
              <a:rPr lang="en-GB" dirty="0" err="1"/>
              <a:t>delimične</a:t>
            </a:r>
            <a:r>
              <a:rPr lang="en-GB" dirty="0"/>
              <a:t> </a:t>
            </a:r>
            <a:r>
              <a:rPr lang="en-GB" dirty="0" err="1"/>
              <a:t>agoniste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aripiprazol</a:t>
            </a:r>
            <a:r>
              <a:rPr lang="en-GB" dirty="0"/>
              <a:t>, </a:t>
            </a:r>
            <a:r>
              <a:rPr lang="en-GB" dirty="0" err="1"/>
              <a:t>brekspiprazol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bifeprunoks</a:t>
            </a:r>
            <a:r>
              <a:rPr lang="en-GB" dirty="0"/>
              <a:t>. </a:t>
            </a:r>
            <a:endParaRPr lang="sr-Latn-RS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 err="1"/>
              <a:t>Lekovi</a:t>
            </a:r>
            <a:r>
              <a:rPr lang="en-GB" dirty="0"/>
              <a:t> koji </a:t>
            </a:r>
            <a:r>
              <a:rPr lang="en-GB" dirty="0" err="1"/>
              <a:t>povećavaju</a:t>
            </a:r>
            <a:r>
              <a:rPr lang="en-GB" dirty="0"/>
              <a:t> </a:t>
            </a:r>
            <a:r>
              <a:rPr lang="en-GB" dirty="0" err="1"/>
              <a:t>dopaminergičku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levodopa, </a:t>
            </a:r>
            <a:r>
              <a:rPr lang="en-GB" dirty="0" err="1"/>
              <a:t>amfetamini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bromokriptin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apomorfin</a:t>
            </a:r>
            <a:r>
              <a:rPr lang="en-GB" dirty="0"/>
              <a:t>,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pogoršavaju</a:t>
            </a:r>
            <a:r>
              <a:rPr lang="en-GB" dirty="0"/>
              <a:t> </a:t>
            </a:r>
            <a:r>
              <a:rPr lang="en-GB" dirty="0" err="1"/>
              <a:t>psihozu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izazivaju</a:t>
            </a:r>
            <a:r>
              <a:rPr lang="en-GB" dirty="0"/>
              <a:t> </a:t>
            </a:r>
            <a:r>
              <a:rPr lang="en-GB" dirty="0" err="1"/>
              <a:t>psihozu</a:t>
            </a:r>
            <a:r>
              <a:rPr lang="en-GB" dirty="0"/>
              <a:t> de novo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nekih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. </a:t>
            </a:r>
            <a:endParaRPr lang="sr-Latn-RS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 err="1"/>
              <a:t>Utvrđeno</a:t>
            </a:r>
            <a:r>
              <a:rPr lang="en-GB" dirty="0"/>
              <a:t> je da je </a:t>
            </a:r>
            <a:r>
              <a:rPr lang="en-GB" dirty="0" err="1"/>
              <a:t>postmortalno</a:t>
            </a:r>
            <a:r>
              <a:rPr lang="en-GB" dirty="0"/>
              <a:t> </a:t>
            </a:r>
            <a:r>
              <a:rPr lang="en-GB" dirty="0" err="1"/>
              <a:t>povećana</a:t>
            </a:r>
            <a:r>
              <a:rPr lang="en-GB" dirty="0"/>
              <a:t> </a:t>
            </a:r>
            <a:r>
              <a:rPr lang="en-GB" dirty="0" err="1"/>
              <a:t>gustina</a:t>
            </a:r>
            <a:r>
              <a:rPr lang="en-GB" dirty="0"/>
              <a:t>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u </a:t>
            </a:r>
            <a:r>
              <a:rPr lang="en-GB" dirty="0" err="1"/>
              <a:t>mozgu</a:t>
            </a:r>
            <a:r>
              <a:rPr lang="en-GB" dirty="0"/>
              <a:t> </a:t>
            </a:r>
            <a:r>
              <a:rPr lang="en-GB" dirty="0" err="1"/>
              <a:t>šizofreničara</a:t>
            </a:r>
            <a:r>
              <a:rPr lang="en-GB" dirty="0"/>
              <a:t> koji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lečeni</a:t>
            </a:r>
            <a:r>
              <a:rPr lang="en-GB" dirty="0"/>
              <a:t> </a:t>
            </a:r>
            <a:r>
              <a:rPr lang="en-GB" dirty="0" err="1"/>
              <a:t>antipsihoticima</a:t>
            </a:r>
            <a:r>
              <a:rPr lang="en-GB" dirty="0"/>
              <a:t>. </a:t>
            </a:r>
            <a:endParaRPr lang="sr-Latn-RS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 err="1"/>
              <a:t>Neke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ne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postmortem</a:t>
            </a:r>
            <a:r>
              <a:rPr lang="en-GB" dirty="0"/>
              <a:t> </a:t>
            </a:r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šizofrenih</a:t>
            </a:r>
            <a:r>
              <a:rPr lang="en-GB" dirty="0"/>
              <a:t> </a:t>
            </a:r>
            <a:r>
              <a:rPr lang="en-GB" dirty="0" err="1"/>
              <a:t>subjekata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prijavile</a:t>
            </a:r>
            <a:r>
              <a:rPr lang="en-GB" dirty="0"/>
              <a:t> </a:t>
            </a:r>
            <a:r>
              <a:rPr lang="en-GB" dirty="0" err="1"/>
              <a:t>povećane</a:t>
            </a:r>
            <a:r>
              <a:rPr lang="en-GB" dirty="0"/>
              <a:t> </a:t>
            </a:r>
            <a:r>
              <a:rPr lang="en-GB" dirty="0" err="1"/>
              <a:t>nivoe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gustinu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-receptora u </a:t>
            </a:r>
            <a:r>
              <a:rPr lang="en-GB" i="1" dirty="0"/>
              <a:t>nucleus </a:t>
            </a:r>
            <a:r>
              <a:rPr lang="en-GB" i="1" dirty="0" err="1"/>
              <a:t>accumbens</a:t>
            </a:r>
            <a:r>
              <a:rPr lang="en-GB" dirty="0"/>
              <a:t>, </a:t>
            </a:r>
            <a:r>
              <a:rPr lang="en-GB" dirty="0" err="1"/>
              <a:t>kaudatu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putamenu</a:t>
            </a:r>
            <a:r>
              <a:rPr lang="en-GB" dirty="0"/>
              <a:t>. </a:t>
            </a:r>
            <a:endParaRPr lang="sr-Latn-RS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imidžinga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pokazale</a:t>
            </a:r>
            <a:r>
              <a:rPr lang="en-GB" dirty="0"/>
              <a:t> </a:t>
            </a:r>
            <a:r>
              <a:rPr lang="en-GB" dirty="0" err="1"/>
              <a:t>povećano</a:t>
            </a:r>
            <a:r>
              <a:rPr lang="en-GB" dirty="0"/>
              <a:t> </a:t>
            </a:r>
            <a:r>
              <a:rPr lang="en-GB" dirty="0" err="1"/>
              <a:t>oslobađanje</a:t>
            </a:r>
            <a:r>
              <a:rPr lang="en-GB" dirty="0"/>
              <a:t> </a:t>
            </a:r>
            <a:r>
              <a:rPr lang="en-GB" dirty="0" err="1"/>
              <a:t>strijatalnog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 </a:t>
            </a:r>
            <a:r>
              <a:rPr lang="en-GB" dirty="0" err="1"/>
              <a:t>izazvano</a:t>
            </a:r>
            <a:r>
              <a:rPr lang="en-GB" dirty="0"/>
              <a:t> </a:t>
            </a:r>
            <a:r>
              <a:rPr lang="en-GB" dirty="0" err="1"/>
              <a:t>amfetaminom</a:t>
            </a:r>
            <a:r>
              <a:rPr lang="en-GB" dirty="0"/>
              <a:t>, </a:t>
            </a:r>
            <a:r>
              <a:rPr lang="en-GB" dirty="0" err="1"/>
              <a:t>povećanu</a:t>
            </a:r>
            <a:r>
              <a:rPr lang="en-GB" dirty="0"/>
              <a:t> </a:t>
            </a:r>
            <a:r>
              <a:rPr lang="en-GB" dirty="0" err="1"/>
              <a:t>početnu</a:t>
            </a:r>
            <a:r>
              <a:rPr lang="en-GB" dirty="0"/>
              <a:t> </a:t>
            </a:r>
            <a:r>
              <a:rPr lang="en-GB" dirty="0" err="1"/>
              <a:t>zauzetost</a:t>
            </a:r>
            <a:r>
              <a:rPr lang="en-GB" dirty="0"/>
              <a:t> </a:t>
            </a:r>
            <a:r>
              <a:rPr lang="en-GB" dirty="0" err="1"/>
              <a:t>striatalnih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ekstracelularnim</a:t>
            </a:r>
            <a:r>
              <a:rPr lang="en-GB" dirty="0"/>
              <a:t> </a:t>
            </a:r>
            <a:r>
              <a:rPr lang="en-GB" dirty="0" err="1"/>
              <a:t>dopaminom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mere u </a:t>
            </a:r>
            <a:r>
              <a:rPr lang="en-GB" dirty="0" err="1"/>
              <a:t>skladu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povećanom</a:t>
            </a:r>
            <a:r>
              <a:rPr lang="en-GB" dirty="0"/>
              <a:t> </a:t>
            </a:r>
            <a:r>
              <a:rPr lang="en-GB" dirty="0" err="1"/>
              <a:t>sintezom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oslobađanjem</a:t>
            </a:r>
            <a:r>
              <a:rPr lang="en-GB" dirty="0"/>
              <a:t> </a:t>
            </a:r>
            <a:r>
              <a:rPr lang="en-GB" dirty="0" err="1"/>
              <a:t>strijatalnog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2243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09942-0309-40B0-B50C-1ED84C92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DOPAMINSKA HIPOTEZA ŠIZOFRENIJE</a:t>
            </a:r>
            <a:r>
              <a:rPr lang="sr-Latn-RS" dirty="0"/>
              <a:t>	II/II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32291-645E-41BD-8917-D81A9B09F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825625"/>
            <a:ext cx="11535508" cy="4876626"/>
          </a:xfrm>
        </p:spPr>
        <p:txBody>
          <a:bodyPr>
            <a:normAutofit fontScale="70000" lnSpcReduction="20000"/>
          </a:bodyPr>
          <a:lstStyle/>
          <a:p>
            <a:r>
              <a:rPr lang="sr-Latn-RS" dirty="0"/>
              <a:t>H</a:t>
            </a:r>
            <a:r>
              <a:rPr lang="en-GB" dirty="0" err="1"/>
              <a:t>ipoteza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 je </a:t>
            </a:r>
            <a:r>
              <a:rPr lang="en-GB" dirty="0" err="1"/>
              <a:t>daleko</a:t>
            </a:r>
            <a:r>
              <a:rPr lang="en-GB" dirty="0"/>
              <a:t> od </a:t>
            </a:r>
            <a:r>
              <a:rPr lang="en-GB" dirty="0" err="1"/>
              <a:t>potpunog</a:t>
            </a:r>
            <a:r>
              <a:rPr lang="en-GB" dirty="0"/>
              <a:t> </a:t>
            </a:r>
            <a:r>
              <a:rPr lang="en-GB" dirty="0" err="1"/>
              <a:t>objašnjenja</a:t>
            </a:r>
            <a:r>
              <a:rPr lang="en-GB" dirty="0"/>
              <a:t> </a:t>
            </a:r>
            <a:r>
              <a:rPr lang="en-GB" dirty="0" err="1"/>
              <a:t>svih</a:t>
            </a:r>
            <a:r>
              <a:rPr lang="en-GB" dirty="0"/>
              <a:t> </a:t>
            </a:r>
            <a:r>
              <a:rPr lang="en-GB" dirty="0" err="1"/>
              <a:t>aspekata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Smanjena</a:t>
            </a:r>
            <a:r>
              <a:rPr lang="en-GB" dirty="0"/>
              <a:t> </a:t>
            </a:r>
            <a:r>
              <a:rPr lang="en-GB" dirty="0" err="1"/>
              <a:t>kortikalna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hipokampalna</a:t>
            </a:r>
            <a:r>
              <a:rPr lang="en-GB" dirty="0"/>
              <a:t> </a:t>
            </a:r>
            <a:r>
              <a:rPr lang="en-GB" dirty="0" err="1"/>
              <a:t>dopaminergička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je </a:t>
            </a:r>
            <a:r>
              <a:rPr lang="en-GB" dirty="0" err="1"/>
              <a:t>sugerisana</a:t>
            </a:r>
            <a:r>
              <a:rPr lang="en-GB" dirty="0"/>
              <a:t> da </a:t>
            </a:r>
            <a:r>
              <a:rPr lang="en-GB" dirty="0" err="1"/>
              <a:t>leži</a:t>
            </a:r>
            <a:r>
              <a:rPr lang="en-GB" dirty="0"/>
              <a:t> u </a:t>
            </a:r>
            <a:r>
              <a:rPr lang="en-GB" dirty="0" err="1"/>
              <a:t>osnovi</a:t>
            </a:r>
            <a:r>
              <a:rPr lang="en-GB" dirty="0"/>
              <a:t> </a:t>
            </a:r>
            <a:r>
              <a:rPr lang="en-GB" dirty="0" err="1"/>
              <a:t>kognitivnog</a:t>
            </a:r>
            <a:r>
              <a:rPr lang="en-GB" dirty="0"/>
              <a:t> </a:t>
            </a:r>
            <a:r>
              <a:rPr lang="en-GB" dirty="0" err="1"/>
              <a:t>oštećenja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negativnih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Postmortem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i="1" dirty="0"/>
              <a:t>in vivo </a:t>
            </a:r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imidžinga</a:t>
            </a:r>
            <a:r>
              <a:rPr lang="en-GB" dirty="0"/>
              <a:t> </a:t>
            </a:r>
            <a:r>
              <a:rPr lang="en-GB" dirty="0" err="1"/>
              <a:t>kortikalne</a:t>
            </a:r>
            <a:r>
              <a:rPr lang="en-GB" dirty="0"/>
              <a:t>, </a:t>
            </a:r>
            <a:r>
              <a:rPr lang="en-GB" dirty="0" err="1"/>
              <a:t>limbičke</a:t>
            </a:r>
            <a:r>
              <a:rPr lang="en-GB" dirty="0"/>
              <a:t>, </a:t>
            </a:r>
            <a:r>
              <a:rPr lang="en-GB" dirty="0" err="1"/>
              <a:t>nigralne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strijatalne</a:t>
            </a:r>
            <a:r>
              <a:rPr lang="en-GB" dirty="0"/>
              <a:t> </a:t>
            </a:r>
            <a:r>
              <a:rPr lang="en-GB" dirty="0" err="1"/>
              <a:t>dopaminergičke</a:t>
            </a:r>
            <a:r>
              <a:rPr lang="en-GB" dirty="0"/>
              <a:t> </a:t>
            </a:r>
            <a:r>
              <a:rPr lang="en-GB" dirty="0" err="1"/>
              <a:t>neurotransmisije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šizofrenih</a:t>
            </a:r>
            <a:r>
              <a:rPr lang="en-GB" dirty="0"/>
              <a:t> </a:t>
            </a:r>
            <a:r>
              <a:rPr lang="en-GB" dirty="0" err="1"/>
              <a:t>subjekata</a:t>
            </a:r>
            <a:r>
              <a:rPr lang="en-GB" dirty="0"/>
              <a:t> </a:t>
            </a:r>
            <a:r>
              <a:rPr lang="sr-Latn-RS" dirty="0"/>
              <a:t>ukazuju na </a:t>
            </a:r>
            <a:r>
              <a:rPr lang="en-GB" dirty="0" err="1"/>
              <a:t>nalaz</a:t>
            </a:r>
            <a:r>
              <a:rPr lang="sr-Latn-RS" dirty="0"/>
              <a:t>e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u </a:t>
            </a:r>
            <a:r>
              <a:rPr lang="en-GB" dirty="0" err="1"/>
              <a:t>skladu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smanjenom</a:t>
            </a:r>
            <a:r>
              <a:rPr lang="en-GB" dirty="0"/>
              <a:t> </a:t>
            </a:r>
            <a:r>
              <a:rPr lang="en-GB" dirty="0" err="1"/>
              <a:t>dopaminergičkom</a:t>
            </a:r>
            <a:r>
              <a:rPr lang="en-GB" dirty="0"/>
              <a:t> </a:t>
            </a:r>
            <a:r>
              <a:rPr lang="en-GB" dirty="0" err="1"/>
              <a:t>aktivnošću</a:t>
            </a:r>
            <a:r>
              <a:rPr lang="en-GB" dirty="0"/>
              <a:t> u </a:t>
            </a:r>
            <a:r>
              <a:rPr lang="en-GB" dirty="0" err="1"/>
              <a:t>ovim</a:t>
            </a:r>
            <a:r>
              <a:rPr lang="en-GB" dirty="0"/>
              <a:t> </a:t>
            </a:r>
            <a:r>
              <a:rPr lang="en-GB" dirty="0" err="1"/>
              <a:t>regionima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Smanjena</a:t>
            </a:r>
            <a:r>
              <a:rPr lang="en-GB" dirty="0"/>
              <a:t> </a:t>
            </a:r>
            <a:r>
              <a:rPr lang="en-GB" dirty="0" err="1"/>
              <a:t>dopaminergička</a:t>
            </a:r>
            <a:r>
              <a:rPr lang="en-GB" dirty="0"/>
              <a:t> </a:t>
            </a:r>
            <a:r>
              <a:rPr lang="en-GB" dirty="0" err="1"/>
              <a:t>inervacija</a:t>
            </a:r>
            <a:r>
              <a:rPr lang="en-GB" dirty="0"/>
              <a:t> u </a:t>
            </a:r>
            <a:r>
              <a:rPr lang="en-GB" dirty="0" err="1"/>
              <a:t>medijalnom</a:t>
            </a:r>
            <a:r>
              <a:rPr lang="en-GB" dirty="0"/>
              <a:t> </a:t>
            </a:r>
            <a:r>
              <a:rPr lang="en-GB" dirty="0" err="1"/>
              <a:t>temporalnom</a:t>
            </a:r>
            <a:r>
              <a:rPr lang="en-GB" dirty="0"/>
              <a:t> </a:t>
            </a:r>
            <a:r>
              <a:rPr lang="en-GB" dirty="0" err="1"/>
              <a:t>korteksu</a:t>
            </a:r>
            <a:r>
              <a:rPr lang="en-GB" dirty="0"/>
              <a:t>, </a:t>
            </a:r>
            <a:r>
              <a:rPr lang="en-GB" dirty="0" err="1"/>
              <a:t>dorsolateralnom</a:t>
            </a:r>
            <a:r>
              <a:rPr lang="en-GB" dirty="0"/>
              <a:t> </a:t>
            </a:r>
            <a:r>
              <a:rPr lang="en-GB" dirty="0" err="1"/>
              <a:t>prefrontalnom</a:t>
            </a:r>
            <a:r>
              <a:rPr lang="en-GB" dirty="0"/>
              <a:t> </a:t>
            </a:r>
            <a:r>
              <a:rPr lang="en-GB" dirty="0" err="1"/>
              <a:t>korteksu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hipokampusu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smanjeni</a:t>
            </a:r>
            <a:r>
              <a:rPr lang="en-GB" dirty="0"/>
              <a:t> </a:t>
            </a:r>
            <a:r>
              <a:rPr lang="en-GB" dirty="0" err="1"/>
              <a:t>nivoi</a:t>
            </a:r>
            <a:r>
              <a:rPr lang="en-GB" dirty="0"/>
              <a:t> DOPAC-a, </a:t>
            </a:r>
            <a:r>
              <a:rPr lang="en-GB" dirty="0" err="1"/>
              <a:t>metabolita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, u </a:t>
            </a:r>
            <a:r>
              <a:rPr lang="en-GB" dirty="0" err="1"/>
              <a:t>prednjem</a:t>
            </a:r>
            <a:r>
              <a:rPr lang="en-GB" dirty="0"/>
              <a:t> </a:t>
            </a:r>
            <a:r>
              <a:rPr lang="en-GB" dirty="0" err="1"/>
              <a:t>cingulatu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prijavljeni</a:t>
            </a:r>
            <a:r>
              <a:rPr lang="en-GB" dirty="0"/>
              <a:t> u </a:t>
            </a:r>
            <a:r>
              <a:rPr lang="en-GB" dirty="0" err="1"/>
              <a:t>postmortalnim</a:t>
            </a:r>
            <a:r>
              <a:rPr lang="en-GB" dirty="0"/>
              <a:t> </a:t>
            </a:r>
            <a:r>
              <a:rPr lang="en-GB" dirty="0" err="1"/>
              <a:t>studijama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snimanja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otkrile</a:t>
            </a:r>
            <a:r>
              <a:rPr lang="en-GB" dirty="0"/>
              <a:t> </a:t>
            </a:r>
            <a:r>
              <a:rPr lang="en-GB" dirty="0" err="1"/>
              <a:t>povećane</a:t>
            </a:r>
            <a:r>
              <a:rPr lang="en-GB" dirty="0"/>
              <a:t> </a:t>
            </a:r>
            <a:r>
              <a:rPr lang="en-GB" dirty="0" err="1"/>
              <a:t>nivoe</a:t>
            </a:r>
            <a:r>
              <a:rPr lang="en-GB" dirty="0"/>
              <a:t> </a:t>
            </a:r>
            <a:r>
              <a:rPr lang="en-GB" dirty="0" err="1"/>
              <a:t>prefrontalnih</a:t>
            </a:r>
            <a:r>
              <a:rPr lang="en-GB" dirty="0"/>
              <a:t> D</a:t>
            </a:r>
            <a:r>
              <a:rPr lang="en-GB" baseline="-25000" dirty="0"/>
              <a:t>1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u </a:t>
            </a:r>
            <a:r>
              <a:rPr lang="en-GB" dirty="0" err="1"/>
              <a:t>korelaciji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oštećenjima</a:t>
            </a:r>
            <a:r>
              <a:rPr lang="en-GB" dirty="0"/>
              <a:t> </a:t>
            </a:r>
            <a:r>
              <a:rPr lang="en-GB" dirty="0" err="1"/>
              <a:t>radne</a:t>
            </a:r>
            <a:r>
              <a:rPr lang="en-GB" dirty="0"/>
              <a:t> </a:t>
            </a:r>
            <a:r>
              <a:rPr lang="en-GB" dirty="0" err="1"/>
              <a:t>memorije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Činjenica</a:t>
            </a:r>
            <a:r>
              <a:rPr lang="en-GB" dirty="0"/>
              <a:t> da </a:t>
            </a:r>
            <a:r>
              <a:rPr lang="en-GB" dirty="0" err="1"/>
              <a:t>neki</a:t>
            </a:r>
            <a:r>
              <a:rPr lang="en-GB" dirty="0"/>
              <a:t> od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manji</a:t>
            </a:r>
            <a:r>
              <a:rPr lang="en-GB" dirty="0"/>
              <a:t> </a:t>
            </a:r>
            <a:r>
              <a:rPr lang="en-GB" dirty="0" err="1"/>
              <a:t>efekat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, a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ipak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, </a:t>
            </a:r>
            <a:r>
              <a:rPr lang="en-GB" dirty="0" err="1"/>
              <a:t>preusmerila</a:t>
            </a:r>
            <a:r>
              <a:rPr lang="en-GB" dirty="0"/>
              <a:t> je </a:t>
            </a:r>
            <a:r>
              <a:rPr lang="en-GB" dirty="0" err="1"/>
              <a:t>pažnju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ulogu</a:t>
            </a:r>
            <a:r>
              <a:rPr lang="en-GB" dirty="0"/>
              <a:t>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nedopaminske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Serotoninski</a:t>
            </a:r>
            <a:r>
              <a:rPr lang="en-GB" dirty="0"/>
              <a:t> </a:t>
            </a:r>
            <a:r>
              <a:rPr lang="en-GB" dirty="0" err="1"/>
              <a:t>receptori</a:t>
            </a:r>
            <a:r>
              <a:rPr lang="en-GB" dirty="0"/>
              <a:t>—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podtip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-receptora—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posredovati</a:t>
            </a:r>
            <a:r>
              <a:rPr lang="en-GB" dirty="0"/>
              <a:t> u </a:t>
            </a:r>
            <a:r>
              <a:rPr lang="en-GB" dirty="0" err="1"/>
              <a:t>sinergističkim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zaštititi</a:t>
            </a:r>
            <a:r>
              <a:rPr lang="en-GB" dirty="0"/>
              <a:t> od </a:t>
            </a:r>
            <a:r>
              <a:rPr lang="en-GB" dirty="0" err="1"/>
              <a:t>ekstrapiramidalnih</a:t>
            </a:r>
            <a:r>
              <a:rPr lang="en-GB" dirty="0"/>
              <a:t> </a:t>
            </a:r>
            <a:r>
              <a:rPr lang="en-GB" dirty="0" err="1"/>
              <a:t>posledica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antagonizma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Kao </a:t>
            </a:r>
            <a:r>
              <a:rPr lang="en-GB" dirty="0" err="1"/>
              <a:t>rezultat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razmatranja</a:t>
            </a:r>
            <a:r>
              <a:rPr lang="en-GB" dirty="0"/>
              <a:t>, </a:t>
            </a:r>
            <a:r>
              <a:rPr lang="en-GB" dirty="0" err="1"/>
              <a:t>pravac</a:t>
            </a:r>
            <a:r>
              <a:rPr lang="en-GB" dirty="0"/>
              <a:t> </a:t>
            </a:r>
            <a:r>
              <a:rPr lang="en-GB" dirty="0" err="1"/>
              <a:t>istraživanja</a:t>
            </a:r>
            <a:r>
              <a:rPr lang="en-GB" dirty="0"/>
              <a:t> se </a:t>
            </a:r>
            <a:r>
              <a:rPr lang="en-GB" dirty="0" err="1"/>
              <a:t>promenio</a:t>
            </a:r>
            <a:r>
              <a:rPr lang="en-GB" dirty="0"/>
              <a:t> ka </a:t>
            </a:r>
            <a:r>
              <a:rPr lang="en-GB" dirty="0" err="1"/>
              <a:t>većem</a:t>
            </a:r>
            <a:r>
              <a:rPr lang="en-GB" dirty="0"/>
              <a:t> </a:t>
            </a:r>
            <a:r>
              <a:rPr lang="en-GB" dirty="0" err="1"/>
              <a:t>fokusu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jedinjenja</a:t>
            </a:r>
            <a:r>
              <a:rPr lang="en-GB" dirty="0"/>
              <a:t> </a:t>
            </a:r>
            <a:r>
              <a:rPr lang="en-GB" dirty="0" err="1"/>
              <a:t>koja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delovati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sistema</a:t>
            </a:r>
            <a:r>
              <a:rPr lang="en-GB" dirty="0"/>
              <a:t> </a:t>
            </a:r>
            <a:r>
              <a:rPr lang="en-GB" dirty="0" err="1"/>
              <a:t>transmiter</a:t>
            </a:r>
            <a:r>
              <a:rPr lang="en-GB" dirty="0"/>
              <a:t>-receptor, </a:t>
            </a:r>
            <a:r>
              <a:rPr lang="en-GB" dirty="0" err="1"/>
              <a:t>na</a:t>
            </a:r>
            <a:r>
              <a:rPr lang="en-GB" dirty="0"/>
              <a:t> primer, serotonin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glutamat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Atipični</a:t>
            </a:r>
            <a:r>
              <a:rPr lang="en-GB" b="1" dirty="0"/>
              <a:t> </a:t>
            </a:r>
            <a:r>
              <a:rPr lang="en-GB" b="1" dirty="0" err="1"/>
              <a:t>antipsihotici</a:t>
            </a:r>
            <a:r>
              <a:rPr lang="en-GB" b="1" dirty="0"/>
              <a:t> dele </a:t>
            </a:r>
            <a:r>
              <a:rPr lang="en-GB" b="1" dirty="0" err="1"/>
              <a:t>svojstvo</a:t>
            </a:r>
            <a:r>
              <a:rPr lang="en-GB" b="1" dirty="0"/>
              <a:t> </a:t>
            </a:r>
            <a:r>
              <a:rPr lang="en-GB" b="1" dirty="0" err="1"/>
              <a:t>slabog</a:t>
            </a:r>
            <a:r>
              <a:rPr lang="en-GB" b="1" dirty="0"/>
              <a:t> </a:t>
            </a:r>
            <a:r>
              <a:rPr lang="en-GB" b="1" dirty="0" err="1"/>
              <a:t>antagonizma</a:t>
            </a:r>
            <a:r>
              <a:rPr lang="en-GB" b="1" dirty="0"/>
              <a:t> D</a:t>
            </a:r>
            <a:r>
              <a:rPr lang="en-GB" b="1" baseline="-25000" dirty="0"/>
              <a:t>2</a:t>
            </a:r>
            <a:r>
              <a:rPr lang="en-GB" b="1" dirty="0"/>
              <a:t>-receptora </a:t>
            </a:r>
            <a:r>
              <a:rPr lang="en-GB" b="1" dirty="0" err="1"/>
              <a:t>i</a:t>
            </a:r>
            <a:r>
              <a:rPr lang="en-GB" b="1" dirty="0"/>
              <a:t> </a:t>
            </a:r>
            <a:r>
              <a:rPr lang="en-GB" b="1" dirty="0" err="1"/>
              <a:t>snažnije</a:t>
            </a:r>
            <a:r>
              <a:rPr lang="en-GB" b="1" dirty="0"/>
              <a:t> </a:t>
            </a:r>
            <a:r>
              <a:rPr lang="en-GB" b="1" dirty="0" err="1"/>
              <a:t>blokade</a:t>
            </a:r>
            <a:r>
              <a:rPr lang="en-GB" b="1" dirty="0"/>
              <a:t> 5-HT</a:t>
            </a:r>
            <a:r>
              <a:rPr lang="en-GB" b="1" baseline="-25000" dirty="0"/>
              <a:t>2A</a:t>
            </a:r>
            <a:r>
              <a:rPr lang="en-GB" b="1" dirty="0"/>
              <a:t>-receptora.</a:t>
            </a:r>
          </a:p>
        </p:txBody>
      </p:sp>
    </p:spTree>
    <p:extLst>
      <p:ext uri="{BB962C8B-B14F-4D97-AF65-F5344CB8AC3E}">
        <p14:creationId xmlns:p14="http://schemas.microsoft.com/office/powerpoint/2010/main" val="2060896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CEE62-2E31-4FE7-B78C-1B142CE2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453"/>
            <a:ext cx="10515600" cy="478937"/>
          </a:xfrm>
        </p:spPr>
        <p:txBody>
          <a:bodyPr>
            <a:normAutofit fontScale="90000"/>
          </a:bodyPr>
          <a:lstStyle/>
          <a:p>
            <a:r>
              <a:rPr lang="en-GB" dirty="0"/>
              <a:t>GLUTAMNA HIPOTEZA ŠIZOFRENIJE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FE665-3349-48A3-A312-DDF62D751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95" y="934497"/>
            <a:ext cx="11515411" cy="5767755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Glutamat</a:t>
            </a:r>
            <a:r>
              <a:rPr lang="en-GB" dirty="0"/>
              <a:t> je </a:t>
            </a:r>
            <a:r>
              <a:rPr lang="en-GB" dirty="0" err="1"/>
              <a:t>glavni</a:t>
            </a:r>
            <a:r>
              <a:rPr lang="en-GB" dirty="0"/>
              <a:t> </a:t>
            </a:r>
            <a:r>
              <a:rPr lang="en-GB" dirty="0" err="1"/>
              <a:t>ekscitatorni</a:t>
            </a:r>
            <a:r>
              <a:rPr lang="en-GB" dirty="0"/>
              <a:t> </a:t>
            </a:r>
            <a:r>
              <a:rPr lang="en-GB" dirty="0" err="1"/>
              <a:t>neurotransmiter</a:t>
            </a:r>
            <a:r>
              <a:rPr lang="en-GB" dirty="0"/>
              <a:t> u </a:t>
            </a:r>
            <a:r>
              <a:rPr lang="en-GB" dirty="0" err="1"/>
              <a:t>mozgu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Fe</a:t>
            </a:r>
            <a:r>
              <a:rPr lang="sr-Latn-RS" dirty="0"/>
              <a:t>n</a:t>
            </a:r>
            <a:r>
              <a:rPr lang="en-GB" dirty="0" err="1"/>
              <a:t>ciklidin</a:t>
            </a:r>
            <a:r>
              <a:rPr lang="en-GB" dirty="0"/>
              <a:t> (PCP)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ketamin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nekompetitivni</a:t>
            </a:r>
            <a:r>
              <a:rPr lang="en-GB" dirty="0"/>
              <a:t> </a:t>
            </a:r>
            <a:r>
              <a:rPr lang="en-GB" dirty="0" err="1"/>
              <a:t>inhibitori</a:t>
            </a:r>
            <a:r>
              <a:rPr lang="en-GB" dirty="0"/>
              <a:t> NMDA </a:t>
            </a:r>
            <a:r>
              <a:rPr lang="en-GB" dirty="0" err="1"/>
              <a:t>receptora</a:t>
            </a:r>
            <a:r>
              <a:rPr lang="en-GB" dirty="0"/>
              <a:t> koji </a:t>
            </a:r>
            <a:r>
              <a:rPr lang="en-GB" dirty="0" err="1"/>
              <a:t>pogoršavaju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kognitivno</a:t>
            </a:r>
            <a:r>
              <a:rPr lang="en-GB" dirty="0"/>
              <a:t> </a:t>
            </a:r>
            <a:r>
              <a:rPr lang="en-GB" dirty="0" err="1"/>
              <a:t>oštećenje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psihozu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PCP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srodni</a:t>
            </a:r>
            <a:r>
              <a:rPr lang="en-GB" dirty="0"/>
              <a:t> lek, MK-801, </a:t>
            </a:r>
            <a:r>
              <a:rPr lang="en-GB" dirty="0" err="1"/>
              <a:t>povećavaju</a:t>
            </a:r>
            <a:r>
              <a:rPr lang="en-GB" dirty="0"/>
              <a:t> </a:t>
            </a:r>
            <a:r>
              <a:rPr lang="en-GB" dirty="0" err="1"/>
              <a:t>lokomotornu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, </a:t>
            </a:r>
            <a:r>
              <a:rPr lang="en-GB" dirty="0" err="1"/>
              <a:t>akutno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hronično</a:t>
            </a:r>
            <a:r>
              <a:rPr lang="en-GB" dirty="0"/>
              <a:t>, </a:t>
            </a:r>
            <a:r>
              <a:rPr lang="en-GB" dirty="0" err="1"/>
              <a:t>razna</a:t>
            </a:r>
            <a:r>
              <a:rPr lang="en-GB" dirty="0"/>
              <a:t> </a:t>
            </a:r>
            <a:r>
              <a:rPr lang="en-GB" dirty="0" err="1"/>
              <a:t>kognitivna</a:t>
            </a:r>
            <a:r>
              <a:rPr lang="en-GB" dirty="0"/>
              <a:t> </a:t>
            </a:r>
            <a:r>
              <a:rPr lang="en-GB" dirty="0" err="1"/>
              <a:t>oštećenja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glodara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primata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se </a:t>
            </a:r>
            <a:r>
              <a:rPr lang="en-GB" dirty="0" err="1"/>
              <a:t>široko</a:t>
            </a:r>
            <a:r>
              <a:rPr lang="en-GB" dirty="0"/>
              <a:t> </a:t>
            </a:r>
            <a:r>
              <a:rPr lang="en-GB" dirty="0" err="1"/>
              <a:t>koriste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sredstvo</a:t>
            </a:r>
            <a:r>
              <a:rPr lang="en-GB" dirty="0"/>
              <a:t> za </a:t>
            </a:r>
            <a:r>
              <a:rPr lang="en-GB" dirty="0" err="1"/>
              <a:t>razvoj</a:t>
            </a:r>
            <a:r>
              <a:rPr lang="en-GB" dirty="0"/>
              <a:t> </a:t>
            </a:r>
            <a:r>
              <a:rPr lang="en-GB" dirty="0" err="1"/>
              <a:t>novih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za </a:t>
            </a:r>
            <a:r>
              <a:rPr lang="en-GB" dirty="0" err="1"/>
              <a:t>poboljšanje</a:t>
            </a:r>
            <a:r>
              <a:rPr lang="en-GB" dirty="0"/>
              <a:t> </a:t>
            </a:r>
            <a:r>
              <a:rPr lang="en-GB" dirty="0" err="1"/>
              <a:t>kognitivnih</a:t>
            </a:r>
            <a:r>
              <a:rPr lang="en-GB" dirty="0"/>
              <a:t> </a:t>
            </a:r>
            <a:r>
              <a:rPr lang="en-GB" dirty="0" err="1"/>
              <a:t>sposobnosti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Selektivni</a:t>
            </a:r>
            <a:r>
              <a:rPr lang="en-GB" dirty="0"/>
              <a:t> </a:t>
            </a:r>
            <a:r>
              <a:rPr lang="en-GB" dirty="0" err="1"/>
              <a:t>antagonisti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atipični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,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jači</a:t>
            </a:r>
            <a:r>
              <a:rPr lang="en-GB" dirty="0"/>
              <a:t> od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antagonista</a:t>
            </a:r>
            <a:r>
              <a:rPr lang="en-GB" dirty="0"/>
              <a:t> u </a:t>
            </a:r>
            <a:r>
              <a:rPr lang="en-GB" dirty="0" err="1"/>
              <a:t>blokiranju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PCP </a:t>
            </a:r>
            <a:r>
              <a:rPr lang="en-GB" dirty="0" err="1"/>
              <a:t>i</a:t>
            </a:r>
            <a:r>
              <a:rPr lang="en-GB" dirty="0"/>
              <a:t> MK-801. </a:t>
            </a:r>
            <a:endParaRPr lang="sr-Latn-RS" dirty="0"/>
          </a:p>
          <a:p>
            <a:pPr lvl="1"/>
            <a:r>
              <a:rPr lang="en-GB" dirty="0"/>
              <a:t>Ovo je </a:t>
            </a:r>
            <a:r>
              <a:rPr lang="en-GB" dirty="0" err="1"/>
              <a:t>bila</a:t>
            </a:r>
            <a:r>
              <a:rPr lang="en-GB" dirty="0"/>
              <a:t> </a:t>
            </a:r>
            <a:r>
              <a:rPr lang="en-GB" dirty="0" err="1"/>
              <a:t>polazna</a:t>
            </a:r>
            <a:r>
              <a:rPr lang="en-GB" dirty="0"/>
              <a:t> </a:t>
            </a:r>
            <a:r>
              <a:rPr lang="en-GB" dirty="0" err="1"/>
              <a:t>tačka</a:t>
            </a:r>
            <a:r>
              <a:rPr lang="en-GB" dirty="0"/>
              <a:t> za </a:t>
            </a:r>
            <a:r>
              <a:rPr lang="en-GB" dirty="0" err="1"/>
              <a:t>hipotezu</a:t>
            </a:r>
            <a:r>
              <a:rPr lang="en-GB" dirty="0"/>
              <a:t> da </a:t>
            </a:r>
            <a:r>
              <a:rPr lang="en-GB" dirty="0" err="1"/>
              <a:t>hipofunkcija</a:t>
            </a:r>
            <a:r>
              <a:rPr lang="en-GB" dirty="0"/>
              <a:t> NMDA </a:t>
            </a:r>
            <a:r>
              <a:rPr lang="en-GB" dirty="0" err="1"/>
              <a:t>receptora</a:t>
            </a:r>
            <a:r>
              <a:rPr lang="en-GB" dirty="0"/>
              <a:t>, </a:t>
            </a:r>
            <a:r>
              <a:rPr lang="en-GB" dirty="0" err="1"/>
              <a:t>lociranih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GABAergijskim</a:t>
            </a:r>
            <a:r>
              <a:rPr lang="en-GB" dirty="0"/>
              <a:t> </a:t>
            </a:r>
            <a:r>
              <a:rPr lang="en-GB" dirty="0" err="1"/>
              <a:t>interneuronima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dovodi</a:t>
            </a:r>
            <a:r>
              <a:rPr lang="en-GB" dirty="0"/>
              <a:t> do </a:t>
            </a:r>
            <a:r>
              <a:rPr lang="en-GB" dirty="0" err="1"/>
              <a:t>smanjenog</a:t>
            </a:r>
            <a:r>
              <a:rPr lang="en-GB" dirty="0"/>
              <a:t> </a:t>
            </a:r>
            <a:r>
              <a:rPr lang="en-GB" dirty="0" err="1"/>
              <a:t>inhibitornog</a:t>
            </a:r>
            <a:r>
              <a:rPr lang="en-GB" dirty="0"/>
              <a:t> </a:t>
            </a:r>
            <a:r>
              <a:rPr lang="en-GB" dirty="0" err="1"/>
              <a:t>uticaja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funkciju</a:t>
            </a:r>
            <a:r>
              <a:rPr lang="en-GB" dirty="0"/>
              <a:t> </a:t>
            </a:r>
            <a:r>
              <a:rPr lang="en-GB" dirty="0" err="1"/>
              <a:t>neurona</a:t>
            </a:r>
            <a:r>
              <a:rPr lang="en-GB" dirty="0"/>
              <a:t>, </a:t>
            </a:r>
            <a:r>
              <a:rPr lang="en-GB" dirty="0" err="1"/>
              <a:t>doprinosi</a:t>
            </a:r>
            <a:r>
              <a:rPr lang="en-GB" dirty="0"/>
              <a:t> </a:t>
            </a:r>
            <a:r>
              <a:rPr lang="en-GB" dirty="0" err="1"/>
              <a:t>šizofreniji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Smanjena</a:t>
            </a:r>
            <a:r>
              <a:rPr lang="en-GB" dirty="0"/>
              <a:t> </a:t>
            </a:r>
            <a:r>
              <a:rPr lang="en-GB" dirty="0" err="1"/>
              <a:t>GABAergična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da </a:t>
            </a:r>
            <a:r>
              <a:rPr lang="en-GB" dirty="0" err="1"/>
              <a:t>izazove</a:t>
            </a:r>
            <a:r>
              <a:rPr lang="en-GB" dirty="0"/>
              <a:t> </a:t>
            </a:r>
            <a:r>
              <a:rPr lang="en-GB" dirty="0" err="1"/>
              <a:t>dezinhibiciju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sr-Latn-RS" dirty="0"/>
              <a:t>sho</a:t>
            </a:r>
            <a:r>
              <a:rPr lang="en-GB" dirty="0" err="1"/>
              <a:t>dne</a:t>
            </a:r>
            <a:r>
              <a:rPr lang="en-GB" dirty="0"/>
              <a:t> </a:t>
            </a:r>
            <a:r>
              <a:rPr lang="en-GB" dirty="0" err="1"/>
              <a:t>glutamatergične</a:t>
            </a:r>
            <a:r>
              <a:rPr lang="en-GB" dirty="0"/>
              <a:t> </a:t>
            </a:r>
            <a:r>
              <a:rPr lang="en-GB" dirty="0" err="1"/>
              <a:t>aktivnosti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dovesti</a:t>
            </a:r>
            <a:r>
              <a:rPr lang="en-GB" dirty="0"/>
              <a:t> do </a:t>
            </a:r>
            <a:r>
              <a:rPr lang="en-GB" dirty="0" err="1"/>
              <a:t>hiperstimulacije</a:t>
            </a:r>
            <a:r>
              <a:rPr lang="en-GB" dirty="0"/>
              <a:t> </a:t>
            </a:r>
            <a:r>
              <a:rPr lang="en-GB" dirty="0" err="1"/>
              <a:t>kortikalnih</a:t>
            </a:r>
            <a:r>
              <a:rPr lang="en-GB" dirty="0"/>
              <a:t> </a:t>
            </a:r>
            <a:r>
              <a:rPr lang="en-GB" dirty="0" err="1"/>
              <a:t>neurona</a:t>
            </a:r>
            <a:r>
              <a:rPr lang="en-GB" dirty="0"/>
              <a:t> </a:t>
            </a:r>
            <a:r>
              <a:rPr lang="en-GB" dirty="0" err="1"/>
              <a:t>preko</a:t>
            </a:r>
            <a:r>
              <a:rPr lang="en-GB" dirty="0"/>
              <a:t> ne-NMDA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Preliminarni</a:t>
            </a:r>
            <a:r>
              <a:rPr lang="en-GB" dirty="0"/>
              <a:t> </a:t>
            </a:r>
            <a:r>
              <a:rPr lang="en-GB" dirty="0" err="1"/>
              <a:t>dokazi</a:t>
            </a:r>
            <a:r>
              <a:rPr lang="en-GB" dirty="0"/>
              <a:t> </a:t>
            </a:r>
            <a:r>
              <a:rPr lang="en-GB" dirty="0" err="1"/>
              <a:t>sugerišu</a:t>
            </a:r>
            <a:r>
              <a:rPr lang="en-GB" dirty="0"/>
              <a:t> da LI2140023, lek koji </a:t>
            </a:r>
            <a:r>
              <a:rPr lang="en-GB" dirty="0" err="1"/>
              <a:t>deluje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agonist </a:t>
            </a:r>
            <a:r>
              <a:rPr lang="en-GB" dirty="0" err="1"/>
              <a:t>metabotropnog</a:t>
            </a:r>
            <a:r>
              <a:rPr lang="en-GB" dirty="0"/>
              <a:t> 2/3 </a:t>
            </a:r>
            <a:r>
              <a:rPr lang="en-GB" dirty="0" err="1"/>
              <a:t>glutamatnog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(mGLuR2/3),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efikasan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/>
              <a:t>NMDA receptor, </a:t>
            </a:r>
            <a:r>
              <a:rPr lang="en-GB" dirty="0" err="1"/>
              <a:t>jonski</a:t>
            </a:r>
            <a:r>
              <a:rPr lang="en-GB" dirty="0"/>
              <a:t> </a:t>
            </a:r>
            <a:r>
              <a:rPr lang="en-GB" dirty="0" err="1"/>
              <a:t>kanal</a:t>
            </a:r>
            <a:r>
              <a:rPr lang="en-GB" dirty="0"/>
              <a:t>, </a:t>
            </a:r>
            <a:r>
              <a:rPr lang="en-GB" dirty="0" err="1"/>
              <a:t>zahteva</a:t>
            </a:r>
            <a:r>
              <a:rPr lang="en-GB" dirty="0"/>
              <a:t> </a:t>
            </a:r>
            <a:r>
              <a:rPr lang="en-GB" dirty="0" err="1"/>
              <a:t>glicin</a:t>
            </a:r>
            <a:r>
              <a:rPr lang="en-GB" dirty="0"/>
              <a:t> za </a:t>
            </a:r>
            <a:r>
              <a:rPr lang="en-GB" dirty="0" err="1"/>
              <a:t>potpunu</a:t>
            </a:r>
            <a:r>
              <a:rPr lang="en-GB" dirty="0"/>
              <a:t> </a:t>
            </a:r>
            <a:r>
              <a:rPr lang="en-GB" dirty="0" err="1"/>
              <a:t>aktivaciju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Pretpostavlja</a:t>
            </a:r>
            <a:r>
              <a:rPr lang="en-GB" dirty="0"/>
              <a:t> se da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, </a:t>
            </a:r>
            <a:r>
              <a:rPr lang="en-GB" dirty="0" err="1"/>
              <a:t>glicinsko</a:t>
            </a:r>
            <a:r>
              <a:rPr lang="en-GB" dirty="0"/>
              <a:t> mesto NMDA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u </a:t>
            </a:r>
            <a:r>
              <a:rPr lang="en-GB" dirty="0" err="1"/>
              <a:t>potpunosti</a:t>
            </a:r>
            <a:r>
              <a:rPr lang="en-GB" dirty="0"/>
              <a:t> </a:t>
            </a:r>
            <a:r>
              <a:rPr lang="en-GB" dirty="0" err="1"/>
              <a:t>zasićeno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Bilo je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ispitivanja</a:t>
            </a:r>
            <a:r>
              <a:rPr lang="en-GB" dirty="0"/>
              <a:t> </a:t>
            </a:r>
            <a:r>
              <a:rPr lang="en-GB" dirty="0" err="1"/>
              <a:t>visokih</a:t>
            </a:r>
            <a:r>
              <a:rPr lang="en-GB" dirty="0"/>
              <a:t> </a:t>
            </a:r>
            <a:r>
              <a:rPr lang="en-GB" dirty="0" err="1"/>
              <a:t>doza</a:t>
            </a:r>
            <a:r>
              <a:rPr lang="en-GB" dirty="0"/>
              <a:t> </a:t>
            </a:r>
            <a:r>
              <a:rPr lang="en-GB" dirty="0" err="1"/>
              <a:t>glicina</a:t>
            </a:r>
            <a:r>
              <a:rPr lang="en-GB" dirty="0"/>
              <a:t> za </a:t>
            </a:r>
            <a:r>
              <a:rPr lang="en-GB" dirty="0" err="1"/>
              <a:t>promovisanje</a:t>
            </a:r>
            <a:r>
              <a:rPr lang="en-GB" dirty="0"/>
              <a:t> </a:t>
            </a:r>
            <a:r>
              <a:rPr lang="en-GB" dirty="0" err="1"/>
              <a:t>glutamatergične</a:t>
            </a:r>
            <a:r>
              <a:rPr lang="en-GB" dirty="0"/>
              <a:t> </a:t>
            </a:r>
            <a:r>
              <a:rPr lang="en-GB" dirty="0" err="1"/>
              <a:t>aktivnosti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rezultati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daleko</a:t>
            </a:r>
            <a:r>
              <a:rPr lang="en-GB" dirty="0"/>
              <a:t> od </a:t>
            </a:r>
            <a:r>
              <a:rPr lang="en-GB" dirty="0" err="1"/>
              <a:t>ubedljivih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Trenutno</a:t>
            </a:r>
            <a:r>
              <a:rPr lang="en-GB" dirty="0"/>
              <a:t> se </a:t>
            </a:r>
            <a:r>
              <a:rPr lang="en-GB" dirty="0" err="1"/>
              <a:t>razvijaju</a:t>
            </a:r>
            <a:r>
              <a:rPr lang="en-GB" dirty="0"/>
              <a:t> </a:t>
            </a:r>
            <a:r>
              <a:rPr lang="en-GB" dirty="0" err="1"/>
              <a:t>inhibitori</a:t>
            </a:r>
            <a:r>
              <a:rPr lang="en-GB" dirty="0"/>
              <a:t> </a:t>
            </a:r>
            <a:r>
              <a:rPr lang="en-GB" dirty="0" err="1"/>
              <a:t>transporta</a:t>
            </a:r>
            <a:r>
              <a:rPr lang="en-GB" dirty="0"/>
              <a:t> </a:t>
            </a:r>
            <a:r>
              <a:rPr lang="en-GB" dirty="0" err="1"/>
              <a:t>glicina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mogući</a:t>
            </a:r>
            <a:r>
              <a:rPr lang="en-GB" dirty="0"/>
              <a:t> </a:t>
            </a:r>
            <a:r>
              <a:rPr lang="en-GB" dirty="0" err="1"/>
              <a:t>psihotropni</a:t>
            </a:r>
            <a:r>
              <a:rPr lang="en-GB" dirty="0"/>
              <a:t> </a:t>
            </a:r>
            <a:r>
              <a:rPr lang="en-GB" dirty="0" err="1"/>
              <a:t>agensi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Ampakini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koji </a:t>
            </a:r>
            <a:r>
              <a:rPr lang="en-GB" dirty="0" err="1"/>
              <a:t>potenciraju</a:t>
            </a:r>
            <a:r>
              <a:rPr lang="en-GB" dirty="0"/>
              <a:t> </a:t>
            </a:r>
            <a:r>
              <a:rPr lang="en-GB" dirty="0" err="1"/>
              <a:t>struje</a:t>
            </a:r>
            <a:r>
              <a:rPr lang="en-GB" dirty="0"/>
              <a:t> </a:t>
            </a:r>
            <a:r>
              <a:rPr lang="en-GB" dirty="0" err="1"/>
              <a:t>posredovane</a:t>
            </a:r>
            <a:r>
              <a:rPr lang="en-GB" dirty="0"/>
              <a:t> </a:t>
            </a:r>
            <a:r>
              <a:rPr lang="en-GB" dirty="0" err="1"/>
              <a:t>glutamatnim</a:t>
            </a:r>
            <a:r>
              <a:rPr lang="en-GB" dirty="0"/>
              <a:t> </a:t>
            </a:r>
            <a:r>
              <a:rPr lang="en-GB" dirty="0" err="1"/>
              <a:t>receptorima</a:t>
            </a:r>
            <a:r>
              <a:rPr lang="en-GB" dirty="0"/>
              <a:t> AMPA </a:t>
            </a:r>
            <a:r>
              <a:rPr lang="en-GB" dirty="0" err="1"/>
              <a:t>tipa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U </a:t>
            </a:r>
            <a:r>
              <a:rPr lang="en-GB" dirty="0" err="1"/>
              <a:t>testovima</a:t>
            </a:r>
            <a:r>
              <a:rPr lang="en-GB" dirty="0"/>
              <a:t> </a:t>
            </a:r>
            <a:r>
              <a:rPr lang="en-GB" dirty="0" err="1"/>
              <a:t>ponašanja</a:t>
            </a:r>
            <a:r>
              <a:rPr lang="en-GB" dirty="0"/>
              <a:t>, ampakine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u </a:t>
            </a:r>
            <a:r>
              <a:rPr lang="en-GB" dirty="0" err="1"/>
              <a:t>ispravljanju</a:t>
            </a:r>
            <a:r>
              <a:rPr lang="en-GB" dirty="0"/>
              <a:t> </a:t>
            </a:r>
            <a:r>
              <a:rPr lang="en-GB" dirty="0" err="1"/>
              <a:t>ponašanja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različitih</a:t>
            </a:r>
            <a:r>
              <a:rPr lang="en-GB" dirty="0"/>
              <a:t> </a:t>
            </a:r>
            <a:r>
              <a:rPr lang="en-GB" dirty="0" err="1"/>
              <a:t>životinjskih</a:t>
            </a:r>
            <a:r>
              <a:rPr lang="en-GB" dirty="0"/>
              <a:t> </a:t>
            </a:r>
            <a:r>
              <a:rPr lang="en-GB" dirty="0" err="1"/>
              <a:t>modela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Oni </a:t>
            </a:r>
            <a:r>
              <a:rPr lang="en-GB" dirty="0" err="1"/>
              <a:t>štite</a:t>
            </a:r>
            <a:r>
              <a:rPr lang="en-GB" dirty="0"/>
              <a:t> neurone od </a:t>
            </a:r>
            <a:r>
              <a:rPr lang="en-GB" dirty="0" err="1"/>
              <a:t>neurotoksičnih</a:t>
            </a:r>
            <a:r>
              <a:rPr lang="en-GB" dirty="0"/>
              <a:t> </a:t>
            </a:r>
            <a:r>
              <a:rPr lang="en-GB" dirty="0" err="1"/>
              <a:t>uvreda</a:t>
            </a:r>
            <a:r>
              <a:rPr lang="en-GB" dirty="0"/>
              <a:t>, </a:t>
            </a:r>
            <a:r>
              <a:rPr lang="en-GB" dirty="0" err="1"/>
              <a:t>delom</a:t>
            </a:r>
            <a:r>
              <a:rPr lang="en-GB" dirty="0"/>
              <a:t> </a:t>
            </a:r>
            <a:r>
              <a:rPr lang="en-GB" dirty="0" err="1"/>
              <a:t>mobilišući</a:t>
            </a:r>
            <a:r>
              <a:rPr lang="en-GB" dirty="0"/>
              <a:t> </a:t>
            </a:r>
            <a:r>
              <a:rPr lang="en-GB" dirty="0" err="1"/>
              <a:t>faktore</a:t>
            </a:r>
            <a:r>
              <a:rPr lang="en-GB" dirty="0"/>
              <a:t> </a:t>
            </a:r>
            <a:r>
              <a:rPr lang="en-GB" dirty="0" err="1"/>
              <a:t>rasta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neurotrofni</a:t>
            </a:r>
            <a:r>
              <a:rPr lang="en-GB" dirty="0"/>
              <a:t> </a:t>
            </a:r>
            <a:r>
              <a:rPr lang="en-GB" dirty="0" err="1"/>
              <a:t>faktor</a:t>
            </a:r>
            <a:r>
              <a:rPr lang="en-GB" dirty="0"/>
              <a:t> koji </a:t>
            </a:r>
            <a:r>
              <a:rPr lang="en-GB" dirty="0" err="1"/>
              <a:t>potiče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mozga</a:t>
            </a:r>
            <a:r>
              <a:rPr lang="en-GB" dirty="0"/>
              <a:t> (BDNF).</a:t>
            </a:r>
          </a:p>
        </p:txBody>
      </p:sp>
    </p:spTree>
    <p:extLst>
      <p:ext uri="{BB962C8B-B14F-4D97-AF65-F5344CB8AC3E}">
        <p14:creationId xmlns:p14="http://schemas.microsoft.com/office/powerpoint/2010/main" val="3807288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8BFB-FE53-4302-9F0F-E3126B83C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OSNOVNA FARMAKOLOGIJA ANTIPSIHOTIKA</a:t>
            </a:r>
            <a:br>
              <a:rPr lang="sr-Latn-RS" dirty="0"/>
            </a:br>
            <a:r>
              <a:rPr lang="en-GB" dirty="0" err="1"/>
              <a:t>Hemijske</a:t>
            </a:r>
            <a:r>
              <a:rPr lang="en-GB" dirty="0"/>
              <a:t> </a:t>
            </a:r>
            <a:r>
              <a:rPr lang="en-GB" dirty="0" err="1"/>
              <a:t>vrste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393AE-AB87-4EE4-829F-279D060D1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32479"/>
            <a:ext cx="10515600" cy="2844483"/>
          </a:xfrm>
        </p:spPr>
        <p:txBody>
          <a:bodyPr>
            <a:normAutofit/>
          </a:bodyPr>
          <a:lstStyle/>
          <a:p>
            <a:r>
              <a:rPr lang="en-GB" dirty="0" err="1"/>
              <a:t>Brojne</a:t>
            </a:r>
            <a:r>
              <a:rPr lang="en-GB" dirty="0"/>
              <a:t> </a:t>
            </a:r>
            <a:r>
              <a:rPr lang="en-GB" dirty="0" err="1"/>
              <a:t>hemijske</a:t>
            </a:r>
            <a:r>
              <a:rPr lang="en-GB" dirty="0"/>
              <a:t> </a:t>
            </a:r>
            <a:r>
              <a:rPr lang="en-GB" dirty="0" err="1"/>
              <a:t>strukture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povezane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svojstvima</a:t>
            </a:r>
            <a:r>
              <a:rPr lang="en-GB" dirty="0"/>
              <a:t>. </a:t>
            </a:r>
            <a:r>
              <a:rPr lang="en-GB" dirty="0" err="1"/>
              <a:t>Lekovi</a:t>
            </a:r>
            <a:r>
              <a:rPr lang="en-GB" dirty="0"/>
              <a:t> se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klasifikovati</a:t>
            </a:r>
            <a:r>
              <a:rPr lang="en-GB" dirty="0"/>
              <a:t> u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grupa</a:t>
            </a:r>
            <a:r>
              <a:rPr lang="sr-Latn-RS" dirty="0"/>
              <a:t>:</a:t>
            </a:r>
          </a:p>
          <a:p>
            <a:pPr lvl="1"/>
            <a:r>
              <a:rPr lang="en-GB" dirty="0" err="1"/>
              <a:t>Derivati</a:t>
            </a:r>
            <a:r>
              <a:rPr lang="en-GB" dirty="0"/>
              <a:t> </a:t>
            </a:r>
            <a:r>
              <a:rPr lang="en-GB" dirty="0" err="1"/>
              <a:t>fenotiazina</a:t>
            </a:r>
            <a:r>
              <a:rPr lang="en-GB" dirty="0"/>
              <a:t> </a:t>
            </a:r>
            <a:endParaRPr lang="sr-Latn-RS" dirty="0"/>
          </a:p>
          <a:p>
            <a:pPr lvl="1"/>
            <a:r>
              <a:rPr lang="en-GB" dirty="0" err="1"/>
              <a:t>Derivati</a:t>
            </a:r>
            <a:r>
              <a:rPr lang="en-GB" dirty="0"/>
              <a:t> </a:t>
            </a:r>
            <a:r>
              <a:rPr lang="en-GB" dirty="0" err="1"/>
              <a:t>tioksantena</a:t>
            </a:r>
            <a:endParaRPr lang="sr-Latn-RS" dirty="0"/>
          </a:p>
          <a:p>
            <a:pPr lvl="1"/>
            <a:endParaRPr lang="sr-Latn-RS" dirty="0"/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55535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0CE4C9-2341-4702-B89D-57AD0B134B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77" t="50000" r="7002" b="5348"/>
          <a:stretch/>
        </p:blipFill>
        <p:spPr>
          <a:xfrm>
            <a:off x="1004835" y="605414"/>
            <a:ext cx="10189029" cy="577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073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5F5ECD-4C8E-4997-BAB1-EB7F766755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90" t="6740" r="17127" b="23662"/>
          <a:stretch/>
        </p:blipFill>
        <p:spPr>
          <a:xfrm>
            <a:off x="1085222" y="582804"/>
            <a:ext cx="10128737" cy="577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392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8BFB-FE53-4302-9F0F-E3126B83C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GB" sz="4400" dirty="0" err="1"/>
              <a:t>Derivati</a:t>
            </a:r>
            <a:r>
              <a:rPr lang="en-GB" sz="4400" dirty="0"/>
              <a:t> </a:t>
            </a:r>
            <a:r>
              <a:rPr lang="en-GB" sz="4400" dirty="0" err="1"/>
              <a:t>fenotiazina</a:t>
            </a:r>
            <a:r>
              <a:rPr lang="en-GB" sz="4400" dirty="0"/>
              <a:t> </a:t>
            </a:r>
            <a:endParaRPr lang="sr-Latn-R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393AE-AB87-4EE4-829F-279D060D1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GB" dirty="0"/>
              <a:t>Tri </a:t>
            </a:r>
            <a:r>
              <a:rPr lang="en-GB" dirty="0" err="1"/>
              <a:t>podfamilije</a:t>
            </a:r>
            <a:r>
              <a:rPr lang="en-GB" dirty="0"/>
              <a:t> </a:t>
            </a:r>
            <a:r>
              <a:rPr lang="en-GB" dirty="0" err="1"/>
              <a:t>fenotiazina</a:t>
            </a:r>
            <a:r>
              <a:rPr lang="en-GB" dirty="0"/>
              <a:t>, </a:t>
            </a:r>
            <a:r>
              <a:rPr lang="en-GB" dirty="0" err="1"/>
              <a:t>zasnovane</a:t>
            </a:r>
            <a:r>
              <a:rPr lang="en-GB" dirty="0"/>
              <a:t> </a:t>
            </a:r>
            <a:r>
              <a:rPr lang="en-GB" dirty="0" err="1"/>
              <a:t>prvenstveno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bočnom</a:t>
            </a:r>
            <a:r>
              <a:rPr lang="en-GB" dirty="0"/>
              <a:t> </a:t>
            </a:r>
            <a:r>
              <a:rPr lang="en-GB" dirty="0" err="1"/>
              <a:t>lancu</a:t>
            </a:r>
            <a:r>
              <a:rPr lang="en-GB" dirty="0"/>
              <a:t> </a:t>
            </a:r>
            <a:r>
              <a:rPr lang="en-GB" dirty="0" err="1"/>
              <a:t>molekula</a:t>
            </a:r>
            <a:r>
              <a:rPr lang="en-GB" dirty="0"/>
              <a:t>, </a:t>
            </a:r>
            <a:r>
              <a:rPr lang="en-GB" dirty="0" err="1"/>
              <a:t>nekada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bile </a:t>
            </a:r>
            <a:r>
              <a:rPr lang="en-GB" dirty="0" err="1"/>
              <a:t>najčešće</a:t>
            </a:r>
            <a:r>
              <a:rPr lang="en-GB" dirty="0"/>
              <a:t> </a:t>
            </a:r>
            <a:r>
              <a:rPr lang="en-GB" dirty="0" err="1"/>
              <a:t>korišćen</a:t>
            </a:r>
            <a:r>
              <a:rPr lang="sr-Latn-RS" dirty="0"/>
              <a:t>i</a:t>
            </a:r>
            <a:r>
              <a:rPr lang="en-GB" dirty="0"/>
              <a:t> </a:t>
            </a:r>
            <a:r>
              <a:rPr lang="en-GB" dirty="0" err="1"/>
              <a:t>antipsihoti</a:t>
            </a:r>
            <a:r>
              <a:rPr lang="sr-Latn-RS" dirty="0"/>
              <a:t>ci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b="1" dirty="0" err="1"/>
              <a:t>Alifatični</a:t>
            </a:r>
            <a:r>
              <a:rPr lang="en-GB" b="1" dirty="0"/>
              <a:t> </a:t>
            </a:r>
            <a:r>
              <a:rPr lang="en-GB" b="1" dirty="0" err="1"/>
              <a:t>derivati</a:t>
            </a:r>
            <a:r>
              <a:rPr lang="en-GB" b="1" dirty="0"/>
              <a:t> </a:t>
            </a:r>
            <a:r>
              <a:rPr lang="en-GB" dirty="0"/>
              <a:t>(</a:t>
            </a:r>
            <a:r>
              <a:rPr lang="en-GB" dirty="0" err="1"/>
              <a:t>npr</a:t>
            </a:r>
            <a:r>
              <a:rPr lang="en-GB" dirty="0"/>
              <a:t>. </a:t>
            </a:r>
            <a:r>
              <a:rPr lang="en-GB" dirty="0" err="1"/>
              <a:t>hlorpromazin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 err="1"/>
              <a:t>derivati</a:t>
            </a:r>
            <a:r>
              <a:rPr lang="en-GB" b="1" dirty="0"/>
              <a:t> </a:t>
            </a:r>
            <a:r>
              <a:rPr lang="en-GB" b="1" dirty="0" err="1"/>
              <a:t>piperidina</a:t>
            </a:r>
            <a:r>
              <a:rPr lang="en-GB" b="1" dirty="0"/>
              <a:t> </a:t>
            </a:r>
            <a:r>
              <a:rPr lang="en-GB" dirty="0"/>
              <a:t>(</a:t>
            </a:r>
            <a:r>
              <a:rPr lang="en-GB" dirty="0" err="1"/>
              <a:t>npr</a:t>
            </a:r>
            <a:r>
              <a:rPr lang="en-GB" dirty="0"/>
              <a:t>. </a:t>
            </a:r>
            <a:r>
              <a:rPr lang="en-GB" dirty="0" err="1"/>
              <a:t>tioridazin</a:t>
            </a:r>
            <a:r>
              <a:rPr lang="en-GB" dirty="0"/>
              <a:t>)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najmanje</a:t>
            </a:r>
            <a:r>
              <a:rPr lang="en-GB" dirty="0"/>
              <a:t> </a:t>
            </a:r>
            <a:r>
              <a:rPr lang="en-GB" dirty="0" err="1"/>
              <a:t>potentni</a:t>
            </a:r>
            <a:r>
              <a:rPr lang="en-GB" dirty="0"/>
              <a:t>. </a:t>
            </a:r>
            <a:endParaRPr lang="sr-Latn-RS" dirty="0"/>
          </a:p>
          <a:p>
            <a:pPr lvl="2"/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proizvode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sedacije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b="1" dirty="0" err="1"/>
              <a:t>Derivati</a:t>
            </a:r>
            <a:r>
              <a:rPr lang="en-GB" b="1" dirty="0"/>
              <a:t> </a:t>
            </a:r>
            <a:r>
              <a:rPr lang="en-GB" b="1" dirty="0" err="1"/>
              <a:t>piperazina</a:t>
            </a:r>
            <a:r>
              <a:rPr lang="en-GB" b="1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snažniji</a:t>
            </a:r>
            <a:r>
              <a:rPr lang="en-GB" dirty="0"/>
              <a:t> (</a:t>
            </a:r>
            <a:r>
              <a:rPr lang="en-GB" dirty="0" err="1"/>
              <a:t>efikasni</a:t>
            </a:r>
            <a:r>
              <a:rPr lang="en-GB" dirty="0"/>
              <a:t> u </a:t>
            </a:r>
            <a:r>
              <a:rPr lang="en-GB" dirty="0" err="1"/>
              <a:t>nižim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), </a:t>
            </a:r>
            <a:r>
              <a:rPr lang="en-GB" dirty="0" err="1"/>
              <a:t>ali</a:t>
            </a:r>
            <a:r>
              <a:rPr lang="en-GB" dirty="0"/>
              <a:t> ne </a:t>
            </a:r>
            <a:r>
              <a:rPr lang="en-GB" dirty="0" err="1"/>
              <a:t>nužno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efikasniji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Derivati</a:t>
            </a:r>
            <a:r>
              <a:rPr lang="en-GB" dirty="0"/>
              <a:t> </a:t>
            </a:r>
            <a:r>
              <a:rPr lang="en-GB" dirty="0" err="1"/>
              <a:t>piperazina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selektivniji</a:t>
            </a:r>
            <a:r>
              <a:rPr lang="en-GB" dirty="0"/>
              <a:t> u </a:t>
            </a:r>
            <a:r>
              <a:rPr lang="en-GB" dirty="0" err="1"/>
              <a:t>svojim</a:t>
            </a:r>
            <a:r>
              <a:rPr lang="en-GB" dirty="0"/>
              <a:t> </a:t>
            </a:r>
            <a:r>
              <a:rPr lang="en-GB" dirty="0" err="1"/>
              <a:t>farmakološkim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i="1" dirty="0"/>
              <a:t>The National Institute of Mental Health </a:t>
            </a:r>
            <a:r>
              <a:rPr lang="en-GB" dirty="0"/>
              <a:t>(NIMH) </a:t>
            </a:r>
            <a:r>
              <a:rPr lang="en-GB" dirty="0" err="1"/>
              <a:t>finansira</a:t>
            </a:r>
            <a:r>
              <a:rPr lang="en-GB" dirty="0"/>
              <a:t> </a:t>
            </a:r>
            <a:r>
              <a:rPr lang="en-GB" dirty="0" err="1"/>
              <a:t>klinička</a:t>
            </a:r>
            <a:r>
              <a:rPr lang="en-GB" dirty="0"/>
              <a:t> </a:t>
            </a:r>
            <a:r>
              <a:rPr lang="en-GB" dirty="0" err="1"/>
              <a:t>ispitivanja</a:t>
            </a:r>
            <a:r>
              <a:rPr lang="en-GB" dirty="0"/>
              <a:t> </a:t>
            </a:r>
            <a:r>
              <a:rPr lang="en-GB" dirty="0" err="1"/>
              <a:t>efikasnosti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intervencije</a:t>
            </a:r>
            <a:r>
              <a:rPr lang="en-GB" dirty="0"/>
              <a:t> (CATIE) </a:t>
            </a:r>
            <a:r>
              <a:rPr lang="en-GB" dirty="0" err="1"/>
              <a:t>izvestila</a:t>
            </a:r>
            <a:r>
              <a:rPr lang="en-GB" dirty="0"/>
              <a:t> je da je </a:t>
            </a:r>
            <a:r>
              <a:rPr lang="en-GB" dirty="0" err="1"/>
              <a:t>perfenazin</a:t>
            </a:r>
            <a:r>
              <a:rPr lang="en-GB" dirty="0"/>
              <a:t>, </a:t>
            </a:r>
            <a:r>
              <a:rPr lang="en-GB" dirty="0" err="1"/>
              <a:t>derivat</a:t>
            </a:r>
            <a:r>
              <a:rPr lang="en-GB" dirty="0"/>
              <a:t> </a:t>
            </a:r>
            <a:r>
              <a:rPr lang="en-GB" dirty="0" err="1"/>
              <a:t>piperazina</a:t>
            </a:r>
            <a:r>
              <a:rPr lang="en-GB" dirty="0"/>
              <a:t>, </a:t>
            </a:r>
            <a:r>
              <a:rPr lang="en-GB" dirty="0" err="1"/>
              <a:t>efikasan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atipični</a:t>
            </a:r>
            <a:r>
              <a:rPr lang="en-GB" dirty="0"/>
              <a:t> </a:t>
            </a:r>
            <a:r>
              <a:rPr lang="en-GB" dirty="0" err="1"/>
              <a:t>antipsihotični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,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skromnim</a:t>
            </a:r>
            <a:r>
              <a:rPr lang="en-GB" dirty="0"/>
              <a:t> </a:t>
            </a:r>
            <a:r>
              <a:rPr lang="en-GB" dirty="0" err="1"/>
              <a:t>izuzetkom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zaključio</a:t>
            </a:r>
            <a:r>
              <a:rPr lang="en-GB" dirty="0"/>
              <a:t> da je </a:t>
            </a:r>
            <a:r>
              <a:rPr lang="en-GB" dirty="0" err="1"/>
              <a:t>antipsihotik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izbora</a:t>
            </a:r>
            <a:r>
              <a:rPr lang="en-GB" dirty="0"/>
              <a:t> za </a:t>
            </a:r>
            <a:r>
              <a:rPr lang="en-GB" dirty="0" err="1"/>
              <a:t>šizofreniju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osnovu</a:t>
            </a:r>
            <a:r>
              <a:rPr lang="en-GB" dirty="0"/>
              <a:t> </a:t>
            </a:r>
            <a:r>
              <a:rPr lang="en-GB" dirty="0" err="1"/>
              <a:t>njihove</a:t>
            </a:r>
            <a:r>
              <a:rPr lang="en-GB" dirty="0"/>
              <a:t> </a:t>
            </a:r>
            <a:r>
              <a:rPr lang="en-GB" dirty="0" err="1"/>
              <a:t>niže</a:t>
            </a:r>
            <a:r>
              <a:rPr lang="en-GB" dirty="0"/>
              <a:t> </a:t>
            </a:r>
            <a:r>
              <a:rPr lang="en-GB" dirty="0" err="1"/>
              <a:t>cene</a:t>
            </a:r>
            <a:r>
              <a:rPr lang="en-GB" dirty="0"/>
              <a:t>. </a:t>
            </a:r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bilo</a:t>
            </a:r>
            <a:r>
              <a:rPr lang="en-GB" dirty="0"/>
              <a:t> je </a:t>
            </a:r>
            <a:r>
              <a:rPr lang="en-GB" dirty="0" err="1"/>
              <a:t>brojnih</a:t>
            </a:r>
            <a:r>
              <a:rPr lang="en-GB" dirty="0"/>
              <a:t> </a:t>
            </a:r>
            <a:r>
              <a:rPr lang="en-GB" dirty="0" err="1"/>
              <a:t>nedostataka</a:t>
            </a:r>
            <a:r>
              <a:rPr lang="en-GB" dirty="0"/>
              <a:t> u </a:t>
            </a:r>
            <a:r>
              <a:rPr lang="en-GB" dirty="0" err="1"/>
              <a:t>dizajnu</a:t>
            </a:r>
            <a:r>
              <a:rPr lang="en-GB" dirty="0"/>
              <a:t>, </a:t>
            </a:r>
            <a:r>
              <a:rPr lang="en-GB" dirty="0" err="1"/>
              <a:t>izvođenju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analizi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studije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dovelo</a:t>
            </a:r>
            <a:r>
              <a:rPr lang="en-GB" dirty="0"/>
              <a:t> do toga da je </a:t>
            </a:r>
            <a:r>
              <a:rPr lang="en-GB" dirty="0" err="1"/>
              <a:t>imala</a:t>
            </a:r>
            <a:r>
              <a:rPr lang="en-GB" dirty="0"/>
              <a:t> </a:t>
            </a:r>
            <a:r>
              <a:rPr lang="en-GB" dirty="0" err="1"/>
              <a:t>samo</a:t>
            </a:r>
            <a:r>
              <a:rPr lang="en-GB" dirty="0"/>
              <a:t> </a:t>
            </a:r>
            <a:r>
              <a:rPr lang="en-GB" dirty="0" err="1"/>
              <a:t>skroman</a:t>
            </a:r>
            <a:r>
              <a:rPr lang="en-GB" dirty="0"/>
              <a:t> </a:t>
            </a:r>
            <a:r>
              <a:rPr lang="en-GB" dirty="0" err="1"/>
              <a:t>uticaj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kliničku</a:t>
            </a:r>
            <a:r>
              <a:rPr lang="en-GB" dirty="0"/>
              <a:t> </a:t>
            </a:r>
            <a:r>
              <a:rPr lang="en-GB" dirty="0" err="1"/>
              <a:t>praksu</a:t>
            </a:r>
            <a:r>
              <a:rPr lang="en-GB" dirty="0"/>
              <a:t>. </a:t>
            </a:r>
            <a:r>
              <a:rPr lang="en-GB" dirty="0" err="1"/>
              <a:t>Konkretno</a:t>
            </a:r>
            <a:r>
              <a:rPr lang="en-GB" dirty="0"/>
              <a:t>,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uzela</a:t>
            </a:r>
            <a:r>
              <a:rPr lang="en-GB" dirty="0"/>
              <a:t> u </a:t>
            </a:r>
            <a:r>
              <a:rPr lang="en-GB" dirty="0" err="1"/>
              <a:t>obzir</a:t>
            </a:r>
            <a:r>
              <a:rPr lang="en-GB" dirty="0"/>
              <a:t> </a:t>
            </a:r>
            <a:r>
              <a:rPr lang="en-GB" dirty="0" err="1"/>
              <a:t>pitanja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doza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uključivanje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otpornih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, </a:t>
            </a:r>
            <a:r>
              <a:rPr lang="en-GB" dirty="0" err="1"/>
              <a:t>ohrabrivanje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da </a:t>
            </a:r>
            <a:r>
              <a:rPr lang="en-GB" dirty="0" err="1"/>
              <a:t>promene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inherentni</a:t>
            </a:r>
            <a:r>
              <a:rPr lang="en-GB" dirty="0"/>
              <a:t> </a:t>
            </a:r>
            <a:r>
              <a:rPr lang="en-GB" dirty="0" err="1"/>
              <a:t>dizajnu</a:t>
            </a:r>
            <a:r>
              <a:rPr lang="en-GB" dirty="0"/>
              <a:t>,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tardivne</a:t>
            </a:r>
            <a:r>
              <a:rPr lang="en-GB" dirty="0"/>
              <a:t> </a:t>
            </a:r>
            <a:r>
              <a:rPr lang="en-GB" dirty="0" err="1"/>
              <a:t>diskinezije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dugotrajne</a:t>
            </a:r>
            <a:r>
              <a:rPr lang="en-GB" dirty="0"/>
              <a:t> </a:t>
            </a:r>
            <a:r>
              <a:rPr lang="en-GB" dirty="0" err="1"/>
              <a:t>upotrebe</a:t>
            </a:r>
            <a:r>
              <a:rPr lang="en-GB" dirty="0"/>
              <a:t> </a:t>
            </a:r>
            <a:r>
              <a:rPr lang="en-GB" dirty="0" err="1"/>
              <a:t>čak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malih</a:t>
            </a:r>
            <a:r>
              <a:rPr lang="en-GB" dirty="0"/>
              <a:t> </a:t>
            </a:r>
            <a:r>
              <a:rPr lang="en-GB" dirty="0" err="1"/>
              <a:t>doza</a:t>
            </a:r>
            <a:r>
              <a:rPr lang="en-GB" dirty="0"/>
              <a:t> </a:t>
            </a:r>
            <a:r>
              <a:rPr lang="en-GB" dirty="0" err="1"/>
              <a:t>tipičnih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neophodnost</a:t>
            </a:r>
            <a:r>
              <a:rPr lang="en-GB" dirty="0"/>
              <a:t> </a:t>
            </a:r>
            <a:r>
              <a:rPr lang="en-GB" dirty="0" err="1"/>
              <a:t>velikih</a:t>
            </a:r>
            <a:r>
              <a:rPr lang="en-GB" dirty="0"/>
              <a:t> </a:t>
            </a:r>
            <a:r>
              <a:rPr lang="en-GB" dirty="0" err="1"/>
              <a:t>veličina</a:t>
            </a:r>
            <a:r>
              <a:rPr lang="en-GB" dirty="0"/>
              <a:t> </a:t>
            </a:r>
            <a:r>
              <a:rPr lang="en-GB" dirty="0" err="1"/>
              <a:t>uzoraka</a:t>
            </a:r>
            <a:r>
              <a:rPr lang="en-GB" dirty="0"/>
              <a:t> u </a:t>
            </a:r>
            <a:r>
              <a:rPr lang="en-GB" dirty="0" err="1"/>
              <a:t>studijama</a:t>
            </a:r>
            <a:r>
              <a:rPr lang="en-GB" dirty="0"/>
              <a:t> </a:t>
            </a:r>
            <a:r>
              <a:rPr lang="en-GB" dirty="0" err="1"/>
              <a:t>ekvivalencije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8503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 selection of the most commonly prescribed phenothiazines, the list also specifies potency according to side chain subtype. ">
            <a:extLst>
              <a:ext uri="{FF2B5EF4-FFF2-40B4-BE49-F238E27FC236}">
                <a16:creationId xmlns:a16="http://schemas.microsoft.com/office/drawing/2014/main" id="{5C646DEB-CAFA-4EBB-998B-DEA998C97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19" y="522722"/>
            <a:ext cx="10050341" cy="569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71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/>
              <a:t>PSIHOTROPNI LEKOVI</a:t>
            </a:r>
            <a:br>
              <a:rPr lang="sr-Latn-CS" altLang="en-US" dirty="0"/>
            </a:br>
            <a:r>
              <a:rPr lang="sr-Latn-CS" altLang="en-US" dirty="0"/>
              <a:t>(PSIHOFARMACI)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altLang="en-US" dirty="0"/>
              <a:t>Modifikuju aktivnost CNS trojako:</a:t>
            </a:r>
          </a:p>
          <a:p>
            <a:pPr>
              <a:buFontTx/>
              <a:buNone/>
            </a:pPr>
            <a:endParaRPr lang="sr-Latn-CS" altLang="en-US" dirty="0"/>
          </a:p>
          <a:p>
            <a:pPr>
              <a:buFontTx/>
              <a:buAutoNum type="arabicPeriod"/>
            </a:pPr>
            <a:r>
              <a:rPr lang="sr-Latn-CS" altLang="en-US" dirty="0"/>
              <a:t>  Deprimiraju normalne ili pojačane funkcije CNS;</a:t>
            </a:r>
          </a:p>
          <a:p>
            <a:pPr>
              <a:buFontTx/>
              <a:buAutoNum type="arabicPeriod"/>
            </a:pPr>
            <a:r>
              <a:rPr lang="sr-Latn-CS" altLang="en-US" dirty="0"/>
              <a:t>  Aktiviraju (stimulišu) normalnu ili sniženu funkciju CNS;</a:t>
            </a:r>
          </a:p>
          <a:p>
            <a:pPr>
              <a:buFontTx/>
              <a:buAutoNum type="arabicPeriod"/>
            </a:pPr>
            <a:r>
              <a:rPr lang="sr-Latn-CS" altLang="en-US" dirty="0"/>
              <a:t>  Perturbišu normalne aktivnosti CNS.</a:t>
            </a:r>
          </a:p>
          <a:p>
            <a:pPr>
              <a:buFontTx/>
              <a:buAutoNum type="arabicPeriod"/>
            </a:pPr>
            <a:endParaRPr lang="sr-Latn-CS" altLang="en-US" dirty="0"/>
          </a:p>
          <a:p>
            <a:pPr>
              <a:buFontTx/>
              <a:buNone/>
            </a:pPr>
            <a:r>
              <a:rPr lang="sr-Latn-CS" altLang="en-US" sz="3200" dirty="0"/>
              <a:t>	</a:t>
            </a:r>
            <a:r>
              <a:rPr lang="sr-Latn-CS" altLang="en-US" sz="3200" dirty="0">
                <a:solidFill>
                  <a:srgbClr val="660033"/>
                </a:solidFill>
              </a:rPr>
              <a:t>Efekat psihofarmaka se ogleda se u promenama ponašanja čoveka.</a:t>
            </a:r>
            <a:endParaRPr lang="en-US" altLang="en-US" sz="3200" dirty="0">
              <a:solidFill>
                <a:srgbClr val="660033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18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4E6E-06E3-47B1-B3E9-CB9D724E2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Derivati</a:t>
            </a:r>
            <a:r>
              <a:rPr lang="en-GB" dirty="0"/>
              <a:t> </a:t>
            </a:r>
            <a:r>
              <a:rPr lang="en-GB" dirty="0" err="1"/>
              <a:t>tioksantena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611A-730E-4F8D-9961-2103AF781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Primer </a:t>
            </a:r>
            <a:r>
              <a:rPr lang="en-GB" sz="2400" dirty="0" err="1"/>
              <a:t>ove</a:t>
            </a:r>
            <a:r>
              <a:rPr lang="en-GB" sz="2400" dirty="0"/>
              <a:t> </a:t>
            </a:r>
            <a:r>
              <a:rPr lang="en-GB" sz="2400" dirty="0" err="1"/>
              <a:t>grupe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je </a:t>
            </a:r>
            <a:r>
              <a:rPr lang="en-GB" sz="2400" dirty="0" err="1"/>
              <a:t>prvenstveno</a:t>
            </a:r>
            <a:r>
              <a:rPr lang="en-GB" sz="2400" dirty="0"/>
              <a:t> </a:t>
            </a:r>
            <a:r>
              <a:rPr lang="en-GB" sz="2400" dirty="0" err="1"/>
              <a:t>tiotiksen</a:t>
            </a:r>
            <a:r>
              <a:rPr lang="en-GB" sz="2400" dirty="0"/>
              <a:t>.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2463188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4E6E-06E3-47B1-B3E9-CB9D724E2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Derivati</a:t>
            </a:r>
            <a:r>
              <a:rPr lang="en-GB" dirty="0"/>
              <a:t> </a:t>
            </a:r>
            <a:r>
              <a:rPr lang="en-GB" dirty="0" err="1"/>
              <a:t>butirofenona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611A-730E-4F8D-9961-2103AF781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Ova </a:t>
            </a:r>
            <a:r>
              <a:rPr lang="en-GB" sz="2400" dirty="0" err="1"/>
              <a:t>grupa</a:t>
            </a:r>
            <a:r>
              <a:rPr lang="en-GB" sz="2400" dirty="0"/>
              <a:t>, od </a:t>
            </a:r>
            <a:r>
              <a:rPr lang="en-GB" sz="2400" dirty="0" err="1"/>
              <a:t>kojih</a:t>
            </a:r>
            <a:r>
              <a:rPr lang="en-GB" sz="2400" dirty="0"/>
              <a:t> se </a:t>
            </a:r>
            <a:r>
              <a:rPr lang="en-GB" sz="2400" dirty="0" err="1"/>
              <a:t>najviše</a:t>
            </a:r>
            <a:r>
              <a:rPr lang="en-GB" sz="2400" dirty="0"/>
              <a:t> </a:t>
            </a:r>
            <a:r>
              <a:rPr lang="en-GB" sz="2400" dirty="0" err="1"/>
              <a:t>koristi</a:t>
            </a:r>
            <a:r>
              <a:rPr lang="en-GB" sz="2400" dirty="0"/>
              <a:t> haloperidol, </a:t>
            </a:r>
            <a:r>
              <a:rPr lang="en-GB" sz="2400" dirty="0" err="1"/>
              <a:t>ima</a:t>
            </a:r>
            <a:r>
              <a:rPr lang="en-GB" sz="2400" dirty="0"/>
              <a:t> </a:t>
            </a:r>
            <a:r>
              <a:rPr lang="en-GB" sz="2400" dirty="0" err="1"/>
              <a:t>veoma</a:t>
            </a:r>
            <a:r>
              <a:rPr lang="en-GB" sz="2400" dirty="0"/>
              <a:t> </a:t>
            </a:r>
            <a:r>
              <a:rPr lang="en-GB" sz="2400" dirty="0" err="1"/>
              <a:t>različitu</a:t>
            </a:r>
            <a:r>
              <a:rPr lang="en-GB" sz="2400" dirty="0"/>
              <a:t> </a:t>
            </a:r>
            <a:r>
              <a:rPr lang="en-GB" sz="2400" dirty="0" err="1"/>
              <a:t>strukturu</a:t>
            </a:r>
            <a:r>
              <a:rPr lang="en-GB" sz="2400" dirty="0"/>
              <a:t> od </a:t>
            </a:r>
            <a:r>
              <a:rPr lang="en-GB" sz="2400" dirty="0" err="1"/>
              <a:t>onih</a:t>
            </a:r>
            <a:r>
              <a:rPr lang="en-GB" sz="2400" dirty="0"/>
              <a:t> </a:t>
            </a:r>
            <a:r>
              <a:rPr lang="en-GB" sz="2400" dirty="0" err="1"/>
              <a:t>iz</a:t>
            </a:r>
            <a:r>
              <a:rPr lang="en-GB" sz="2400" dirty="0"/>
              <a:t> </a:t>
            </a:r>
            <a:r>
              <a:rPr lang="en-GB" sz="2400" dirty="0" err="1"/>
              <a:t>dve</a:t>
            </a:r>
            <a:r>
              <a:rPr lang="en-GB" sz="2400" dirty="0"/>
              <a:t> </a:t>
            </a:r>
            <a:r>
              <a:rPr lang="en-GB" sz="2400" dirty="0" err="1"/>
              <a:t>prethodne</a:t>
            </a:r>
            <a:r>
              <a:rPr lang="en-GB" sz="2400" dirty="0"/>
              <a:t> </a:t>
            </a:r>
            <a:r>
              <a:rPr lang="en-GB" sz="2400" dirty="0" err="1"/>
              <a:t>grupe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b="1" dirty="0"/>
              <a:t>Haloperidol</a:t>
            </a:r>
            <a:r>
              <a:rPr lang="en-GB" sz="2400" dirty="0"/>
              <a:t>, </a:t>
            </a:r>
            <a:r>
              <a:rPr lang="en-GB" sz="2400" dirty="0" err="1"/>
              <a:t>butirofenon</a:t>
            </a:r>
            <a:r>
              <a:rPr lang="en-GB" sz="2400" dirty="0"/>
              <a:t>, je </a:t>
            </a:r>
            <a:r>
              <a:rPr lang="en-GB" sz="2400" dirty="0" err="1"/>
              <a:t>najrasprostranjeniji</a:t>
            </a:r>
            <a:r>
              <a:rPr lang="en-GB" sz="2400" dirty="0"/>
              <a:t> </a:t>
            </a:r>
            <a:r>
              <a:rPr lang="en-GB" sz="2400" dirty="0" err="1"/>
              <a:t>antipsihotik</a:t>
            </a:r>
            <a:r>
              <a:rPr lang="en-GB" sz="2400" dirty="0"/>
              <a:t> </a:t>
            </a:r>
            <a:r>
              <a:rPr lang="en-GB" sz="2400" dirty="0" err="1"/>
              <a:t>prve</a:t>
            </a:r>
            <a:r>
              <a:rPr lang="en-GB" sz="2400" dirty="0"/>
              <a:t> </a:t>
            </a:r>
            <a:r>
              <a:rPr lang="en-GB" sz="2400" dirty="0" err="1"/>
              <a:t>generacije</a:t>
            </a:r>
            <a:r>
              <a:rPr lang="en-GB" sz="2400" dirty="0"/>
              <a:t>, </a:t>
            </a:r>
            <a:r>
              <a:rPr lang="en-GB" sz="2400" dirty="0" err="1"/>
              <a:t>uprkos</a:t>
            </a:r>
            <a:r>
              <a:rPr lang="en-GB" sz="2400" dirty="0"/>
              <a:t> </a:t>
            </a:r>
            <a:r>
              <a:rPr lang="en-GB" sz="2400" dirty="0" err="1"/>
              <a:t>visokom</a:t>
            </a:r>
            <a:r>
              <a:rPr lang="en-GB" sz="2400" dirty="0"/>
              <a:t> </a:t>
            </a:r>
            <a:r>
              <a:rPr lang="en-GB" sz="2400" dirty="0" err="1"/>
              <a:t>nivou</a:t>
            </a:r>
            <a:r>
              <a:rPr lang="en-GB" sz="2400" dirty="0"/>
              <a:t> EPS-a u </a:t>
            </a:r>
            <a:r>
              <a:rPr lang="en-GB" sz="2400" dirty="0" err="1"/>
              <a:t>odnosu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druge</a:t>
            </a:r>
            <a:r>
              <a:rPr lang="en-GB" sz="2400" dirty="0"/>
              <a:t> </a:t>
            </a:r>
            <a:r>
              <a:rPr lang="en-GB" sz="2400" dirty="0" err="1"/>
              <a:t>tipične</a:t>
            </a:r>
            <a:r>
              <a:rPr lang="en-GB" sz="2400" dirty="0"/>
              <a:t> </a:t>
            </a:r>
            <a:r>
              <a:rPr lang="en-GB" sz="2400" dirty="0" err="1"/>
              <a:t>antipsihotike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Difenilbutilpiperidini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blisko</a:t>
            </a:r>
            <a:r>
              <a:rPr lang="en-GB" sz="2400" dirty="0"/>
              <a:t> </a:t>
            </a:r>
            <a:r>
              <a:rPr lang="en-GB" sz="2400" dirty="0" err="1"/>
              <a:t>srodna</a:t>
            </a:r>
            <a:r>
              <a:rPr lang="en-GB" sz="2400" dirty="0"/>
              <a:t> </a:t>
            </a:r>
            <a:r>
              <a:rPr lang="en-GB" sz="2400" dirty="0" err="1"/>
              <a:t>jedinjenja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Butirofenoni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kongeneri</a:t>
            </a:r>
            <a:r>
              <a:rPr lang="sr-Latn-RS" sz="2400" dirty="0"/>
              <a:t> (srodne hemijske supstance)</a:t>
            </a:r>
            <a:r>
              <a:rPr lang="en-GB" sz="2400" dirty="0"/>
              <a:t>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tendenciju</a:t>
            </a:r>
            <a:r>
              <a:rPr lang="en-GB" sz="2400" dirty="0"/>
              <a:t> da </a:t>
            </a:r>
            <a:r>
              <a:rPr lang="en-GB" sz="2400" dirty="0" err="1"/>
              <a:t>budu</a:t>
            </a:r>
            <a:r>
              <a:rPr lang="en-GB" sz="2400" dirty="0"/>
              <a:t> </a:t>
            </a:r>
            <a:r>
              <a:rPr lang="en-GB" sz="2400" dirty="0" err="1"/>
              <a:t>snažniji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manje</a:t>
            </a:r>
            <a:r>
              <a:rPr lang="en-GB" sz="2400" dirty="0"/>
              <a:t> </a:t>
            </a:r>
            <a:r>
              <a:rPr lang="en-GB" sz="2400" dirty="0" err="1"/>
              <a:t>autonomnih</a:t>
            </a:r>
            <a:r>
              <a:rPr lang="sr-Latn-RS" sz="2400" dirty="0"/>
              <a:t> (vegetativnih)</a:t>
            </a:r>
            <a:r>
              <a:rPr lang="en-GB" sz="2400" dirty="0"/>
              <a:t> </a:t>
            </a:r>
            <a:r>
              <a:rPr lang="en-GB" sz="2400" dirty="0" err="1"/>
              <a:t>efekata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</a:t>
            </a:r>
            <a:r>
              <a:rPr lang="en-GB" sz="2400" dirty="0" err="1"/>
              <a:t>veće</a:t>
            </a:r>
            <a:r>
              <a:rPr lang="en-GB" sz="2400" dirty="0"/>
              <a:t> </a:t>
            </a:r>
            <a:r>
              <a:rPr lang="en-GB" sz="2400" dirty="0" err="1"/>
              <a:t>ekstrapiramidne</a:t>
            </a:r>
            <a:r>
              <a:rPr lang="en-GB" sz="2400" dirty="0"/>
              <a:t> </a:t>
            </a:r>
            <a:r>
              <a:rPr lang="en-GB" sz="2400" dirty="0" err="1"/>
              <a:t>efekte</a:t>
            </a:r>
            <a:r>
              <a:rPr lang="en-GB" sz="2400" dirty="0"/>
              <a:t> od </a:t>
            </a:r>
            <a:r>
              <a:rPr lang="en-GB" sz="2400" dirty="0" err="1"/>
              <a:t>fenotiazina</a:t>
            </a:r>
            <a:r>
              <a:rPr lang="en-GB" sz="2400" dirty="0"/>
              <a:t>.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1473936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4E6E-06E3-47B1-B3E9-CB9D724E2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Razne</a:t>
            </a:r>
            <a:r>
              <a:rPr lang="en-GB" dirty="0"/>
              <a:t> </a:t>
            </a:r>
            <a:r>
              <a:rPr lang="en-GB" dirty="0" err="1"/>
              <a:t>stru</a:t>
            </a:r>
            <a:r>
              <a:rPr lang="sr-Latn-RS" dirty="0"/>
              <a:t>k</a:t>
            </a:r>
            <a:r>
              <a:rPr lang="en-GB" dirty="0" err="1"/>
              <a:t>ture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611A-730E-4F8D-9961-2103AF781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Pimozid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molindone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Ne </a:t>
            </a:r>
            <a:r>
              <a:rPr lang="en-GB" dirty="0" err="1"/>
              <a:t>postoji</a:t>
            </a:r>
            <a:r>
              <a:rPr lang="en-GB" dirty="0"/>
              <a:t> </a:t>
            </a:r>
            <a:r>
              <a:rPr lang="en-GB" dirty="0" err="1"/>
              <a:t>značajna</a:t>
            </a:r>
            <a:r>
              <a:rPr lang="en-GB" dirty="0"/>
              <a:t> </a:t>
            </a:r>
            <a:r>
              <a:rPr lang="en-GB" dirty="0" err="1"/>
              <a:t>razlika</a:t>
            </a:r>
            <a:r>
              <a:rPr lang="en-GB" dirty="0"/>
              <a:t> u </a:t>
            </a:r>
            <a:r>
              <a:rPr lang="en-GB" dirty="0" err="1"/>
              <a:t>efikasnosti</a:t>
            </a:r>
            <a:r>
              <a:rPr lang="en-GB" dirty="0"/>
              <a:t> </a:t>
            </a:r>
            <a:r>
              <a:rPr lang="en-GB" dirty="0" err="1"/>
              <a:t>između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tipičnih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starijih</a:t>
            </a:r>
            <a:r>
              <a:rPr lang="en-GB" dirty="0"/>
              <a:t> </a:t>
            </a:r>
            <a:r>
              <a:rPr lang="en-GB" dirty="0" err="1"/>
              <a:t>tipičnih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658879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24E6E-06E3-47B1-B3E9-CB9D724E2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Antipsihotični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611A-730E-4F8D-9961-2103AF781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644" y="1825625"/>
            <a:ext cx="11495314" cy="4896722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Klozapin</a:t>
            </a:r>
            <a:r>
              <a:rPr lang="en-GB" dirty="0"/>
              <a:t>, </a:t>
            </a:r>
            <a:r>
              <a:rPr lang="en-GB" dirty="0" err="1"/>
              <a:t>asenapin</a:t>
            </a:r>
            <a:r>
              <a:rPr lang="en-GB" dirty="0"/>
              <a:t>,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paliperidon</a:t>
            </a:r>
            <a:r>
              <a:rPr lang="en-GB" dirty="0"/>
              <a:t>, </a:t>
            </a:r>
            <a:r>
              <a:rPr lang="en-GB" dirty="0" err="1"/>
              <a:t>risperidon</a:t>
            </a:r>
            <a:r>
              <a:rPr lang="en-GB" dirty="0"/>
              <a:t>, </a:t>
            </a:r>
            <a:r>
              <a:rPr lang="en-GB" dirty="0" err="1"/>
              <a:t>sertindol</a:t>
            </a:r>
            <a:r>
              <a:rPr lang="en-GB" dirty="0"/>
              <a:t>, </a:t>
            </a:r>
            <a:r>
              <a:rPr lang="en-GB" dirty="0" err="1"/>
              <a:t>ziprasidon</a:t>
            </a:r>
            <a:r>
              <a:rPr lang="en-GB" dirty="0"/>
              <a:t>, </a:t>
            </a:r>
            <a:r>
              <a:rPr lang="en-GB" dirty="0" err="1"/>
              <a:t>zotepin</a:t>
            </a:r>
            <a:r>
              <a:rPr lang="en-GB" dirty="0"/>
              <a:t>, </a:t>
            </a:r>
            <a:r>
              <a:rPr lang="en-GB" dirty="0" err="1"/>
              <a:t>brekspiprazol</a:t>
            </a:r>
            <a:r>
              <a:rPr lang="en-GB" dirty="0"/>
              <a:t>, </a:t>
            </a:r>
            <a:r>
              <a:rPr lang="en-GB" dirty="0" err="1"/>
              <a:t>kariprazin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aripiprazol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antipsihotični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Klozapin</a:t>
            </a:r>
            <a:r>
              <a:rPr lang="en-GB" dirty="0"/>
              <a:t> je </a:t>
            </a:r>
            <a:r>
              <a:rPr lang="en-GB" dirty="0" err="1"/>
              <a:t>prototip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Paliperidon</a:t>
            </a:r>
            <a:r>
              <a:rPr lang="en-GB" dirty="0"/>
              <a:t> je 9-hidroksirisperidon, </a:t>
            </a:r>
            <a:r>
              <a:rPr lang="en-GB" dirty="0" err="1"/>
              <a:t>aktivni</a:t>
            </a:r>
            <a:r>
              <a:rPr lang="en-GB" dirty="0"/>
              <a:t> </a:t>
            </a:r>
            <a:r>
              <a:rPr lang="en-GB" dirty="0" err="1"/>
              <a:t>metabolit</a:t>
            </a:r>
            <a:r>
              <a:rPr lang="en-GB" dirty="0"/>
              <a:t> </a:t>
            </a:r>
            <a:r>
              <a:rPr lang="en-GB" dirty="0" err="1"/>
              <a:t>risperidona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Risperidon</a:t>
            </a:r>
            <a:r>
              <a:rPr lang="en-GB" dirty="0"/>
              <a:t> se </a:t>
            </a:r>
            <a:r>
              <a:rPr lang="en-GB" dirty="0" err="1"/>
              <a:t>brzo</a:t>
            </a:r>
            <a:r>
              <a:rPr lang="en-GB" dirty="0"/>
              <a:t> </a:t>
            </a:r>
            <a:r>
              <a:rPr lang="en-GB" dirty="0" err="1"/>
              <a:t>pretvara</a:t>
            </a:r>
            <a:r>
              <a:rPr lang="en-GB" dirty="0"/>
              <a:t> u 9-hidroksirisperidon </a:t>
            </a:r>
            <a:r>
              <a:rPr lang="en-GB" i="1" dirty="0"/>
              <a:t>in vivo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većine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, </a:t>
            </a:r>
            <a:r>
              <a:rPr lang="en-GB" dirty="0" err="1"/>
              <a:t>osim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oko</a:t>
            </a:r>
            <a:r>
              <a:rPr lang="en-GB" dirty="0"/>
              <a:t> 10%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slabo</a:t>
            </a:r>
            <a:r>
              <a:rPr lang="en-GB" dirty="0"/>
              <a:t> </a:t>
            </a:r>
            <a:r>
              <a:rPr lang="en-GB" dirty="0" err="1"/>
              <a:t>metaboliziraju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Sertindol</a:t>
            </a:r>
            <a:r>
              <a:rPr lang="en-GB" dirty="0"/>
              <a:t> je </a:t>
            </a:r>
            <a:r>
              <a:rPr lang="en-GB" dirty="0" err="1"/>
              <a:t>odobren</a:t>
            </a:r>
            <a:r>
              <a:rPr lang="en-GB" dirty="0"/>
              <a:t> u </a:t>
            </a:r>
            <a:r>
              <a:rPr lang="en-GB" dirty="0" err="1"/>
              <a:t>nekim</a:t>
            </a:r>
            <a:r>
              <a:rPr lang="en-GB" dirty="0"/>
              <a:t> </a:t>
            </a:r>
            <a:r>
              <a:rPr lang="en-GB" dirty="0" err="1"/>
              <a:t>evropskim</a:t>
            </a:r>
            <a:r>
              <a:rPr lang="en-GB" dirty="0"/>
              <a:t> </a:t>
            </a:r>
            <a:r>
              <a:rPr lang="en-GB" dirty="0" err="1"/>
              <a:t>zemljama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složenu</a:t>
            </a:r>
            <a:r>
              <a:rPr lang="en-GB" dirty="0"/>
              <a:t> </a:t>
            </a:r>
            <a:r>
              <a:rPr lang="en-GB" dirty="0" err="1"/>
              <a:t>farmakologiju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dele </a:t>
            </a:r>
            <a:r>
              <a:rPr lang="en-GB" dirty="0" err="1"/>
              <a:t>veću</a:t>
            </a:r>
            <a:r>
              <a:rPr lang="en-GB" dirty="0"/>
              <a:t> </a:t>
            </a:r>
            <a:r>
              <a:rPr lang="en-GB" dirty="0" err="1"/>
              <a:t>sposobnost</a:t>
            </a:r>
            <a:r>
              <a:rPr lang="en-GB" dirty="0"/>
              <a:t> da </a:t>
            </a:r>
            <a:r>
              <a:rPr lang="en-GB" dirty="0" err="1"/>
              <a:t>menjaju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-receptora </a:t>
            </a:r>
            <a:r>
              <a:rPr lang="en-GB" dirty="0" err="1"/>
              <a:t>nego</a:t>
            </a:r>
            <a:r>
              <a:rPr lang="en-GB" dirty="0"/>
              <a:t> da </a:t>
            </a:r>
            <a:r>
              <a:rPr lang="en-GB" dirty="0" err="1"/>
              <a:t>ometaju</a:t>
            </a:r>
            <a:r>
              <a:rPr lang="en-GB" dirty="0"/>
              <a:t> </a:t>
            </a:r>
            <a:r>
              <a:rPr lang="en-GB" dirty="0" err="1"/>
              <a:t>delovanje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-receptora. </a:t>
            </a:r>
            <a:endParaRPr lang="sr-Latn-RS" dirty="0"/>
          </a:p>
          <a:p>
            <a:pPr lvl="1"/>
            <a:r>
              <a:rPr lang="en-GB" dirty="0"/>
              <a:t>U </a:t>
            </a:r>
            <a:r>
              <a:rPr lang="en-GB" dirty="0" err="1"/>
              <a:t>većini</a:t>
            </a:r>
            <a:r>
              <a:rPr lang="en-GB" dirty="0"/>
              <a:t> </a:t>
            </a:r>
            <a:r>
              <a:rPr lang="en-GB" dirty="0" err="1"/>
              <a:t>slučajeva</a:t>
            </a:r>
            <a:r>
              <a:rPr lang="en-GB" dirty="0"/>
              <a:t> </a:t>
            </a:r>
            <a:r>
              <a:rPr lang="en-GB" dirty="0" err="1"/>
              <a:t>deluju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delimični</a:t>
            </a:r>
            <a:r>
              <a:rPr lang="en-GB" dirty="0"/>
              <a:t> </a:t>
            </a:r>
            <a:r>
              <a:rPr lang="en-GB" dirty="0" err="1"/>
              <a:t>agonisti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5-HT</a:t>
            </a:r>
            <a:r>
              <a:rPr lang="en-GB" baseline="-25000" dirty="0"/>
              <a:t>1A</a:t>
            </a:r>
            <a:r>
              <a:rPr lang="en-GB" dirty="0"/>
              <a:t> </a:t>
            </a:r>
            <a:r>
              <a:rPr lang="en-GB" dirty="0" err="1"/>
              <a:t>receptoru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proizvodi</a:t>
            </a:r>
            <a:r>
              <a:rPr lang="en-GB" dirty="0"/>
              <a:t> </a:t>
            </a:r>
            <a:r>
              <a:rPr lang="en-GB" dirty="0" err="1"/>
              <a:t>sinergističke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antagonizmom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antagonisti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5-HT6 </a:t>
            </a:r>
            <a:r>
              <a:rPr lang="en-GB" dirty="0" err="1"/>
              <a:t>ili</a:t>
            </a:r>
            <a:r>
              <a:rPr lang="en-GB" dirty="0"/>
              <a:t> 5-HT7. </a:t>
            </a:r>
            <a:endParaRPr lang="sr-Latn-RS" dirty="0"/>
          </a:p>
          <a:p>
            <a:r>
              <a:rPr lang="en-GB" dirty="0" err="1"/>
              <a:t>Sulprid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sulpirid</a:t>
            </a:r>
            <a:r>
              <a:rPr lang="en-GB" dirty="0"/>
              <a:t> </a:t>
            </a:r>
            <a:r>
              <a:rPr lang="en-GB" dirty="0" err="1"/>
              <a:t>čine</a:t>
            </a:r>
            <a:r>
              <a:rPr lang="en-GB" dirty="0"/>
              <a:t> </a:t>
            </a:r>
            <a:r>
              <a:rPr lang="en-GB" dirty="0" err="1"/>
              <a:t>drugu</a:t>
            </a:r>
            <a:r>
              <a:rPr lang="en-GB" dirty="0"/>
              <a:t> </a:t>
            </a:r>
            <a:r>
              <a:rPr lang="en-GB" dirty="0" err="1"/>
              <a:t>klasu</a:t>
            </a:r>
            <a:r>
              <a:rPr lang="en-GB" dirty="0"/>
              <a:t>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ekvivalentnu</a:t>
            </a:r>
            <a:r>
              <a:rPr lang="en-GB" dirty="0"/>
              <a:t> </a:t>
            </a:r>
            <a:r>
              <a:rPr lang="en-GB" dirty="0" err="1"/>
              <a:t>snagu</a:t>
            </a:r>
            <a:r>
              <a:rPr lang="en-GB" dirty="0"/>
              <a:t> za D2 </a:t>
            </a:r>
            <a:r>
              <a:rPr lang="en-GB" dirty="0" err="1"/>
              <a:t>i</a:t>
            </a:r>
            <a:r>
              <a:rPr lang="en-GB" dirty="0"/>
              <a:t> D3 </a:t>
            </a:r>
            <a:r>
              <a:rPr lang="en-GB" dirty="0" err="1"/>
              <a:t>receptore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en-GB" dirty="0"/>
              <a:t> </a:t>
            </a:r>
            <a:r>
              <a:rPr lang="en-GB" dirty="0" err="1"/>
              <a:t>antagonisti</a:t>
            </a:r>
            <a:r>
              <a:rPr lang="en-GB" dirty="0"/>
              <a:t> 5-HT7. O</a:t>
            </a:r>
            <a:endParaRPr lang="sr-Latn-RS" dirty="0"/>
          </a:p>
          <a:p>
            <a:pPr lvl="1"/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odvajaju</a:t>
            </a:r>
            <a:r>
              <a:rPr lang="en-GB" dirty="0"/>
              <a:t> EPS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antipsihotičku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oni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proizvode</a:t>
            </a:r>
            <a:r>
              <a:rPr lang="en-GB" dirty="0"/>
              <a:t> </a:t>
            </a:r>
            <a:r>
              <a:rPr lang="en-GB" dirty="0" err="1"/>
              <a:t>značajno</a:t>
            </a:r>
            <a:r>
              <a:rPr lang="en-GB" dirty="0"/>
              <a:t> </a:t>
            </a:r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nivoa</a:t>
            </a:r>
            <a:r>
              <a:rPr lang="en-GB" dirty="0"/>
              <a:t> </a:t>
            </a:r>
            <a:r>
              <a:rPr lang="en-GB" dirty="0" err="1"/>
              <a:t>prolaktina</a:t>
            </a:r>
            <a:r>
              <a:rPr lang="en-GB" dirty="0"/>
              <a:t> u </a:t>
            </a:r>
            <a:r>
              <a:rPr lang="en-GB" dirty="0" err="1"/>
              <a:t>serumu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tako</a:t>
            </a:r>
            <a:r>
              <a:rPr lang="en-GB" dirty="0"/>
              <a:t> </a:t>
            </a:r>
            <a:r>
              <a:rPr lang="en-GB" dirty="0" err="1"/>
              <a:t>oslobođeni</a:t>
            </a:r>
            <a:r>
              <a:rPr lang="en-GB" dirty="0"/>
              <a:t> </a:t>
            </a:r>
            <a:r>
              <a:rPr lang="en-GB" dirty="0" err="1"/>
              <a:t>rizika</a:t>
            </a:r>
            <a:r>
              <a:rPr lang="en-GB" dirty="0"/>
              <a:t> od </a:t>
            </a:r>
            <a:r>
              <a:rPr lang="en-GB" dirty="0" err="1"/>
              <a:t>tardivne</a:t>
            </a:r>
            <a:r>
              <a:rPr lang="en-GB" dirty="0"/>
              <a:t> </a:t>
            </a:r>
            <a:r>
              <a:rPr lang="en-GB" dirty="0" err="1"/>
              <a:t>diskinezije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Kariprazin</a:t>
            </a:r>
            <a:r>
              <a:rPr lang="en-GB" dirty="0"/>
              <a:t> </a:t>
            </a:r>
            <a:r>
              <a:rPr lang="en-GB" dirty="0" err="1"/>
              <a:t>predstavlja</a:t>
            </a:r>
            <a:r>
              <a:rPr lang="en-GB" dirty="0"/>
              <a:t> </a:t>
            </a:r>
            <a:r>
              <a:rPr lang="en-GB" dirty="0" err="1"/>
              <a:t>još</a:t>
            </a:r>
            <a:r>
              <a:rPr lang="en-GB" dirty="0"/>
              <a:t> </a:t>
            </a:r>
            <a:r>
              <a:rPr lang="en-GB" dirty="0" err="1"/>
              <a:t>jedan</a:t>
            </a:r>
            <a:r>
              <a:rPr lang="en-GB" dirty="0"/>
              <a:t> </a:t>
            </a:r>
            <a:r>
              <a:rPr lang="en-GB" dirty="0" err="1"/>
              <a:t>agens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Pored D</a:t>
            </a:r>
            <a:r>
              <a:rPr lang="en-GB" baseline="-25000" dirty="0"/>
              <a:t>2/5</a:t>
            </a:r>
            <a:r>
              <a:rPr lang="en-GB" dirty="0"/>
              <a:t>-HT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antagonizma</a:t>
            </a:r>
            <a:r>
              <a:rPr lang="en-GB" dirty="0"/>
              <a:t>, </a:t>
            </a:r>
            <a:r>
              <a:rPr lang="en-GB" dirty="0" err="1"/>
              <a:t>kariprazin</a:t>
            </a:r>
            <a:r>
              <a:rPr lang="en-GB" dirty="0"/>
              <a:t> je </a:t>
            </a:r>
            <a:r>
              <a:rPr lang="en-GB" dirty="0" err="1"/>
              <a:t>delimični</a:t>
            </a:r>
            <a:r>
              <a:rPr lang="en-GB" dirty="0"/>
              <a:t> agonist D</a:t>
            </a:r>
            <a:r>
              <a:rPr lang="en-GB" baseline="-25000" dirty="0"/>
              <a:t>3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selektivnošću</a:t>
            </a:r>
            <a:r>
              <a:rPr lang="en-GB" dirty="0"/>
              <a:t> za D</a:t>
            </a:r>
            <a:r>
              <a:rPr lang="en-GB" baseline="-25000" dirty="0"/>
              <a:t>3</a:t>
            </a:r>
            <a:r>
              <a:rPr lang="en-GB" dirty="0"/>
              <a:t> receptor. </a:t>
            </a:r>
            <a:r>
              <a:rPr lang="en-GB" dirty="0" err="1"/>
              <a:t>Selektivnost</a:t>
            </a:r>
            <a:r>
              <a:rPr lang="en-GB" dirty="0"/>
              <a:t> </a:t>
            </a:r>
            <a:r>
              <a:rPr lang="en-GB" dirty="0" err="1"/>
              <a:t>kariprazina</a:t>
            </a:r>
            <a:r>
              <a:rPr lang="en-GB" dirty="0"/>
              <a:t> za D</a:t>
            </a:r>
            <a:r>
              <a:rPr lang="en-GB" baseline="-25000" dirty="0"/>
              <a:t>3</a:t>
            </a:r>
            <a:r>
              <a:rPr lang="en-GB" dirty="0"/>
              <a:t> receptor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povezana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većim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negativne</a:t>
            </a:r>
            <a:r>
              <a:rPr lang="en-GB" dirty="0"/>
              <a:t> </a:t>
            </a:r>
            <a:r>
              <a:rPr lang="en-GB" dirty="0" err="1"/>
              <a:t>simptome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33912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91D9E-8C32-407F-8C90-A680B077A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115"/>
            <a:ext cx="10515600" cy="720097"/>
          </a:xfrm>
        </p:spPr>
        <p:txBody>
          <a:bodyPr/>
          <a:lstStyle/>
          <a:p>
            <a:r>
              <a:rPr lang="en-GB" dirty="0" err="1"/>
              <a:t>Glutamatergični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EC456-4688-41FB-BFF7-5E1410DDE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1" y="874212"/>
            <a:ext cx="11495315" cy="585818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Trenutno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nisu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odobreni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agensi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specifični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glutamat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lečenje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šizofrenije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8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Međutim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nekoliko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agenasa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 u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kasnom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kliničkom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testiranju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4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Među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njima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GB" sz="1800" b="1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bitopertin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inhibitor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glicinskog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transportera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1 (GliT1).</a:t>
            </a:r>
            <a:endParaRPr lang="sr-Latn-RS" sz="18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Kao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što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ranije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pomenuto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glicin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neophodan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ko-agonist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glutamatom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NMDA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receptorima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4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Inicijalne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studije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faze 2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pokazale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da je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bitopertin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korišćen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kombinaciji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standardnim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antipsihoticima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značajno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poboljšao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negativne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simptome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ali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kasnija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ispitivanja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bila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razočaravajuća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4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Sarkoserin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(N-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metilglicin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još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jedan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inhibitor GliT1, u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kombinaciji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standardnim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antipsihotikom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</a:t>
            </a:r>
            <a:r>
              <a:rPr lang="sr-Latn-RS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takođe</a:t>
            </a:r>
            <a:r>
              <a:rPr lang="sr-Latn-RS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pokazao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korist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poboljšanju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negativnih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pozitivnih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simptoma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šizofrenije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kod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akutnih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bolesnika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kao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kod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hroničnih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pacijenata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šizofrenijom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r-Latn-RS" sz="18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Druga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klasa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ispitivanih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antipsihotika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uključuje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agoniste</a:t>
            </a:r>
            <a:r>
              <a:rPr lang="en-GB" sz="1800" b="1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metabotropnih</a:t>
            </a:r>
            <a:r>
              <a:rPr lang="en-GB" sz="1800" b="1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glutamatnih</a:t>
            </a:r>
            <a:r>
              <a:rPr lang="en-GB" sz="1800" b="1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receptora</a:t>
            </a:r>
            <a:r>
              <a:rPr lang="en-GB" sz="18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8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Osam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metabotropnih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glutamatnih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receptora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podeljeno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 u tri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grupe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grupa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I (mGluR1,5),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grupa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II (mGluR2,3)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grupa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III (mGluR4,6,7,8). mGluR2,3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inhibira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oslobađanje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glutamata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presinaptički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4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Nekoliko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mGluR2,3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agenasa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istražuje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lečenju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Jedan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agens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pomaglumetad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metionil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pokazao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je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antipsihotičku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efikasnost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ispitivanjima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rane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faze 2,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ali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kasnija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ispitivanja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nisu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pokazala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koristi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pozitivnim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negativnim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simptomima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Latn-RS" sz="1400" dirty="0">
              <a:solidFill>
                <a:srgbClr val="242021"/>
              </a:solidFill>
              <a:effectLst/>
              <a:latin typeface="MyriadPro-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Drugi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metabotropni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agonisti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glutamatnog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receptora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istražuju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lečenje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negativnih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kognitivnih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simptoma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šizofrenije</a:t>
            </a:r>
            <a:r>
              <a:rPr lang="en-GB" sz="1400" dirty="0">
                <a:solidFill>
                  <a:srgbClr val="242021"/>
                </a:solidFill>
                <a:effectLst/>
                <a:latin typeface="MyriadPro-Bold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146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7D7AE-4B50-4853-BADE-D6B9638F0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Farmakokinetika</a:t>
            </a:r>
            <a:r>
              <a:rPr lang="sr-Latn-RS" dirty="0"/>
              <a:t> - </a:t>
            </a:r>
            <a:r>
              <a:rPr lang="en-GB" dirty="0" err="1"/>
              <a:t>Apsorpcija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distribucija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36DA3-D978-457C-852A-8DE794C48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644" y="1825625"/>
            <a:ext cx="11485266" cy="4351338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se </a:t>
            </a:r>
            <a:r>
              <a:rPr lang="en-GB" dirty="0" err="1"/>
              <a:t>lako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nepotpuno</a:t>
            </a:r>
            <a:r>
              <a:rPr lang="en-GB" dirty="0"/>
              <a:t> </a:t>
            </a:r>
            <a:r>
              <a:rPr lang="en-GB" dirty="0" err="1"/>
              <a:t>apsorbuje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/>
              <a:t> </a:t>
            </a:r>
            <a:r>
              <a:rPr lang="en-GB" dirty="0" err="1"/>
              <a:t>Štaviše</a:t>
            </a:r>
            <a:r>
              <a:rPr lang="en-GB" dirty="0"/>
              <a:t>, </a:t>
            </a: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prolaze</a:t>
            </a:r>
            <a:r>
              <a:rPr lang="en-GB" dirty="0"/>
              <a:t> </a:t>
            </a:r>
            <a:r>
              <a:rPr lang="en-GB" dirty="0" err="1"/>
              <a:t>kroz</a:t>
            </a:r>
            <a:r>
              <a:rPr lang="en-GB" dirty="0"/>
              <a:t> </a:t>
            </a:r>
            <a:r>
              <a:rPr lang="en-GB" dirty="0" err="1"/>
              <a:t>značajan</a:t>
            </a:r>
            <a:r>
              <a:rPr lang="en-GB" dirty="0"/>
              <a:t> </a:t>
            </a:r>
            <a:r>
              <a:rPr lang="en-GB" dirty="0" err="1"/>
              <a:t>metabolizam</a:t>
            </a:r>
            <a:r>
              <a:rPr lang="en-GB" dirty="0"/>
              <a:t> </a:t>
            </a:r>
            <a:r>
              <a:rPr lang="en-GB" dirty="0" err="1"/>
              <a:t>prvog</a:t>
            </a:r>
            <a:r>
              <a:rPr lang="en-GB" dirty="0"/>
              <a:t> </a:t>
            </a:r>
            <a:r>
              <a:rPr lang="en-GB" dirty="0" err="1"/>
              <a:t>prolaza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sr-Latn-RS" dirty="0"/>
              <a:t>O</a:t>
            </a:r>
            <a:r>
              <a:rPr lang="en-GB" dirty="0" err="1"/>
              <a:t>ralne</a:t>
            </a:r>
            <a:r>
              <a:rPr lang="en-GB" dirty="0"/>
              <a:t> doze </a:t>
            </a:r>
            <a:r>
              <a:rPr lang="en-GB" dirty="0" err="1"/>
              <a:t>hlorpromazina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tioridazina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sistemsku</a:t>
            </a:r>
            <a:r>
              <a:rPr lang="en-GB" dirty="0"/>
              <a:t> </a:t>
            </a:r>
            <a:r>
              <a:rPr lang="en-GB" dirty="0" err="1"/>
              <a:t>dostupnost</a:t>
            </a:r>
            <a:r>
              <a:rPr lang="en-GB" dirty="0"/>
              <a:t> od 25–35%, </a:t>
            </a:r>
            <a:r>
              <a:rPr lang="en-GB" dirty="0" err="1"/>
              <a:t>dok</a:t>
            </a:r>
            <a:r>
              <a:rPr lang="en-GB" dirty="0"/>
              <a:t> haloperidol, koji </a:t>
            </a:r>
            <a:r>
              <a:rPr lang="en-GB" dirty="0" err="1"/>
              <a:t>ima</a:t>
            </a:r>
            <a:r>
              <a:rPr lang="en-GB" dirty="0"/>
              <a:t> </a:t>
            </a:r>
            <a:r>
              <a:rPr lang="en-GB" dirty="0" err="1"/>
              <a:t>manji</a:t>
            </a:r>
            <a:r>
              <a:rPr lang="en-GB" dirty="0"/>
              <a:t> </a:t>
            </a:r>
            <a:r>
              <a:rPr lang="en-GB" dirty="0" err="1"/>
              <a:t>metabolizam</a:t>
            </a:r>
            <a:r>
              <a:rPr lang="en-GB" dirty="0"/>
              <a:t> </a:t>
            </a:r>
            <a:r>
              <a:rPr lang="en-GB" dirty="0" err="1"/>
              <a:t>prvog</a:t>
            </a:r>
            <a:r>
              <a:rPr lang="en-GB" dirty="0"/>
              <a:t> </a:t>
            </a:r>
            <a:r>
              <a:rPr lang="en-GB" dirty="0" err="1"/>
              <a:t>prolaska</a:t>
            </a:r>
            <a:r>
              <a:rPr lang="en-GB" dirty="0"/>
              <a:t>, </a:t>
            </a:r>
            <a:r>
              <a:rPr lang="en-GB" dirty="0" err="1"/>
              <a:t>ima</a:t>
            </a:r>
            <a:r>
              <a:rPr lang="en-GB" dirty="0"/>
              <a:t> </a:t>
            </a:r>
            <a:r>
              <a:rPr lang="en-GB" dirty="0" err="1"/>
              <a:t>prosečnu</a:t>
            </a:r>
            <a:r>
              <a:rPr lang="en-GB" dirty="0"/>
              <a:t> </a:t>
            </a:r>
            <a:r>
              <a:rPr lang="en-GB" dirty="0" err="1"/>
              <a:t>sistemsku</a:t>
            </a:r>
            <a:r>
              <a:rPr lang="en-GB" dirty="0"/>
              <a:t> </a:t>
            </a:r>
            <a:r>
              <a:rPr lang="en-GB" dirty="0" err="1"/>
              <a:t>dostupnost</a:t>
            </a:r>
            <a:r>
              <a:rPr lang="en-GB" dirty="0"/>
              <a:t> od </a:t>
            </a:r>
            <a:r>
              <a:rPr lang="en-GB" dirty="0" err="1"/>
              <a:t>oko</a:t>
            </a:r>
            <a:r>
              <a:rPr lang="en-GB" dirty="0"/>
              <a:t> 65%.</a:t>
            </a:r>
            <a:endParaRPr lang="sr-Latn-RS" dirty="0"/>
          </a:p>
          <a:p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je </a:t>
            </a:r>
            <a:r>
              <a:rPr lang="en-GB" dirty="0" err="1"/>
              <a:t>visoko</a:t>
            </a:r>
            <a:r>
              <a:rPr lang="en-GB" dirty="0"/>
              <a:t> </a:t>
            </a:r>
            <a:r>
              <a:rPr lang="en-GB" dirty="0" err="1"/>
              <a:t>rastvorljiva</a:t>
            </a:r>
            <a:r>
              <a:rPr lang="en-GB" dirty="0"/>
              <a:t> u </a:t>
            </a:r>
            <a:r>
              <a:rPr lang="en-GB" dirty="0" err="1"/>
              <a:t>lipidima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vezana</a:t>
            </a:r>
            <a:r>
              <a:rPr lang="en-GB" dirty="0"/>
              <a:t> za </a:t>
            </a:r>
            <a:r>
              <a:rPr lang="en-GB" dirty="0" err="1"/>
              <a:t>proteine</a:t>
            </a:r>
            <a:r>
              <a:rPr lang="en-GB" dirty="0"/>
              <a:t> (92–99%). </a:t>
            </a:r>
            <a:endParaRPr lang="sr-Latn-RS" dirty="0"/>
          </a:p>
          <a:p>
            <a:r>
              <a:rPr lang="en-GB" dirty="0"/>
              <a:t>Oni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tendenciju</a:t>
            </a:r>
            <a:r>
              <a:rPr lang="en-GB" dirty="0"/>
              <a:t> da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velike</a:t>
            </a:r>
            <a:r>
              <a:rPr lang="en-GB" dirty="0"/>
              <a:t> </a:t>
            </a:r>
            <a:r>
              <a:rPr lang="en-GB" dirty="0" err="1"/>
              <a:t>zapremine</a:t>
            </a:r>
            <a:r>
              <a:rPr lang="en-GB" dirty="0"/>
              <a:t> </a:t>
            </a:r>
            <a:r>
              <a:rPr lang="en-GB" dirty="0" err="1"/>
              <a:t>distribucije</a:t>
            </a:r>
            <a:r>
              <a:rPr lang="en-GB" dirty="0"/>
              <a:t> (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od 7 L/kg). </a:t>
            </a:r>
            <a:endParaRPr lang="sr-Latn-RS" dirty="0"/>
          </a:p>
          <a:p>
            <a:r>
              <a:rPr lang="en-GB" dirty="0"/>
              <a:t>Oni </a:t>
            </a:r>
            <a:r>
              <a:rPr lang="en-GB" dirty="0" err="1"/>
              <a:t>generalno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duže</a:t>
            </a:r>
            <a:r>
              <a:rPr lang="en-GB" dirty="0"/>
              <a:t> </a:t>
            </a:r>
            <a:r>
              <a:rPr lang="en-GB" dirty="0" err="1"/>
              <a:t>kliničko</a:t>
            </a:r>
            <a:r>
              <a:rPr lang="en-GB" dirty="0"/>
              <a:t> </a:t>
            </a:r>
            <a:r>
              <a:rPr lang="en-GB" dirty="0" err="1"/>
              <a:t>trajanje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bi se </a:t>
            </a:r>
            <a:r>
              <a:rPr lang="en-GB" dirty="0" err="1"/>
              <a:t>procenilo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osnovu</a:t>
            </a:r>
            <a:r>
              <a:rPr lang="en-GB" dirty="0"/>
              <a:t> </a:t>
            </a:r>
            <a:r>
              <a:rPr lang="en-GB" dirty="0" err="1"/>
              <a:t>njihovog</a:t>
            </a:r>
            <a:r>
              <a:rPr lang="en-GB" dirty="0"/>
              <a:t> </a:t>
            </a:r>
            <a:r>
              <a:rPr lang="en-GB" dirty="0" err="1"/>
              <a:t>poluživota</a:t>
            </a:r>
            <a:r>
              <a:rPr lang="en-GB" dirty="0"/>
              <a:t> u </a:t>
            </a:r>
            <a:r>
              <a:rPr lang="en-GB" dirty="0" err="1"/>
              <a:t>plazmi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Ovo je </a:t>
            </a:r>
            <a:r>
              <a:rPr lang="en-GB" dirty="0" err="1"/>
              <a:t>uporedo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produženom</a:t>
            </a:r>
            <a:r>
              <a:rPr lang="en-GB" dirty="0"/>
              <a:t> </a:t>
            </a:r>
            <a:r>
              <a:rPr lang="en-GB" dirty="0" err="1"/>
              <a:t>okupacijom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u </a:t>
            </a:r>
            <a:r>
              <a:rPr lang="en-GB" dirty="0" err="1"/>
              <a:t>mozgu</a:t>
            </a:r>
            <a:r>
              <a:rPr lang="en-GB" dirty="0"/>
              <a:t> </a:t>
            </a:r>
            <a:r>
              <a:rPr lang="en-GB" dirty="0" err="1"/>
              <a:t>tipičnim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Metaboliti</a:t>
            </a:r>
            <a:r>
              <a:rPr lang="en-GB" dirty="0"/>
              <a:t> </a:t>
            </a:r>
            <a:r>
              <a:rPr lang="en-GB" dirty="0" err="1"/>
              <a:t>hlorpromazina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se </a:t>
            </a:r>
            <a:r>
              <a:rPr lang="en-GB" dirty="0" err="1"/>
              <a:t>izlučiti</a:t>
            </a:r>
            <a:r>
              <a:rPr lang="en-GB" dirty="0"/>
              <a:t> u </a:t>
            </a:r>
            <a:r>
              <a:rPr lang="en-GB" dirty="0" err="1"/>
              <a:t>urinu</a:t>
            </a:r>
            <a:r>
              <a:rPr lang="en-GB" dirty="0"/>
              <a:t> </a:t>
            </a:r>
            <a:r>
              <a:rPr lang="en-GB" dirty="0" err="1"/>
              <a:t>nedeljama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poslednje</a:t>
            </a:r>
            <a:r>
              <a:rPr lang="en-GB" dirty="0"/>
              <a:t> doze </a:t>
            </a:r>
            <a:r>
              <a:rPr lang="en-GB" dirty="0" err="1"/>
              <a:t>hronično</a:t>
            </a:r>
            <a:r>
              <a:rPr lang="en-GB" dirty="0"/>
              <a:t> </a:t>
            </a:r>
            <a:r>
              <a:rPr lang="en-GB" dirty="0" err="1"/>
              <a:t>primenjenog</a:t>
            </a:r>
            <a:r>
              <a:rPr lang="en-GB" dirty="0"/>
              <a:t> </a:t>
            </a:r>
            <a:r>
              <a:rPr lang="en-GB" dirty="0" err="1"/>
              <a:t>leka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Formulacije</a:t>
            </a:r>
            <a:r>
              <a:rPr lang="en-GB" dirty="0"/>
              <a:t> za </a:t>
            </a:r>
            <a:r>
              <a:rPr lang="en-GB" dirty="0" err="1"/>
              <a:t>injekcije</a:t>
            </a:r>
            <a:r>
              <a:rPr lang="en-GB" dirty="0"/>
              <a:t> </a:t>
            </a:r>
            <a:r>
              <a:rPr lang="en-GB" dirty="0" err="1"/>
              <a:t>dugog</a:t>
            </a:r>
            <a:r>
              <a:rPr lang="en-GB" dirty="0"/>
              <a:t> </a:t>
            </a:r>
            <a:r>
              <a:rPr lang="en-GB" dirty="0" err="1"/>
              <a:t>dejstva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</a:t>
            </a:r>
            <a:r>
              <a:rPr lang="en-GB" dirty="0" err="1"/>
              <a:t>izvesnu</a:t>
            </a:r>
            <a:r>
              <a:rPr lang="en-GB" dirty="0"/>
              <a:t> </a:t>
            </a:r>
            <a:r>
              <a:rPr lang="en-GB" dirty="0" err="1"/>
              <a:t>blokadu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3-6 </a:t>
            </a:r>
            <a:r>
              <a:rPr lang="en-GB" dirty="0" err="1"/>
              <a:t>meseci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poslednje</a:t>
            </a:r>
            <a:r>
              <a:rPr lang="en-GB" dirty="0"/>
              <a:t> </a:t>
            </a:r>
            <a:r>
              <a:rPr lang="en-GB" dirty="0" err="1"/>
              <a:t>injekcije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Vreme</a:t>
            </a:r>
            <a:r>
              <a:rPr lang="en-GB" dirty="0"/>
              <a:t> do </a:t>
            </a:r>
            <a:r>
              <a:rPr lang="en-GB" dirty="0" err="1"/>
              <a:t>ponovnog</a:t>
            </a:r>
            <a:r>
              <a:rPr lang="en-GB" dirty="0"/>
              <a:t> </a:t>
            </a:r>
            <a:r>
              <a:rPr lang="en-GB" dirty="0" err="1"/>
              <a:t>pojavljivanja</a:t>
            </a:r>
            <a:r>
              <a:rPr lang="en-GB" dirty="0"/>
              <a:t> </a:t>
            </a:r>
            <a:r>
              <a:rPr lang="en-GB" dirty="0" err="1"/>
              <a:t>psihotičnih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je </a:t>
            </a:r>
            <a:r>
              <a:rPr lang="en-GB" dirty="0" err="1"/>
              <a:t>veoma</a:t>
            </a:r>
            <a:r>
              <a:rPr lang="en-GB" dirty="0"/>
              <a:t> </a:t>
            </a:r>
            <a:r>
              <a:rPr lang="en-GB" dirty="0" err="1"/>
              <a:t>promenljivo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prestanka</a:t>
            </a:r>
            <a:r>
              <a:rPr lang="en-GB" dirty="0"/>
              <a:t> </a:t>
            </a:r>
            <a:r>
              <a:rPr lang="en-GB" dirty="0" err="1"/>
              <a:t>uzimanja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Prosečno</a:t>
            </a:r>
            <a:r>
              <a:rPr lang="en-GB" dirty="0"/>
              <a:t> </a:t>
            </a:r>
            <a:r>
              <a:rPr lang="en-GB" dirty="0" err="1"/>
              <a:t>vreme</a:t>
            </a:r>
            <a:r>
              <a:rPr lang="en-GB" dirty="0"/>
              <a:t> </a:t>
            </a:r>
            <a:r>
              <a:rPr lang="en-GB" dirty="0" err="1"/>
              <a:t>relapsa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stabilnih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 koji </a:t>
            </a:r>
            <a:r>
              <a:rPr lang="en-GB" dirty="0" err="1"/>
              <a:t>prestanu</a:t>
            </a:r>
            <a:r>
              <a:rPr lang="en-GB" dirty="0"/>
              <a:t> da </a:t>
            </a:r>
            <a:r>
              <a:rPr lang="en-GB" dirty="0" err="1"/>
              <a:t>uzimaju</a:t>
            </a:r>
            <a:r>
              <a:rPr lang="en-GB" dirty="0"/>
              <a:t> lek je 6 </a:t>
            </a:r>
            <a:r>
              <a:rPr lang="en-GB" dirty="0" err="1"/>
              <a:t>meseci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Klozapin</a:t>
            </a:r>
            <a:r>
              <a:rPr lang="en-GB" dirty="0"/>
              <a:t> je </a:t>
            </a:r>
            <a:r>
              <a:rPr lang="en-GB" dirty="0" err="1"/>
              <a:t>izuzetak</a:t>
            </a:r>
            <a:r>
              <a:rPr lang="en-GB" dirty="0"/>
              <a:t> u tome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recidiv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prekida</a:t>
            </a:r>
            <a:r>
              <a:rPr lang="en-GB" dirty="0"/>
              <a:t> 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brz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težak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Stoga</a:t>
            </a:r>
            <a:r>
              <a:rPr lang="en-GB" dirty="0"/>
              <a:t>, </a:t>
            </a:r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nikada</a:t>
            </a:r>
            <a:r>
              <a:rPr lang="en-GB" dirty="0"/>
              <a:t> ne bi </a:t>
            </a:r>
            <a:r>
              <a:rPr lang="en-GB" dirty="0" err="1"/>
              <a:t>trebalo</a:t>
            </a:r>
            <a:r>
              <a:rPr lang="en-GB" dirty="0"/>
              <a:t> </a:t>
            </a:r>
            <a:r>
              <a:rPr lang="en-GB" dirty="0" err="1"/>
              <a:t>naglo</a:t>
            </a:r>
            <a:r>
              <a:rPr lang="en-GB" dirty="0"/>
              <a:t> </a:t>
            </a:r>
            <a:r>
              <a:rPr lang="en-GB" dirty="0" err="1"/>
              <a:t>prekinuti</a:t>
            </a:r>
            <a:r>
              <a:rPr lang="en-GB" dirty="0"/>
              <a:t> </a:t>
            </a:r>
            <a:r>
              <a:rPr lang="en-GB" dirty="0" err="1"/>
              <a:t>osim</a:t>
            </a:r>
            <a:r>
              <a:rPr lang="en-GB" dirty="0"/>
              <a:t> </a:t>
            </a:r>
            <a:r>
              <a:rPr lang="en-GB" dirty="0" err="1"/>
              <a:t>ako</a:t>
            </a:r>
            <a:r>
              <a:rPr lang="en-GB" dirty="0"/>
              <a:t> to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klinički</a:t>
            </a:r>
            <a:r>
              <a:rPr lang="en-GB" dirty="0"/>
              <a:t> </a:t>
            </a:r>
            <a:r>
              <a:rPr lang="en-GB" dirty="0" err="1"/>
              <a:t>potrebno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neželjenih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miokarditis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agranulocitoza</a:t>
            </a:r>
            <a:r>
              <a:rPr lang="en-GB" dirty="0"/>
              <a:t>,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istinski</a:t>
            </a:r>
            <a:r>
              <a:rPr lang="en-GB" dirty="0"/>
              <a:t> </a:t>
            </a:r>
            <a:r>
              <a:rPr lang="en-GB" dirty="0" err="1"/>
              <a:t>hitni</a:t>
            </a:r>
            <a:r>
              <a:rPr lang="en-GB" dirty="0"/>
              <a:t> </a:t>
            </a:r>
            <a:r>
              <a:rPr lang="en-GB" dirty="0" err="1"/>
              <a:t>slučajevi</a:t>
            </a:r>
            <a:r>
              <a:rPr lang="en-GB" dirty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4935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7D7AE-4B50-4853-BADE-D6B9638F0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Farmakokinetika</a:t>
            </a:r>
            <a:r>
              <a:rPr lang="sr-Latn-RS" dirty="0"/>
              <a:t> - </a:t>
            </a:r>
            <a:r>
              <a:rPr lang="en-GB" dirty="0" err="1"/>
              <a:t>Metabolizam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36DA3-D978-457C-852A-8DE794C48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Većina</a:t>
            </a:r>
            <a:r>
              <a:rPr lang="en-GB" sz="2400" dirty="0"/>
              <a:t> </a:t>
            </a:r>
            <a:r>
              <a:rPr lang="en-GB" sz="2400" dirty="0" err="1"/>
              <a:t>antipsihotičnih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se </a:t>
            </a:r>
            <a:r>
              <a:rPr lang="en-GB" sz="2400" dirty="0" err="1"/>
              <a:t>skoro</a:t>
            </a:r>
            <a:r>
              <a:rPr lang="en-GB" sz="2400" dirty="0"/>
              <a:t> </a:t>
            </a:r>
            <a:r>
              <a:rPr lang="en-GB" sz="2400" dirty="0" err="1"/>
              <a:t>potpuno</a:t>
            </a:r>
            <a:r>
              <a:rPr lang="en-GB" sz="2400" dirty="0"/>
              <a:t> </a:t>
            </a:r>
            <a:r>
              <a:rPr lang="en-GB" sz="2400" dirty="0" err="1"/>
              <a:t>metaboliše</a:t>
            </a:r>
            <a:r>
              <a:rPr lang="en-GB" sz="2400" dirty="0"/>
              <a:t> </a:t>
            </a:r>
            <a:r>
              <a:rPr lang="en-GB" sz="2400" dirty="0" err="1"/>
              <a:t>oksidacijom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demetilacijom</a:t>
            </a:r>
            <a:r>
              <a:rPr lang="en-GB" sz="2400" dirty="0"/>
              <a:t>, </a:t>
            </a:r>
            <a:r>
              <a:rPr lang="en-GB" sz="2400" dirty="0" err="1"/>
              <a:t>katalizovanom</a:t>
            </a:r>
            <a:r>
              <a:rPr lang="en-GB" sz="2400" dirty="0"/>
              <a:t> </a:t>
            </a:r>
            <a:r>
              <a:rPr lang="en-GB" sz="2400" dirty="0" err="1"/>
              <a:t>enzimima</a:t>
            </a:r>
            <a:r>
              <a:rPr lang="en-GB" sz="2400" dirty="0"/>
              <a:t> </a:t>
            </a:r>
            <a:r>
              <a:rPr lang="en-GB" sz="2400" dirty="0" err="1"/>
              <a:t>mikrozomalnog</a:t>
            </a:r>
            <a:r>
              <a:rPr lang="en-GB" sz="2400" dirty="0"/>
              <a:t> </a:t>
            </a:r>
            <a:r>
              <a:rPr lang="en-GB" sz="2400" dirty="0" err="1"/>
              <a:t>citokroma</a:t>
            </a:r>
            <a:r>
              <a:rPr lang="en-GB" sz="2400" dirty="0"/>
              <a:t> P450 </a:t>
            </a:r>
            <a:r>
              <a:rPr lang="en-GB" sz="2400" dirty="0" err="1"/>
              <a:t>jetre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CIP2D6, CIP1A2 </a:t>
            </a:r>
            <a:r>
              <a:rPr lang="en-GB" sz="2400" dirty="0" err="1"/>
              <a:t>i</a:t>
            </a:r>
            <a:r>
              <a:rPr lang="en-GB" sz="2400" dirty="0"/>
              <a:t> CIP3A4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glavne</a:t>
            </a:r>
            <a:r>
              <a:rPr lang="en-GB" sz="2400" dirty="0"/>
              <a:t> </a:t>
            </a:r>
            <a:r>
              <a:rPr lang="en-GB" sz="2400" dirty="0" err="1"/>
              <a:t>uključene</a:t>
            </a:r>
            <a:r>
              <a:rPr lang="en-GB" sz="2400" dirty="0"/>
              <a:t> </a:t>
            </a:r>
            <a:r>
              <a:rPr lang="en-GB" sz="2400" dirty="0" err="1"/>
              <a:t>izoforme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Interakcije</a:t>
            </a:r>
            <a:r>
              <a:rPr lang="en-GB" sz="2400" dirty="0"/>
              <a:t> </a:t>
            </a:r>
            <a:r>
              <a:rPr lang="en-GB" sz="2400" dirty="0" err="1"/>
              <a:t>između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</a:t>
            </a:r>
            <a:r>
              <a:rPr lang="en-GB" sz="2400" dirty="0" err="1"/>
              <a:t>treba</a:t>
            </a:r>
            <a:r>
              <a:rPr lang="en-GB" sz="2400" dirty="0"/>
              <a:t> </a:t>
            </a:r>
            <a:r>
              <a:rPr lang="en-GB" sz="2400" dirty="0" err="1"/>
              <a:t>uzeti</a:t>
            </a:r>
            <a:r>
              <a:rPr lang="en-GB" sz="2400" dirty="0"/>
              <a:t> u </a:t>
            </a:r>
            <a:r>
              <a:rPr lang="en-GB" sz="2400" dirty="0" err="1"/>
              <a:t>obzir</a:t>
            </a:r>
            <a:r>
              <a:rPr lang="en-GB" sz="2400" dirty="0"/>
              <a:t> </a:t>
            </a:r>
            <a:r>
              <a:rPr lang="en-GB" sz="2400" dirty="0" err="1"/>
              <a:t>kada</a:t>
            </a:r>
            <a:r>
              <a:rPr lang="en-GB" sz="2400" dirty="0"/>
              <a:t> se </a:t>
            </a:r>
            <a:r>
              <a:rPr lang="en-GB" sz="2400" dirty="0" err="1"/>
              <a:t>kombinuju</a:t>
            </a:r>
            <a:r>
              <a:rPr lang="en-GB" sz="2400" dirty="0"/>
              <a:t> </a:t>
            </a:r>
            <a:r>
              <a:rPr lang="en-GB" sz="2400" dirty="0" err="1"/>
              <a:t>antipsihotički</a:t>
            </a:r>
            <a:r>
              <a:rPr lang="en-GB" sz="2400" dirty="0"/>
              <a:t> </a:t>
            </a:r>
            <a:r>
              <a:rPr lang="en-GB" sz="2400" dirty="0" err="1"/>
              <a:t>lekovi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raznim</a:t>
            </a:r>
            <a:r>
              <a:rPr lang="en-GB" sz="2400" dirty="0"/>
              <a:t> </a:t>
            </a:r>
            <a:r>
              <a:rPr lang="en-GB" sz="2400" dirty="0" err="1"/>
              <a:t>drugim</a:t>
            </a:r>
            <a:r>
              <a:rPr lang="en-GB" sz="2400" dirty="0"/>
              <a:t> </a:t>
            </a:r>
            <a:r>
              <a:rPr lang="en-GB" sz="2400" dirty="0" err="1"/>
              <a:t>psihotropnim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—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je </a:t>
            </a:r>
            <a:r>
              <a:rPr lang="en-GB" sz="2400" dirty="0" err="1"/>
              <a:t>etokonazol</a:t>
            </a:r>
            <a:r>
              <a:rPr lang="en-GB" sz="2400" dirty="0"/>
              <a:t>—koji </a:t>
            </a:r>
            <a:r>
              <a:rPr lang="en-GB" sz="2400" dirty="0" err="1"/>
              <a:t>inhibiraju</a:t>
            </a:r>
            <a:r>
              <a:rPr lang="en-GB" sz="2400" dirty="0"/>
              <a:t> </a:t>
            </a:r>
            <a:r>
              <a:rPr lang="en-GB" sz="2400" dirty="0" err="1"/>
              <a:t>različite</a:t>
            </a:r>
            <a:r>
              <a:rPr lang="en-GB" sz="2400" dirty="0"/>
              <a:t> </a:t>
            </a:r>
            <a:r>
              <a:rPr lang="en-GB" sz="2400" dirty="0" err="1"/>
              <a:t>enzime</a:t>
            </a:r>
            <a:r>
              <a:rPr lang="en-GB" sz="2400" dirty="0"/>
              <a:t> </a:t>
            </a:r>
            <a:r>
              <a:rPr lang="en-GB" sz="2400" dirty="0" err="1"/>
              <a:t>citohroma</a:t>
            </a:r>
            <a:r>
              <a:rPr lang="en-GB" sz="2400" dirty="0"/>
              <a:t> P450. </a:t>
            </a:r>
            <a:endParaRPr lang="sr-Latn-RS" sz="2400" dirty="0"/>
          </a:p>
          <a:p>
            <a:r>
              <a:rPr lang="en-GB" sz="2400" dirty="0"/>
              <a:t>U </a:t>
            </a:r>
            <a:r>
              <a:rPr lang="en-GB" sz="2400" dirty="0" err="1"/>
              <a:t>tipičnim</a:t>
            </a:r>
            <a:r>
              <a:rPr lang="en-GB" sz="2400" dirty="0"/>
              <a:t> </a:t>
            </a:r>
            <a:r>
              <a:rPr lang="en-GB" sz="2400" dirty="0" err="1"/>
              <a:t>kliničkim</a:t>
            </a:r>
            <a:r>
              <a:rPr lang="en-GB" sz="2400" dirty="0"/>
              <a:t> </a:t>
            </a:r>
            <a:r>
              <a:rPr lang="en-GB" sz="2400" dirty="0" err="1"/>
              <a:t>dozama</a:t>
            </a:r>
            <a:r>
              <a:rPr lang="en-GB" sz="2400" dirty="0"/>
              <a:t>, </a:t>
            </a:r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obično</a:t>
            </a:r>
            <a:r>
              <a:rPr lang="en-GB" sz="2400" dirty="0"/>
              <a:t> ne </a:t>
            </a:r>
            <a:r>
              <a:rPr lang="en-GB" sz="2400" dirty="0" err="1"/>
              <a:t>ometaju</a:t>
            </a:r>
            <a:r>
              <a:rPr lang="en-GB" sz="2400" dirty="0"/>
              <a:t> </a:t>
            </a:r>
            <a:r>
              <a:rPr lang="en-GB" sz="2400" dirty="0" err="1"/>
              <a:t>metabolizam</a:t>
            </a:r>
            <a:r>
              <a:rPr lang="en-GB" sz="2400" dirty="0"/>
              <a:t> </a:t>
            </a:r>
            <a:r>
              <a:rPr lang="en-GB" sz="2400" dirty="0" err="1"/>
              <a:t>drugih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90111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C3602-CE6E-4E1B-A7F8-66A20AEB3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Farmakodinamika</a:t>
            </a:r>
            <a:r>
              <a:rPr lang="sr-Latn-RS" dirty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87B1-D80D-4818-821D-DFAFF9DD8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Prvi</a:t>
            </a:r>
            <a:r>
              <a:rPr lang="en-GB" sz="2400" dirty="0"/>
              <a:t> </a:t>
            </a:r>
            <a:r>
              <a:rPr lang="en-GB" sz="2400" dirty="0" err="1"/>
              <a:t>fenotiazinski</a:t>
            </a:r>
            <a:r>
              <a:rPr lang="en-GB" sz="2400" dirty="0"/>
              <a:t> </a:t>
            </a:r>
            <a:r>
              <a:rPr lang="en-GB" sz="2400" dirty="0" err="1"/>
              <a:t>antipsihotici</a:t>
            </a:r>
            <a:r>
              <a:rPr lang="en-GB" sz="2400" dirty="0"/>
              <a:t>,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hlorpromazinom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prototipom</a:t>
            </a:r>
            <a:r>
              <a:rPr lang="en-GB" sz="2400" dirty="0"/>
              <a:t>, </a:t>
            </a:r>
            <a:r>
              <a:rPr lang="en-GB" sz="2400" dirty="0" err="1"/>
              <a:t>pokazali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se da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širok</a:t>
            </a:r>
            <a:r>
              <a:rPr lang="en-GB" sz="2400" dirty="0"/>
              <a:t> </a:t>
            </a:r>
            <a:r>
              <a:rPr lang="en-GB" sz="2400" dirty="0" err="1"/>
              <a:t>spektar</a:t>
            </a:r>
            <a:r>
              <a:rPr lang="en-GB" sz="2400" dirty="0"/>
              <a:t> </a:t>
            </a:r>
            <a:r>
              <a:rPr lang="en-GB" sz="2400" dirty="0" err="1"/>
              <a:t>delovanja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centralni</a:t>
            </a:r>
            <a:r>
              <a:rPr lang="en-GB" sz="2400" dirty="0"/>
              <a:t> </a:t>
            </a:r>
            <a:r>
              <a:rPr lang="en-GB" sz="2400" dirty="0" err="1"/>
              <a:t>nervni</a:t>
            </a:r>
            <a:r>
              <a:rPr lang="en-GB" sz="2400" dirty="0"/>
              <a:t> </a:t>
            </a:r>
            <a:r>
              <a:rPr lang="en-GB" sz="2400" dirty="0" err="1"/>
              <a:t>sistem</a:t>
            </a:r>
            <a:r>
              <a:rPr lang="en-GB" sz="2400" dirty="0"/>
              <a:t>, </a:t>
            </a:r>
            <a:r>
              <a:rPr lang="en-GB" sz="2400" dirty="0" err="1"/>
              <a:t>autonomne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endokrine</a:t>
            </a:r>
            <a:r>
              <a:rPr lang="en-GB" sz="2400" dirty="0"/>
              <a:t> </a:t>
            </a:r>
            <a:r>
              <a:rPr lang="en-GB" sz="2400" dirty="0" err="1"/>
              <a:t>efekte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Iako</a:t>
            </a:r>
            <a:r>
              <a:rPr lang="en-GB" sz="2400" dirty="0"/>
              <a:t> je </a:t>
            </a:r>
            <a:r>
              <a:rPr lang="en-GB" sz="2400" dirty="0" err="1"/>
              <a:t>efikasnost</a:t>
            </a:r>
            <a:r>
              <a:rPr lang="en-GB" sz="2400" dirty="0"/>
              <a:t> </a:t>
            </a:r>
            <a:r>
              <a:rPr lang="en-GB" sz="2400" dirty="0" err="1"/>
              <a:t>ovih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</a:t>
            </a:r>
            <a:r>
              <a:rPr lang="en-GB" sz="2400" dirty="0" err="1"/>
              <a:t>prvenstveno</a:t>
            </a:r>
            <a:r>
              <a:rPr lang="en-GB" sz="2400" dirty="0"/>
              <a:t> </a:t>
            </a:r>
            <a:r>
              <a:rPr lang="en-GB" sz="2400" dirty="0" err="1"/>
              <a:t>vođena</a:t>
            </a:r>
            <a:r>
              <a:rPr lang="en-GB" sz="2400" dirty="0"/>
              <a:t> </a:t>
            </a:r>
            <a:r>
              <a:rPr lang="en-GB" sz="2400" dirty="0" err="1"/>
              <a:t>blokadom</a:t>
            </a:r>
            <a:r>
              <a:rPr lang="en-GB" sz="2400" dirty="0"/>
              <a:t> D2 </a:t>
            </a:r>
            <a:r>
              <a:rPr lang="en-GB" sz="2400" dirty="0" err="1"/>
              <a:t>receptora</a:t>
            </a:r>
            <a:r>
              <a:rPr lang="en-GB" sz="2400" dirty="0"/>
              <a:t>, </a:t>
            </a:r>
            <a:r>
              <a:rPr lang="en-GB" sz="2400" dirty="0" err="1"/>
              <a:t>njihova</a:t>
            </a:r>
            <a:r>
              <a:rPr lang="en-GB" sz="2400" dirty="0"/>
              <a:t> </a:t>
            </a:r>
            <a:r>
              <a:rPr lang="en-GB" sz="2400" dirty="0" err="1"/>
              <a:t>neželjena</a:t>
            </a:r>
            <a:r>
              <a:rPr lang="en-GB" sz="2400" dirty="0"/>
              <a:t> </a:t>
            </a:r>
            <a:r>
              <a:rPr lang="en-GB" sz="2400" dirty="0" err="1"/>
              <a:t>dejstva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praćena</a:t>
            </a:r>
            <a:r>
              <a:rPr lang="en-GB" sz="2400" dirty="0"/>
              <a:t> </a:t>
            </a:r>
            <a:r>
              <a:rPr lang="en-GB" sz="2400" dirty="0" err="1"/>
              <a:t>efektima</a:t>
            </a:r>
            <a:r>
              <a:rPr lang="en-GB" sz="2400" dirty="0"/>
              <a:t> </a:t>
            </a:r>
            <a:r>
              <a:rPr lang="en-GB" sz="2400" dirty="0" err="1"/>
              <a:t>blokiranja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širokom</a:t>
            </a:r>
            <a:r>
              <a:rPr lang="en-GB" sz="2400" dirty="0"/>
              <a:t> </a:t>
            </a:r>
            <a:r>
              <a:rPr lang="en-GB" sz="2400" dirty="0" err="1"/>
              <a:t>spektru</a:t>
            </a:r>
            <a:r>
              <a:rPr lang="en-GB" sz="2400" dirty="0"/>
              <a:t> </a:t>
            </a:r>
            <a:r>
              <a:rPr lang="en-GB" sz="2400" dirty="0" err="1"/>
              <a:t>receptora</a:t>
            </a:r>
            <a:r>
              <a:rPr lang="en-GB" sz="2400" dirty="0"/>
              <a:t> </a:t>
            </a:r>
            <a:r>
              <a:rPr lang="en-GB" sz="2400" dirty="0" err="1"/>
              <a:t>uključujući</a:t>
            </a:r>
            <a:r>
              <a:rPr lang="sr-Latn-RS" sz="2400" dirty="0"/>
              <a:t>:</a:t>
            </a:r>
          </a:p>
          <a:p>
            <a:pPr lvl="1"/>
            <a:r>
              <a:rPr lang="el-GR" dirty="0"/>
              <a:t>α</a:t>
            </a:r>
            <a:r>
              <a:rPr lang="sr-Latn-RS" dirty="0"/>
              <a:t> </a:t>
            </a:r>
            <a:r>
              <a:rPr lang="en-GB" dirty="0" err="1"/>
              <a:t>adrenoceptore</a:t>
            </a:r>
            <a:r>
              <a:rPr lang="sr-Latn-RS" dirty="0"/>
              <a:t>,</a:t>
            </a:r>
            <a:r>
              <a:rPr lang="en-GB" dirty="0"/>
              <a:t> </a:t>
            </a:r>
            <a:endParaRPr lang="sr-Latn-RS" dirty="0"/>
          </a:p>
          <a:p>
            <a:pPr lvl="1"/>
            <a:r>
              <a:rPr lang="en-GB" dirty="0" err="1"/>
              <a:t>muskarinske</a:t>
            </a:r>
            <a:r>
              <a:rPr lang="en-GB" dirty="0"/>
              <a:t>, </a:t>
            </a:r>
            <a:endParaRPr lang="sr-Latn-RS" dirty="0"/>
          </a:p>
          <a:p>
            <a:pPr lvl="1"/>
            <a:r>
              <a:rPr lang="en-GB" dirty="0"/>
              <a:t>H</a:t>
            </a:r>
            <a:r>
              <a:rPr lang="en-GB" baseline="-25000" dirty="0"/>
              <a:t>1</a:t>
            </a:r>
            <a:r>
              <a:rPr lang="en-GB" dirty="0"/>
              <a:t> </a:t>
            </a:r>
            <a:r>
              <a:rPr lang="en-GB" dirty="0" err="1"/>
              <a:t>histaminske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endParaRPr lang="sr-Latn-RS" dirty="0"/>
          </a:p>
          <a:p>
            <a:pPr lvl="1"/>
            <a:r>
              <a:rPr lang="en-GB" dirty="0"/>
              <a:t>5-HT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25703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C3602-CE6E-4E1B-A7F8-66A20AEB3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0387"/>
          </a:xfrm>
        </p:spPr>
        <p:txBody>
          <a:bodyPr/>
          <a:lstStyle/>
          <a:p>
            <a:r>
              <a:rPr lang="en-GB" dirty="0" err="1"/>
              <a:t>Farmakodinamika</a:t>
            </a:r>
            <a:r>
              <a:rPr lang="sr-Latn-RS" dirty="0"/>
              <a:t> - </a:t>
            </a:r>
            <a:r>
              <a:rPr lang="en-GB" dirty="0" err="1"/>
              <a:t>Dopaminergi</a:t>
            </a:r>
            <a:r>
              <a:rPr lang="sr-Latn-RS" dirty="0"/>
              <a:t>čki</a:t>
            </a:r>
            <a:r>
              <a:rPr lang="en-GB" dirty="0"/>
              <a:t> </a:t>
            </a:r>
            <a:r>
              <a:rPr lang="sr-Latn-RS" dirty="0"/>
              <a:t>s</a:t>
            </a:r>
            <a:r>
              <a:rPr lang="en-GB" dirty="0" err="1"/>
              <a:t>istem</a:t>
            </a:r>
            <a:r>
              <a:rPr lang="sr-Latn-RS" dirty="0"/>
              <a:t>i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87B1-D80D-4818-821D-DFAFF9DD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95" y="1235947"/>
            <a:ext cx="11525459" cy="554669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Pet </a:t>
            </a:r>
            <a:r>
              <a:rPr lang="en-GB" dirty="0" err="1"/>
              <a:t>dopaminergičkih</a:t>
            </a:r>
            <a:r>
              <a:rPr lang="en-GB" dirty="0"/>
              <a:t> </a:t>
            </a:r>
            <a:r>
              <a:rPr lang="en-GB" dirty="0" err="1"/>
              <a:t>sistema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puteva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važni</a:t>
            </a:r>
            <a:r>
              <a:rPr lang="en-GB" dirty="0"/>
              <a:t> za </a:t>
            </a:r>
            <a:r>
              <a:rPr lang="en-GB" dirty="0" err="1"/>
              <a:t>razumevanje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mehanizma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</a:t>
            </a:r>
            <a:endParaRPr lang="sr-Latn-RS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/>
              <a:t>Prvi</a:t>
            </a:r>
            <a:r>
              <a:rPr lang="en-GB" dirty="0"/>
              <a:t> put — </a:t>
            </a:r>
            <a:r>
              <a:rPr lang="en-GB" dirty="0" err="1"/>
              <a:t>onaj</a:t>
            </a:r>
            <a:r>
              <a:rPr lang="en-GB" dirty="0"/>
              <a:t> koji je </a:t>
            </a:r>
            <a:r>
              <a:rPr lang="en-GB" dirty="0" err="1"/>
              <a:t>najbliže</a:t>
            </a:r>
            <a:r>
              <a:rPr lang="en-GB" dirty="0"/>
              <a:t> </a:t>
            </a:r>
            <a:r>
              <a:rPr lang="en-GB" dirty="0" err="1"/>
              <a:t>povezan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ponašanjem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psihozom</a:t>
            </a:r>
            <a:r>
              <a:rPr lang="en-GB" dirty="0"/>
              <a:t> — je </a:t>
            </a:r>
            <a:r>
              <a:rPr lang="en-GB" b="1" dirty="0" err="1"/>
              <a:t>mezolimbičko-mezokortikalni</a:t>
            </a:r>
            <a:r>
              <a:rPr lang="en-GB" b="1" dirty="0"/>
              <a:t> put</a:t>
            </a:r>
            <a:r>
              <a:rPr lang="sr-Latn-RS" b="1" dirty="0"/>
              <a:t> </a:t>
            </a:r>
            <a:r>
              <a:rPr lang="sr-Latn-RS" i="1" dirty="0"/>
              <a:t>(mesolimbic-mesocortical pathway)</a:t>
            </a:r>
            <a:r>
              <a:rPr lang="en-GB" i="1" dirty="0"/>
              <a:t>, </a:t>
            </a:r>
            <a:r>
              <a:rPr lang="en-GB" dirty="0"/>
              <a:t>koji se </a:t>
            </a:r>
            <a:r>
              <a:rPr lang="en-GB" dirty="0" err="1"/>
              <a:t>projektuje</a:t>
            </a:r>
            <a:r>
              <a:rPr lang="en-GB" dirty="0"/>
              <a:t> od </a:t>
            </a:r>
            <a:r>
              <a:rPr lang="en-GB" dirty="0" err="1"/>
              <a:t>ćelijskih</a:t>
            </a:r>
            <a:r>
              <a:rPr lang="en-GB" dirty="0"/>
              <a:t> </a:t>
            </a:r>
            <a:r>
              <a:rPr lang="en-GB" dirty="0" err="1"/>
              <a:t>tela</a:t>
            </a:r>
            <a:r>
              <a:rPr lang="en-GB" dirty="0"/>
              <a:t> u </a:t>
            </a:r>
            <a:r>
              <a:rPr lang="en-GB" dirty="0" err="1"/>
              <a:t>ventralnom</a:t>
            </a:r>
            <a:r>
              <a:rPr lang="en-GB" dirty="0"/>
              <a:t> </a:t>
            </a:r>
            <a:r>
              <a:rPr lang="en-GB" dirty="0" err="1"/>
              <a:t>tegmentumu</a:t>
            </a:r>
            <a:r>
              <a:rPr lang="en-GB" dirty="0"/>
              <a:t> u </a:t>
            </a:r>
            <a:r>
              <a:rPr lang="en-GB" dirty="0" err="1"/>
              <a:t>odvojenim</a:t>
            </a:r>
            <a:r>
              <a:rPr lang="en-GB" dirty="0"/>
              <a:t> </a:t>
            </a:r>
            <a:r>
              <a:rPr lang="en-GB" dirty="0" err="1"/>
              <a:t>snopovima</a:t>
            </a:r>
            <a:r>
              <a:rPr lang="en-GB" dirty="0"/>
              <a:t> </a:t>
            </a:r>
            <a:r>
              <a:rPr lang="en-GB" dirty="0" err="1"/>
              <a:t>aksona</a:t>
            </a:r>
            <a:r>
              <a:rPr lang="en-GB" dirty="0"/>
              <a:t> do </a:t>
            </a:r>
            <a:r>
              <a:rPr lang="en-GB" dirty="0" err="1"/>
              <a:t>limbičkog</a:t>
            </a:r>
            <a:r>
              <a:rPr lang="en-GB" dirty="0"/>
              <a:t> </a:t>
            </a:r>
            <a:r>
              <a:rPr lang="en-GB" dirty="0" err="1"/>
              <a:t>sistema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neokorteksa</a:t>
            </a:r>
            <a:r>
              <a:rPr lang="en-GB" dirty="0"/>
              <a:t>.</a:t>
            </a:r>
            <a:endParaRPr lang="sr-Latn-RS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— </a:t>
            </a:r>
            <a:r>
              <a:rPr lang="en-GB" b="1" dirty="0" err="1"/>
              <a:t>nigrostriatni</a:t>
            </a:r>
            <a:r>
              <a:rPr lang="en-GB" b="1" dirty="0"/>
              <a:t> put</a:t>
            </a:r>
            <a:r>
              <a:rPr lang="sr-Latn-RS" b="1" dirty="0"/>
              <a:t> </a:t>
            </a:r>
            <a:r>
              <a:rPr lang="sr-Latn-RS" dirty="0"/>
              <a:t>(</a:t>
            </a:r>
            <a:r>
              <a:rPr lang="sr-Latn-RS" i="1" dirty="0"/>
              <a:t>nigrostriatal pathway</a:t>
            </a:r>
            <a:r>
              <a:rPr lang="sr-Latn-RS" dirty="0"/>
              <a:t>)</a:t>
            </a:r>
            <a:r>
              <a:rPr lang="en-GB" dirty="0"/>
              <a:t> — </a:t>
            </a:r>
            <a:r>
              <a:rPr lang="en-GB" dirty="0" err="1"/>
              <a:t>sastoji</a:t>
            </a:r>
            <a:r>
              <a:rPr lang="en-GB" dirty="0"/>
              <a:t> se od </a:t>
            </a:r>
            <a:r>
              <a:rPr lang="en-GB" dirty="0" err="1"/>
              <a:t>neurona</a:t>
            </a:r>
            <a:r>
              <a:rPr lang="en-GB" dirty="0"/>
              <a:t> koji se </a:t>
            </a:r>
            <a:r>
              <a:rPr lang="en-GB" dirty="0" err="1"/>
              <a:t>projektuju</a:t>
            </a:r>
            <a:r>
              <a:rPr lang="en-GB" dirty="0"/>
              <a:t> od </a:t>
            </a:r>
            <a:r>
              <a:rPr lang="sr-Latn-RS" dirty="0"/>
              <a:t>substance nigre (</a:t>
            </a:r>
            <a:r>
              <a:rPr lang="en-GB" dirty="0" err="1"/>
              <a:t>crne</a:t>
            </a:r>
            <a:r>
              <a:rPr lang="en-GB" dirty="0"/>
              <a:t> </a:t>
            </a:r>
            <a:r>
              <a:rPr lang="en-GB" dirty="0" err="1"/>
              <a:t>supstance</a:t>
            </a:r>
            <a:r>
              <a:rPr lang="sr-Latn-RS" dirty="0"/>
              <a:t>)</a:t>
            </a:r>
            <a:r>
              <a:rPr lang="en-GB" dirty="0"/>
              <a:t> do </a:t>
            </a:r>
            <a:r>
              <a:rPr lang="en-GB" dirty="0" err="1"/>
              <a:t>dorzalnog</a:t>
            </a:r>
            <a:r>
              <a:rPr lang="en-GB" dirty="0"/>
              <a:t> </a:t>
            </a:r>
            <a:r>
              <a:rPr lang="en-GB" dirty="0" err="1"/>
              <a:t>striatuma</a:t>
            </a:r>
            <a:r>
              <a:rPr lang="en-GB" dirty="0"/>
              <a:t>, koji </a:t>
            </a:r>
            <a:r>
              <a:rPr lang="en-GB" dirty="0" err="1"/>
              <a:t>uključuje</a:t>
            </a:r>
            <a:r>
              <a:rPr lang="en-GB" dirty="0"/>
              <a:t> </a:t>
            </a:r>
            <a:r>
              <a:rPr lang="en-GB" dirty="0" err="1"/>
              <a:t>kaudat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putamen; </a:t>
            </a:r>
            <a:r>
              <a:rPr lang="en-GB" dirty="0" err="1"/>
              <a:t>uključen</a:t>
            </a:r>
            <a:r>
              <a:rPr lang="en-GB" dirty="0"/>
              <a:t> je u </a:t>
            </a:r>
            <a:r>
              <a:rPr lang="en-GB" dirty="0" err="1"/>
              <a:t>koordinaciju</a:t>
            </a:r>
            <a:r>
              <a:rPr lang="en-GB" dirty="0"/>
              <a:t> </a:t>
            </a:r>
            <a:r>
              <a:rPr lang="en-GB" dirty="0" err="1"/>
              <a:t>dobrovoljnog</a:t>
            </a:r>
            <a:r>
              <a:rPr lang="en-GB" dirty="0"/>
              <a:t> </a:t>
            </a:r>
            <a:r>
              <a:rPr lang="en-GB" dirty="0" err="1"/>
              <a:t>kretanja</a:t>
            </a:r>
            <a:r>
              <a:rPr lang="en-GB" dirty="0"/>
              <a:t>. Za EPS je </a:t>
            </a:r>
            <a:r>
              <a:rPr lang="en-GB" dirty="0" err="1"/>
              <a:t>odgovorna</a:t>
            </a:r>
            <a:r>
              <a:rPr lang="en-GB" dirty="0"/>
              <a:t> </a:t>
            </a:r>
            <a:r>
              <a:rPr lang="en-GB" dirty="0" err="1"/>
              <a:t>blokada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u </a:t>
            </a:r>
            <a:r>
              <a:rPr lang="en-GB" dirty="0" err="1"/>
              <a:t>nigrostrijatalnom</a:t>
            </a:r>
            <a:r>
              <a:rPr lang="en-GB" dirty="0"/>
              <a:t> putu. </a:t>
            </a:r>
            <a:endParaRPr lang="sr-Latn-RS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/>
              <a:t>Treći</a:t>
            </a:r>
            <a:r>
              <a:rPr lang="en-GB" dirty="0"/>
              <a:t> put — </a:t>
            </a:r>
            <a:r>
              <a:rPr lang="en-GB" b="1" dirty="0" err="1"/>
              <a:t>tuberoinfundibularni</a:t>
            </a:r>
            <a:r>
              <a:rPr lang="en-GB" b="1" dirty="0"/>
              <a:t> </a:t>
            </a:r>
            <a:r>
              <a:rPr lang="en-GB" b="1" dirty="0" err="1"/>
              <a:t>sistem</a:t>
            </a:r>
            <a:r>
              <a:rPr lang="sr-Latn-RS" b="1" dirty="0"/>
              <a:t> </a:t>
            </a:r>
            <a:r>
              <a:rPr lang="sr-Latn-RS" i="1" dirty="0"/>
              <a:t>(</a:t>
            </a:r>
            <a:r>
              <a:rPr lang="en-GB" i="1" dirty="0"/>
              <a:t>tuberoinfundibular system</a:t>
            </a:r>
            <a:r>
              <a:rPr lang="sr-Latn-RS" i="1" dirty="0"/>
              <a:t>)</a:t>
            </a:r>
            <a:r>
              <a:rPr lang="en-GB" dirty="0"/>
              <a:t>— </a:t>
            </a:r>
            <a:r>
              <a:rPr lang="en-GB" dirty="0" err="1"/>
              <a:t>nastaje</a:t>
            </a:r>
            <a:r>
              <a:rPr lang="en-GB" dirty="0"/>
              <a:t> u </a:t>
            </a:r>
            <a:r>
              <a:rPr lang="en-GB" dirty="0" err="1"/>
              <a:t>lučnim</a:t>
            </a:r>
            <a:r>
              <a:rPr lang="en-GB" dirty="0"/>
              <a:t> </a:t>
            </a:r>
            <a:r>
              <a:rPr lang="en-GB" dirty="0" err="1"/>
              <a:t>jezgrima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periventrikularnim</a:t>
            </a:r>
            <a:r>
              <a:rPr lang="en-GB" dirty="0"/>
              <a:t> </a:t>
            </a:r>
            <a:r>
              <a:rPr lang="en-GB" dirty="0" err="1"/>
              <a:t>neuronima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oslobađa</a:t>
            </a:r>
            <a:r>
              <a:rPr lang="en-GB" dirty="0"/>
              <a:t> </a:t>
            </a:r>
            <a:r>
              <a:rPr lang="en-GB" dirty="0" err="1"/>
              <a:t>dopamin</a:t>
            </a:r>
            <a:r>
              <a:rPr lang="en-GB" dirty="0"/>
              <a:t> u </a:t>
            </a:r>
            <a:r>
              <a:rPr lang="sr-Latn-RS" dirty="0"/>
              <a:t>portalnu </a:t>
            </a:r>
            <a:r>
              <a:rPr lang="en-GB" dirty="0" err="1"/>
              <a:t>cirkulaciju</a:t>
            </a:r>
            <a:r>
              <a:rPr lang="en-GB" dirty="0"/>
              <a:t> </a:t>
            </a:r>
            <a:r>
              <a:rPr lang="en-GB" dirty="0" err="1"/>
              <a:t>hipofize</a:t>
            </a:r>
            <a:r>
              <a:rPr lang="en-GB" dirty="0"/>
              <a:t>. </a:t>
            </a:r>
            <a:r>
              <a:rPr lang="en-GB" dirty="0" err="1"/>
              <a:t>Dopamin</a:t>
            </a:r>
            <a:r>
              <a:rPr lang="en-GB" dirty="0"/>
              <a:t> koji </a:t>
            </a:r>
            <a:r>
              <a:rPr lang="en-GB" dirty="0" err="1"/>
              <a:t>oslobađaju</a:t>
            </a:r>
            <a:r>
              <a:rPr lang="en-GB" dirty="0"/>
              <a:t> </a:t>
            </a:r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neuroni</a:t>
            </a:r>
            <a:r>
              <a:rPr lang="en-GB" dirty="0"/>
              <a:t> </a:t>
            </a:r>
            <a:r>
              <a:rPr lang="en-GB" dirty="0" err="1"/>
              <a:t>fiziološki</a:t>
            </a:r>
            <a:r>
              <a:rPr lang="en-GB" dirty="0"/>
              <a:t> </a:t>
            </a:r>
            <a:r>
              <a:rPr lang="en-GB" dirty="0" err="1"/>
              <a:t>inhibira</a:t>
            </a:r>
            <a:r>
              <a:rPr lang="en-GB" dirty="0"/>
              <a:t> </a:t>
            </a:r>
            <a:r>
              <a:rPr lang="en-GB" dirty="0" err="1"/>
              <a:t>lučenje</a:t>
            </a:r>
            <a:r>
              <a:rPr lang="en-GB" dirty="0"/>
              <a:t> </a:t>
            </a:r>
            <a:r>
              <a:rPr lang="en-GB" dirty="0" err="1"/>
              <a:t>prolaktina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prednje</a:t>
            </a:r>
            <a:r>
              <a:rPr lang="en-GB" dirty="0"/>
              <a:t> </a:t>
            </a:r>
            <a:r>
              <a:rPr lang="en-GB" dirty="0" err="1"/>
              <a:t>hipofize</a:t>
            </a:r>
            <a:r>
              <a:rPr lang="en-GB" dirty="0"/>
              <a:t>. </a:t>
            </a:r>
            <a:endParaRPr lang="sr-Latn-RS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/>
              <a:t>Četvrti</a:t>
            </a:r>
            <a:r>
              <a:rPr lang="en-GB" dirty="0"/>
              <a:t> </a:t>
            </a:r>
            <a:r>
              <a:rPr lang="en-GB" dirty="0" err="1"/>
              <a:t>dopaminergički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- </a:t>
            </a:r>
            <a:r>
              <a:rPr lang="en-GB" b="1" dirty="0" err="1"/>
              <a:t>medularnoperiventrikularni</a:t>
            </a:r>
            <a:r>
              <a:rPr lang="en-GB" b="1" dirty="0"/>
              <a:t> put</a:t>
            </a:r>
            <a:r>
              <a:rPr lang="sr-Latn-RS" b="1" dirty="0"/>
              <a:t> </a:t>
            </a:r>
            <a:r>
              <a:rPr lang="sr-Latn-RS" i="1" dirty="0"/>
              <a:t>(medullaryperiventricular pathway)</a:t>
            </a:r>
            <a:r>
              <a:rPr lang="en-GB" i="1" dirty="0"/>
              <a:t> </a:t>
            </a:r>
            <a:r>
              <a:rPr lang="en-GB" dirty="0"/>
              <a:t>- </a:t>
            </a:r>
            <a:r>
              <a:rPr lang="en-GB" dirty="0" err="1"/>
              <a:t>sastoji</a:t>
            </a:r>
            <a:r>
              <a:rPr lang="en-GB" dirty="0"/>
              <a:t> se od </a:t>
            </a:r>
            <a:r>
              <a:rPr lang="en-GB" dirty="0" err="1"/>
              <a:t>neurona</a:t>
            </a:r>
            <a:r>
              <a:rPr lang="en-GB" dirty="0"/>
              <a:t> u </a:t>
            </a:r>
            <a:r>
              <a:rPr lang="en-GB" dirty="0" err="1"/>
              <a:t>motornom</a:t>
            </a:r>
            <a:r>
              <a:rPr lang="en-GB" dirty="0"/>
              <a:t> </a:t>
            </a:r>
            <a:r>
              <a:rPr lang="en-GB" dirty="0" err="1"/>
              <a:t>jezgru</a:t>
            </a:r>
            <a:r>
              <a:rPr lang="en-GB" dirty="0"/>
              <a:t> </a:t>
            </a:r>
            <a:r>
              <a:rPr lang="en-GB" dirty="0" err="1"/>
              <a:t>vagusa</a:t>
            </a:r>
            <a:r>
              <a:rPr lang="en-GB" dirty="0"/>
              <a:t> </a:t>
            </a:r>
            <a:r>
              <a:rPr lang="en-GB" dirty="0" err="1"/>
              <a:t>čije</a:t>
            </a:r>
            <a:r>
              <a:rPr lang="en-GB" dirty="0"/>
              <a:t> </a:t>
            </a:r>
            <a:r>
              <a:rPr lang="en-GB" dirty="0" err="1"/>
              <a:t>projekcije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dobro </a:t>
            </a:r>
            <a:r>
              <a:rPr lang="en-GB" dirty="0" err="1"/>
              <a:t>definisane</a:t>
            </a:r>
            <a:r>
              <a:rPr lang="en-GB" dirty="0"/>
              <a:t>. </a:t>
            </a:r>
            <a:r>
              <a:rPr lang="en-GB" dirty="0" err="1"/>
              <a:t>Ovaj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uključen</a:t>
            </a:r>
            <a:r>
              <a:rPr lang="en-GB" dirty="0"/>
              <a:t> u </a:t>
            </a:r>
            <a:r>
              <a:rPr lang="en-GB" dirty="0" err="1"/>
              <a:t>ponašanje</a:t>
            </a:r>
            <a:r>
              <a:rPr lang="en-GB" dirty="0"/>
              <a:t> u </a:t>
            </a:r>
            <a:r>
              <a:rPr lang="en-GB" dirty="0" err="1"/>
              <a:t>ishrani</a:t>
            </a:r>
            <a:r>
              <a:rPr lang="en-GB" dirty="0"/>
              <a:t>. </a:t>
            </a:r>
            <a:endParaRPr lang="sr-Latn-RS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 err="1"/>
              <a:t>Peti</a:t>
            </a:r>
            <a:r>
              <a:rPr lang="en-GB" dirty="0"/>
              <a:t> put - </a:t>
            </a:r>
            <a:r>
              <a:rPr lang="en-GB" b="1" dirty="0"/>
              <a:t>in</a:t>
            </a:r>
            <a:r>
              <a:rPr lang="sr-Latn-RS" b="1" dirty="0"/>
              <a:t>s</a:t>
            </a:r>
            <a:r>
              <a:rPr lang="en-GB" b="1" dirty="0" err="1"/>
              <a:t>ertohipotalamički</a:t>
            </a:r>
            <a:r>
              <a:rPr lang="en-GB" b="1" dirty="0"/>
              <a:t> put</a:t>
            </a:r>
            <a:r>
              <a:rPr lang="sr-Latn-RS" b="1" dirty="0"/>
              <a:t> </a:t>
            </a:r>
            <a:r>
              <a:rPr lang="sr-Latn-RS" i="1" dirty="0"/>
              <a:t>(incertohypothalamic pathway)</a:t>
            </a:r>
            <a:r>
              <a:rPr lang="en-GB" i="1" dirty="0"/>
              <a:t> </a:t>
            </a:r>
            <a:r>
              <a:rPr lang="en-GB" dirty="0"/>
              <a:t>- </a:t>
            </a:r>
            <a:r>
              <a:rPr lang="en-GB" dirty="0" err="1"/>
              <a:t>formira</a:t>
            </a:r>
            <a:r>
              <a:rPr lang="en-GB" dirty="0"/>
              <a:t> </a:t>
            </a:r>
            <a:r>
              <a:rPr lang="en-GB" dirty="0" err="1"/>
              <a:t>veze</a:t>
            </a:r>
            <a:r>
              <a:rPr lang="en-GB" dirty="0"/>
              <a:t> od </a:t>
            </a:r>
            <a:r>
              <a:rPr lang="en-GB" dirty="0" err="1"/>
              <a:t>medijalne</a:t>
            </a:r>
            <a:r>
              <a:rPr lang="en-GB" dirty="0"/>
              <a:t> zone incerta do </a:t>
            </a:r>
            <a:r>
              <a:rPr lang="en-GB" dirty="0" err="1"/>
              <a:t>hipotalamusa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amigdale</a:t>
            </a:r>
            <a:r>
              <a:rPr lang="en-GB" dirty="0"/>
              <a:t>. </a:t>
            </a:r>
            <a:r>
              <a:rPr lang="en-GB" dirty="0" err="1"/>
              <a:t>Čini</a:t>
            </a:r>
            <a:r>
              <a:rPr lang="en-GB" dirty="0"/>
              <a:t> se da </a:t>
            </a:r>
            <a:r>
              <a:rPr lang="en-GB" dirty="0" err="1"/>
              <a:t>reguliše</a:t>
            </a:r>
            <a:r>
              <a:rPr lang="en-GB" dirty="0"/>
              <a:t> </a:t>
            </a:r>
            <a:r>
              <a:rPr lang="en-GB" dirty="0" err="1"/>
              <a:t>anticipatornu</a:t>
            </a:r>
            <a:r>
              <a:rPr lang="en-GB" dirty="0"/>
              <a:t> </a:t>
            </a:r>
            <a:r>
              <a:rPr lang="en-GB" dirty="0" err="1"/>
              <a:t>motivacionu</a:t>
            </a:r>
            <a:r>
              <a:rPr lang="en-GB" dirty="0"/>
              <a:t> </a:t>
            </a:r>
            <a:r>
              <a:rPr lang="en-GB" dirty="0" err="1"/>
              <a:t>fazu</a:t>
            </a:r>
            <a:r>
              <a:rPr lang="en-GB" dirty="0"/>
              <a:t> </a:t>
            </a:r>
            <a:r>
              <a:rPr lang="en-GB" dirty="0" err="1"/>
              <a:t>kopulativnog</a:t>
            </a:r>
            <a:r>
              <a:rPr lang="en-GB" dirty="0"/>
              <a:t> </a:t>
            </a:r>
            <a:r>
              <a:rPr lang="en-GB" dirty="0" err="1"/>
              <a:t>ponašanja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pacova</a:t>
            </a:r>
            <a:r>
              <a:rPr lang="en-GB" dirty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70813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x_of_schizophrenia [TUSOM | Pharmwiki]">
            <a:extLst>
              <a:ext uri="{FF2B5EF4-FFF2-40B4-BE49-F238E27FC236}">
                <a16:creationId xmlns:a16="http://schemas.microsoft.com/office/drawing/2014/main" id="{66A9C7C2-3F3C-46DD-A414-18512B893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096000" cy="459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opamine in CNC Abdulelah Nuqali Intern. Overview Introduction Biochemistry  Dopamine receptors Dopaminergic pathways Summary ppt download">
            <a:extLst>
              <a:ext uri="{FF2B5EF4-FFF2-40B4-BE49-F238E27FC236}">
                <a16:creationId xmlns:a16="http://schemas.microsoft.com/office/drawing/2014/main" id="{85A5A203-7959-47A3-9694-A5AEA20DC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9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ntipsychotics: pharmacodynamics - ppt download">
            <a:extLst>
              <a:ext uri="{FF2B5EF4-FFF2-40B4-BE49-F238E27FC236}">
                <a16:creationId xmlns:a16="http://schemas.microsoft.com/office/drawing/2014/main" id="{364118EE-EF21-45BA-A0C1-616F4ACA1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1710"/>
            <a:ext cx="6096000" cy="234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96129B-5473-4776-A48C-779911C893E9}"/>
              </a:ext>
            </a:extLst>
          </p:cNvPr>
          <p:cNvSpPr txBox="1"/>
          <p:nvPr/>
        </p:nvSpPr>
        <p:spPr>
          <a:xfrm>
            <a:off x="11485266" y="6420897"/>
            <a:ext cx="5526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7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PSIHOFARMACI (</a:t>
            </a:r>
            <a:r>
              <a:rPr lang="sr-Latn-CS" altLang="en-US" i="1"/>
              <a:t>Delay; Deniker</a:t>
            </a:r>
            <a:r>
              <a:rPr lang="sr-Latn-CS" altLang="en-US"/>
              <a:t>)</a:t>
            </a:r>
            <a:endParaRPr lang="en-US" alt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833206"/>
              </p:ext>
            </p:extLst>
          </p:nvPr>
        </p:nvGraphicFramePr>
        <p:xfrm>
          <a:off x="637308" y="2209798"/>
          <a:ext cx="10931236" cy="35121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32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2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2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28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0456">
                <a:tc>
                  <a:txBody>
                    <a:bodyPr/>
                    <a:lstStyle/>
                    <a:p>
                      <a:r>
                        <a:rPr lang="sr-Latn-CS" sz="1600" dirty="0">
                          <a:solidFill>
                            <a:schemeClr val="tx1"/>
                          </a:solidFill>
                        </a:rPr>
                        <a:t>PSIHOLEPTICI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600">
                          <a:solidFill>
                            <a:schemeClr val="tx1"/>
                          </a:solidFill>
                        </a:rPr>
                        <a:t>PSIHOANALEPTICI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600" dirty="0">
                          <a:solidFill>
                            <a:schemeClr val="tx1"/>
                          </a:solidFill>
                        </a:rPr>
                        <a:t>PSIHODISLEPTICI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600" dirty="0">
                          <a:solidFill>
                            <a:schemeClr val="tx1"/>
                          </a:solidFill>
                        </a:rPr>
                        <a:t>PSIHOBIO-ENERGETICI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380"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HIPNOTICI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PSIHOTONICI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NEUROTROFICI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0456"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SPECIFIČNI PSIHOLEPTICI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CS" sz="16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ANTIDEPRESIVI</a:t>
                      </a: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NEURODINAMICI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0456"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NEUROLEPTICI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Latn-CS" sz="1600" b="1" baseline="0" dirty="0">
                          <a:solidFill>
                            <a:schemeClr val="tx1"/>
                          </a:solidFill>
                        </a:rPr>
                        <a:t>  timoleptci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Latn-CS" sz="1600" b="1" baseline="0" dirty="0">
                          <a:solidFill>
                            <a:schemeClr val="tx1"/>
                          </a:solidFill>
                        </a:rPr>
                        <a:t>  timeretici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380">
                <a:tc>
                  <a:txBody>
                    <a:bodyPr/>
                    <a:lstStyle/>
                    <a:p>
                      <a:r>
                        <a:rPr lang="sr-Latn-CS" sz="1600" b="1" dirty="0">
                          <a:solidFill>
                            <a:schemeClr val="tx1"/>
                          </a:solidFill>
                        </a:rPr>
                        <a:t>ATARAKTICI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493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C3602-CE6E-4E1B-A7F8-66A20AEB3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br>
              <a:rPr lang="sr-Latn-RS" dirty="0"/>
            </a:br>
            <a:r>
              <a:rPr lang="en-GB" dirty="0" err="1"/>
              <a:t>Dopaminski</a:t>
            </a:r>
            <a:r>
              <a:rPr lang="en-GB" dirty="0"/>
              <a:t> </a:t>
            </a:r>
            <a:r>
              <a:rPr lang="en-GB" dirty="0" err="1"/>
              <a:t>receptori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njihovi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sr-Latn-RS" dirty="0"/>
              <a:t>	I/II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87B1-D80D-4818-821D-DFAFF9DD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95" y="2297897"/>
            <a:ext cx="1151541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Trenutno</a:t>
            </a:r>
            <a:r>
              <a:rPr lang="en-GB" dirty="0"/>
              <a:t> je </a:t>
            </a:r>
            <a:r>
              <a:rPr lang="en-GB" dirty="0" err="1"/>
              <a:t>opisano</a:t>
            </a:r>
            <a:r>
              <a:rPr lang="en-GB" dirty="0"/>
              <a:t> pet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, koji se </a:t>
            </a:r>
            <a:r>
              <a:rPr lang="en-GB" dirty="0" err="1"/>
              <a:t>sastoje</a:t>
            </a:r>
            <a:r>
              <a:rPr lang="en-GB" dirty="0"/>
              <a:t> od </a:t>
            </a:r>
            <a:r>
              <a:rPr lang="en-GB" dirty="0" err="1"/>
              <a:t>dve</a:t>
            </a:r>
            <a:r>
              <a:rPr lang="en-GB" dirty="0"/>
              <a:t> </a:t>
            </a:r>
            <a:r>
              <a:rPr lang="en-GB" dirty="0" err="1"/>
              <a:t>odvojene</a:t>
            </a:r>
            <a:r>
              <a:rPr lang="en-GB" dirty="0"/>
              <a:t> </a:t>
            </a:r>
            <a:r>
              <a:rPr lang="en-GB" dirty="0" err="1"/>
              <a:t>porodice</a:t>
            </a:r>
            <a:r>
              <a:rPr lang="en-GB" dirty="0"/>
              <a:t>, </a:t>
            </a:r>
            <a:r>
              <a:rPr lang="en-GB" dirty="0" err="1"/>
              <a:t>grupe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b="1" dirty="0" err="1"/>
              <a:t>sličnih</a:t>
            </a:r>
            <a:r>
              <a:rPr lang="en-GB" b="1" dirty="0"/>
              <a:t> D</a:t>
            </a:r>
            <a:r>
              <a:rPr lang="en-GB" b="1" baseline="-25000" dirty="0"/>
              <a:t>1</a:t>
            </a:r>
            <a:r>
              <a:rPr lang="en-GB" b="1" dirty="0"/>
              <a:t> </a:t>
            </a:r>
            <a:r>
              <a:rPr lang="en-GB" dirty="0"/>
              <a:t>(D</a:t>
            </a:r>
            <a:r>
              <a:rPr lang="en-GB" baseline="-25000" dirty="0"/>
              <a:t>1</a:t>
            </a:r>
            <a:r>
              <a:rPr lang="en-GB" dirty="0"/>
              <a:t>, D</a:t>
            </a:r>
            <a:r>
              <a:rPr lang="en-GB" baseline="-25000" dirty="0"/>
              <a:t>5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/>
              <a:t>D</a:t>
            </a:r>
            <a:r>
              <a:rPr lang="en-GB" b="1" baseline="-25000" dirty="0"/>
              <a:t>2</a:t>
            </a:r>
            <a:r>
              <a:rPr lang="en-GB" b="1" dirty="0"/>
              <a:t> </a:t>
            </a:r>
            <a:r>
              <a:rPr lang="en-GB" b="1" dirty="0" err="1"/>
              <a:t>sličnim</a:t>
            </a:r>
            <a:r>
              <a:rPr lang="en-GB" b="1" dirty="0"/>
              <a:t> </a:t>
            </a:r>
            <a:r>
              <a:rPr lang="en-GB" dirty="0"/>
              <a:t>(D</a:t>
            </a:r>
            <a:r>
              <a:rPr lang="en-GB" baseline="-25000" dirty="0"/>
              <a:t>2</a:t>
            </a:r>
            <a:r>
              <a:rPr lang="en-GB" dirty="0"/>
              <a:t>, D</a:t>
            </a:r>
            <a:r>
              <a:rPr lang="en-GB" baseline="-25000" dirty="0"/>
              <a:t>3</a:t>
            </a:r>
            <a:r>
              <a:rPr lang="en-GB" dirty="0"/>
              <a:t>, D</a:t>
            </a:r>
            <a:r>
              <a:rPr lang="en-GB" baseline="-25000" dirty="0"/>
              <a:t>4</a:t>
            </a:r>
            <a:r>
              <a:rPr lang="en-GB" dirty="0"/>
              <a:t>). </a:t>
            </a:r>
            <a:endParaRPr lang="sr-Latn-RS" dirty="0"/>
          </a:p>
          <a:p>
            <a:r>
              <a:rPr lang="en-GB" b="1" dirty="0"/>
              <a:t>D</a:t>
            </a:r>
            <a:r>
              <a:rPr lang="en-GB" b="1" baseline="-25000" dirty="0"/>
              <a:t>1</a:t>
            </a:r>
            <a:r>
              <a:rPr lang="en-GB" dirty="0"/>
              <a:t> receptor je </a:t>
            </a:r>
            <a:r>
              <a:rPr lang="en-GB" dirty="0" err="1"/>
              <a:t>kodiran</a:t>
            </a:r>
            <a:r>
              <a:rPr lang="en-GB" dirty="0"/>
              <a:t> </a:t>
            </a:r>
            <a:r>
              <a:rPr lang="en-GB" dirty="0" err="1"/>
              <a:t>genom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hromozomu</a:t>
            </a:r>
            <a:r>
              <a:rPr lang="en-GB" dirty="0"/>
              <a:t> 5, </a:t>
            </a:r>
            <a:r>
              <a:rPr lang="en-GB" dirty="0" err="1"/>
              <a:t>povećava</a:t>
            </a:r>
            <a:r>
              <a:rPr lang="en-GB" dirty="0"/>
              <a:t> cAMP </a:t>
            </a:r>
            <a:r>
              <a:rPr lang="en-GB" dirty="0" err="1"/>
              <a:t>aktivacijom</a:t>
            </a:r>
            <a:r>
              <a:rPr lang="en-GB" dirty="0"/>
              <a:t> </a:t>
            </a:r>
            <a:r>
              <a:rPr lang="en-GB" dirty="0" err="1"/>
              <a:t>adenilil</a:t>
            </a:r>
            <a:r>
              <a:rPr lang="en-GB" dirty="0"/>
              <a:t> </a:t>
            </a:r>
            <a:r>
              <a:rPr lang="en-GB" dirty="0" err="1"/>
              <a:t>ciklaze</a:t>
            </a:r>
            <a:r>
              <a:rPr lang="en-GB" dirty="0"/>
              <a:t> </a:t>
            </a:r>
            <a:r>
              <a:rPr lang="en-GB" dirty="0" err="1"/>
              <a:t>spregnutom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Gs,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nalazi</a:t>
            </a:r>
            <a:r>
              <a:rPr lang="en-GB" dirty="0"/>
              <a:t> se </a:t>
            </a:r>
            <a:r>
              <a:rPr lang="en-GB" dirty="0" err="1"/>
              <a:t>uglavnom</a:t>
            </a:r>
            <a:r>
              <a:rPr lang="en-GB" dirty="0"/>
              <a:t> u </a:t>
            </a:r>
            <a:r>
              <a:rPr lang="en-GB" dirty="0" err="1"/>
              <a:t>putamenu</a:t>
            </a:r>
            <a:r>
              <a:rPr lang="en-GB" dirty="0"/>
              <a:t>, </a:t>
            </a:r>
            <a:r>
              <a:rPr lang="en-GB" i="1" dirty="0"/>
              <a:t>nucleus </a:t>
            </a:r>
            <a:r>
              <a:rPr lang="en-GB" i="1" dirty="0" err="1"/>
              <a:t>accumbens</a:t>
            </a:r>
            <a:r>
              <a:rPr lang="en-GB" i="1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sr-Latn-RS" dirty="0"/>
              <a:t>olfaktornom</a:t>
            </a:r>
            <a:r>
              <a:rPr lang="en-GB" dirty="0"/>
              <a:t> </a:t>
            </a:r>
            <a:r>
              <a:rPr lang="en-GB" dirty="0" err="1"/>
              <a:t>tuberkulu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korteksu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član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porodice</a:t>
            </a:r>
            <a:r>
              <a:rPr lang="en-GB" dirty="0"/>
              <a:t>, </a:t>
            </a:r>
            <a:r>
              <a:rPr lang="en-GB" b="1" dirty="0"/>
              <a:t>D</a:t>
            </a:r>
            <a:r>
              <a:rPr lang="en-GB" b="1" baseline="-25000" dirty="0"/>
              <a:t>5</a:t>
            </a:r>
            <a:r>
              <a:rPr lang="en-GB" dirty="0"/>
              <a:t>, je </a:t>
            </a:r>
            <a:r>
              <a:rPr lang="en-GB" dirty="0" err="1"/>
              <a:t>kodiran</a:t>
            </a:r>
            <a:r>
              <a:rPr lang="en-GB" dirty="0"/>
              <a:t> </a:t>
            </a:r>
            <a:r>
              <a:rPr lang="en-GB" dirty="0" err="1"/>
              <a:t>genom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hromozomu</a:t>
            </a:r>
            <a:r>
              <a:rPr lang="en-GB" dirty="0"/>
              <a:t> 4,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povećava</a:t>
            </a:r>
            <a:r>
              <a:rPr lang="en-GB" dirty="0"/>
              <a:t> cAMP, a </a:t>
            </a:r>
            <a:r>
              <a:rPr lang="en-GB" dirty="0" err="1"/>
              <a:t>nalazi</a:t>
            </a:r>
            <a:r>
              <a:rPr lang="en-GB" dirty="0"/>
              <a:t> se u </a:t>
            </a:r>
            <a:r>
              <a:rPr lang="en-GB" dirty="0" err="1"/>
              <a:t>hipokampusu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hipotalamusu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Terapeutska</a:t>
            </a:r>
            <a:r>
              <a:rPr lang="en-GB" dirty="0"/>
              <a:t> </a:t>
            </a:r>
            <a:r>
              <a:rPr lang="en-GB" dirty="0" err="1"/>
              <a:t>moc</a:t>
            </a:r>
            <a:r>
              <a:rPr lang="en-GB" dirty="0"/>
              <a:t>́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u </a:t>
            </a:r>
            <a:r>
              <a:rPr lang="en-GB" dirty="0" err="1"/>
              <a:t>korelaciji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njihovim</a:t>
            </a:r>
            <a:r>
              <a:rPr lang="en-GB" dirty="0"/>
              <a:t> </a:t>
            </a:r>
            <a:r>
              <a:rPr lang="en-GB" dirty="0" err="1"/>
              <a:t>afinitetom</a:t>
            </a:r>
            <a:r>
              <a:rPr lang="en-GB" dirty="0"/>
              <a:t> za </a:t>
            </a:r>
            <a:r>
              <a:rPr lang="en-GB" dirty="0" err="1"/>
              <a:t>vezivanje</a:t>
            </a:r>
            <a:r>
              <a:rPr lang="en-GB" dirty="0"/>
              <a:t> za D</a:t>
            </a:r>
            <a:r>
              <a:rPr lang="en-GB" baseline="-25000" dirty="0"/>
              <a:t>1</a:t>
            </a:r>
            <a:r>
              <a:rPr lang="en-GB" dirty="0"/>
              <a:t> receptor </a:t>
            </a:r>
            <a:r>
              <a:rPr lang="en-GB" dirty="0" err="1"/>
              <a:t>niti</a:t>
            </a:r>
            <a:r>
              <a:rPr lang="en-GB" dirty="0"/>
              <a:t> se </a:t>
            </a:r>
            <a:r>
              <a:rPr lang="en-GB" dirty="0" err="1"/>
              <a:t>selektivni</a:t>
            </a:r>
            <a:r>
              <a:rPr lang="en-GB" dirty="0"/>
              <a:t> antagonist D</a:t>
            </a:r>
            <a:r>
              <a:rPr lang="en-GB" baseline="-25000" dirty="0"/>
              <a:t>1</a:t>
            </a:r>
            <a:r>
              <a:rPr lang="en-GB" dirty="0"/>
              <a:t> </a:t>
            </a:r>
            <a:r>
              <a:rPr lang="en-GB" dirty="0" err="1"/>
              <a:t>pokazao</a:t>
            </a:r>
            <a:r>
              <a:rPr lang="en-GB" dirty="0"/>
              <a:t> </a:t>
            </a:r>
            <a:r>
              <a:rPr lang="en-GB" dirty="0" err="1"/>
              <a:t>efikasnim</a:t>
            </a:r>
            <a:r>
              <a:rPr lang="en-GB" dirty="0"/>
              <a:t> </a:t>
            </a:r>
            <a:r>
              <a:rPr lang="en-GB" dirty="0" err="1"/>
              <a:t>antipsihotikom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/>
              <a:t>D</a:t>
            </a:r>
            <a:r>
              <a:rPr lang="en-GB" b="1" baseline="-25000" dirty="0"/>
              <a:t>2</a:t>
            </a:r>
            <a:r>
              <a:rPr lang="en-GB" dirty="0"/>
              <a:t> receptor je </a:t>
            </a:r>
            <a:r>
              <a:rPr lang="en-GB" dirty="0" err="1"/>
              <a:t>kodiran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hromozomu</a:t>
            </a:r>
            <a:r>
              <a:rPr lang="en-GB" dirty="0"/>
              <a:t> 11. , </a:t>
            </a:r>
            <a:r>
              <a:rPr lang="en-GB" dirty="0" err="1"/>
              <a:t>smanjuje</a:t>
            </a:r>
            <a:r>
              <a:rPr lang="en-GB" dirty="0"/>
              <a:t> cAMP (</a:t>
            </a:r>
            <a:r>
              <a:rPr lang="en-GB" dirty="0" err="1"/>
              <a:t>pomoću</a:t>
            </a:r>
            <a:r>
              <a:rPr lang="en-GB" dirty="0"/>
              <a:t> Gi-</a:t>
            </a:r>
            <a:r>
              <a:rPr lang="en-GB" dirty="0" err="1"/>
              <a:t>sparene</a:t>
            </a:r>
            <a:r>
              <a:rPr lang="en-GB" dirty="0"/>
              <a:t> </a:t>
            </a:r>
            <a:r>
              <a:rPr lang="en-GB" dirty="0" err="1"/>
              <a:t>inhibicije</a:t>
            </a:r>
            <a:r>
              <a:rPr lang="en-GB" dirty="0"/>
              <a:t> </a:t>
            </a:r>
            <a:r>
              <a:rPr lang="en-GB" dirty="0" err="1"/>
              <a:t>adenilil</a:t>
            </a:r>
            <a:r>
              <a:rPr lang="en-GB" dirty="0"/>
              <a:t> </a:t>
            </a:r>
            <a:r>
              <a:rPr lang="en-GB" dirty="0" err="1"/>
              <a:t>ciklaze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inhibira</a:t>
            </a:r>
            <a:r>
              <a:rPr lang="en-GB" dirty="0"/>
              <a:t> </a:t>
            </a:r>
            <a:r>
              <a:rPr lang="en-GB" dirty="0" err="1"/>
              <a:t>kalcijumove</a:t>
            </a:r>
            <a:r>
              <a:rPr lang="en-GB" dirty="0"/>
              <a:t> </a:t>
            </a:r>
            <a:r>
              <a:rPr lang="en-GB" dirty="0" err="1"/>
              <a:t>kanale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otvara</a:t>
            </a:r>
            <a:r>
              <a:rPr lang="en-GB" dirty="0"/>
              <a:t> </a:t>
            </a:r>
            <a:r>
              <a:rPr lang="en-GB" dirty="0" err="1"/>
              <a:t>kalijumove</a:t>
            </a:r>
            <a:r>
              <a:rPr lang="en-GB" dirty="0"/>
              <a:t> </a:t>
            </a:r>
            <a:r>
              <a:rPr lang="en-GB" dirty="0" err="1"/>
              <a:t>kanale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Nalazi</a:t>
            </a:r>
            <a:r>
              <a:rPr lang="en-GB" dirty="0"/>
              <a:t> se </a:t>
            </a:r>
            <a:r>
              <a:rPr lang="en-GB" dirty="0" err="1"/>
              <a:t>i</a:t>
            </a:r>
            <a:r>
              <a:rPr lang="en-GB" dirty="0"/>
              <a:t> pre-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postsinaptički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neuronima</a:t>
            </a:r>
            <a:r>
              <a:rPr lang="en-GB" dirty="0"/>
              <a:t> u </a:t>
            </a:r>
            <a:r>
              <a:rPr lang="en-GB" dirty="0" err="1"/>
              <a:t>kaudate-putamenu</a:t>
            </a:r>
            <a:r>
              <a:rPr lang="en-GB" dirty="0"/>
              <a:t>, </a:t>
            </a:r>
            <a:r>
              <a:rPr lang="en-GB" i="1" dirty="0"/>
              <a:t>nucleus </a:t>
            </a:r>
            <a:r>
              <a:rPr lang="en-GB" i="1" dirty="0" err="1"/>
              <a:t>accumbens</a:t>
            </a:r>
            <a:r>
              <a:rPr lang="en-GB" i="1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sr-Latn-RS" dirty="0"/>
              <a:t>olfaktornom</a:t>
            </a:r>
            <a:r>
              <a:rPr lang="en-GB" dirty="0"/>
              <a:t> </a:t>
            </a:r>
            <a:r>
              <a:rPr lang="en-GB" dirty="0" err="1"/>
              <a:t>tuberkulu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Smatra</a:t>
            </a:r>
            <a:r>
              <a:rPr lang="en-GB" dirty="0"/>
              <a:t> se da </a:t>
            </a: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član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porodice</a:t>
            </a:r>
            <a:r>
              <a:rPr lang="en-GB" dirty="0"/>
              <a:t>, </a:t>
            </a:r>
            <a:r>
              <a:rPr lang="en-GB" b="1" dirty="0"/>
              <a:t>D</a:t>
            </a:r>
            <a:r>
              <a:rPr lang="en-GB" b="1" baseline="-25000" dirty="0"/>
              <a:t>3</a:t>
            </a:r>
            <a:r>
              <a:rPr lang="en-GB" dirty="0"/>
              <a:t> receptor,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kodiran</a:t>
            </a:r>
            <a:r>
              <a:rPr lang="en-GB" dirty="0"/>
              <a:t> </a:t>
            </a:r>
            <a:r>
              <a:rPr lang="en-GB" dirty="0" err="1"/>
              <a:t>genom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hromozomu</a:t>
            </a:r>
            <a:r>
              <a:rPr lang="en-GB" dirty="0"/>
              <a:t> 11, </a:t>
            </a:r>
            <a:r>
              <a:rPr lang="en-GB" dirty="0" err="1"/>
              <a:t>takođe</a:t>
            </a:r>
            <a:r>
              <a:rPr lang="en-GB" dirty="0"/>
              <a:t> </a:t>
            </a:r>
            <a:r>
              <a:rPr lang="en-GB" dirty="0" err="1"/>
              <a:t>smanjuje</a:t>
            </a:r>
            <a:r>
              <a:rPr lang="en-GB" dirty="0"/>
              <a:t> cAMP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nalazi</a:t>
            </a:r>
            <a:r>
              <a:rPr lang="en-GB" dirty="0"/>
              <a:t> se u </a:t>
            </a:r>
            <a:r>
              <a:rPr lang="en-GB" dirty="0" err="1"/>
              <a:t>frontalnom</a:t>
            </a:r>
            <a:r>
              <a:rPr lang="en-GB" dirty="0"/>
              <a:t> </a:t>
            </a:r>
            <a:r>
              <a:rPr lang="en-GB" dirty="0" err="1"/>
              <a:t>korteksu</a:t>
            </a:r>
            <a:r>
              <a:rPr lang="en-GB" dirty="0"/>
              <a:t>, </a:t>
            </a:r>
            <a:r>
              <a:rPr lang="en-GB" dirty="0" err="1"/>
              <a:t>meduli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srednjem</a:t>
            </a:r>
            <a:r>
              <a:rPr lang="en-GB" dirty="0"/>
              <a:t> </a:t>
            </a:r>
            <a:r>
              <a:rPr lang="en-GB" dirty="0" err="1"/>
              <a:t>mozgu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/>
              <a:t>D</a:t>
            </a:r>
            <a:r>
              <a:rPr lang="en-GB" b="1" baseline="-25000" dirty="0"/>
              <a:t>4</a:t>
            </a:r>
            <a:r>
              <a:rPr lang="en-GB" dirty="0"/>
              <a:t> </a:t>
            </a:r>
            <a:r>
              <a:rPr lang="en-GB" dirty="0" err="1"/>
              <a:t>receptori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en-GB" dirty="0"/>
              <a:t> </a:t>
            </a:r>
            <a:r>
              <a:rPr lang="en-GB" dirty="0" err="1"/>
              <a:t>smanjuju</a:t>
            </a:r>
            <a:r>
              <a:rPr lang="en-GB" dirty="0"/>
              <a:t> cAMP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koncentrišu</a:t>
            </a:r>
            <a:r>
              <a:rPr lang="en-GB" dirty="0"/>
              <a:t> se u </a:t>
            </a:r>
            <a:r>
              <a:rPr lang="en-GB" dirty="0" err="1"/>
              <a:t>korteksu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8551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C3602-CE6E-4E1B-A7F8-66A20AEB3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br>
              <a:rPr lang="sr-Latn-RS" dirty="0"/>
            </a:br>
            <a:r>
              <a:rPr lang="en-GB" dirty="0" err="1"/>
              <a:t>Dopaminski</a:t>
            </a:r>
            <a:r>
              <a:rPr lang="en-GB" dirty="0"/>
              <a:t> </a:t>
            </a:r>
            <a:r>
              <a:rPr lang="en-GB" dirty="0" err="1"/>
              <a:t>receptori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njihovi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sr-Latn-RS" dirty="0"/>
              <a:t>	II/II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87B1-D80D-4818-821D-DFAFF9DD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/>
              <a:t>Antipsihotični</a:t>
            </a:r>
            <a:r>
              <a:rPr lang="en-GB" dirty="0"/>
              <a:t> </a:t>
            </a:r>
            <a:r>
              <a:rPr lang="en-GB" dirty="0" err="1"/>
              <a:t>agensi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uglavnom</a:t>
            </a:r>
            <a:r>
              <a:rPr lang="en-GB" dirty="0"/>
              <a:t> </a:t>
            </a:r>
            <a:r>
              <a:rPr lang="en-GB" dirty="0" err="1"/>
              <a:t>stereoselektivno</a:t>
            </a:r>
            <a:r>
              <a:rPr lang="en-GB" dirty="0"/>
              <a:t> </a:t>
            </a:r>
            <a:r>
              <a:rPr lang="en-GB" dirty="0" err="1"/>
              <a:t>blokiraju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, a </a:t>
            </a:r>
            <a:r>
              <a:rPr lang="en-GB" dirty="0" err="1"/>
              <a:t>njihov</a:t>
            </a:r>
            <a:r>
              <a:rPr lang="en-GB" dirty="0"/>
              <a:t> </a:t>
            </a:r>
            <a:r>
              <a:rPr lang="en-GB" dirty="0" err="1"/>
              <a:t>afinitet</a:t>
            </a:r>
            <a:r>
              <a:rPr lang="en-GB" dirty="0"/>
              <a:t> </a:t>
            </a:r>
            <a:r>
              <a:rPr lang="en-GB" dirty="0" err="1"/>
              <a:t>vezivanja</a:t>
            </a:r>
            <a:r>
              <a:rPr lang="en-GB" dirty="0"/>
              <a:t> je u </a:t>
            </a:r>
            <a:r>
              <a:rPr lang="en-GB" dirty="0" err="1"/>
              <a:t>jakoj</a:t>
            </a:r>
            <a:r>
              <a:rPr lang="en-GB" dirty="0"/>
              <a:t> </a:t>
            </a:r>
            <a:r>
              <a:rPr lang="en-GB" dirty="0" err="1"/>
              <a:t>korelaciji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kliničkom</a:t>
            </a:r>
            <a:r>
              <a:rPr lang="en-GB" dirty="0"/>
              <a:t> </a:t>
            </a:r>
            <a:r>
              <a:rPr lang="en-GB" dirty="0" err="1"/>
              <a:t>antipsihotičkom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ekstrapiramidalnom</a:t>
            </a:r>
            <a:r>
              <a:rPr lang="en-GB" dirty="0"/>
              <a:t> </a:t>
            </a:r>
            <a:r>
              <a:rPr lang="en-GB" dirty="0" err="1"/>
              <a:t>potencijom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i="1" dirty="0"/>
              <a:t>In vivo </a:t>
            </a:r>
            <a:r>
              <a:rPr lang="en-GB" dirty="0" err="1"/>
              <a:t>studije</a:t>
            </a:r>
            <a:r>
              <a:rPr lang="en-GB" dirty="0"/>
              <a:t> o </a:t>
            </a:r>
            <a:r>
              <a:rPr lang="en-GB" dirty="0" err="1"/>
              <a:t>zauzetosti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-receptora </a:t>
            </a:r>
            <a:r>
              <a:rPr lang="en-GB" dirty="0" err="1"/>
              <a:t>pokazuju</a:t>
            </a:r>
            <a:r>
              <a:rPr lang="en-GB" dirty="0"/>
              <a:t> da za </a:t>
            </a:r>
            <a:r>
              <a:rPr lang="en-GB" dirty="0" err="1"/>
              <a:t>antipsihotičku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, </a:t>
            </a:r>
            <a:r>
              <a:rPr lang="en-GB" dirty="0" err="1"/>
              <a:t>tipični</a:t>
            </a:r>
            <a:r>
              <a:rPr lang="en-GB" dirty="0"/>
              <a:t> </a:t>
            </a:r>
            <a:r>
              <a:rPr lang="en-GB" dirty="0" err="1"/>
              <a:t>antipsihotični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moraju</a:t>
            </a:r>
            <a:r>
              <a:rPr lang="en-GB" dirty="0"/>
              <a:t> da se </a:t>
            </a:r>
            <a:r>
              <a:rPr lang="en-GB" dirty="0" err="1"/>
              <a:t>daju</a:t>
            </a:r>
            <a:r>
              <a:rPr lang="en-GB" dirty="0"/>
              <a:t> u </a:t>
            </a:r>
            <a:r>
              <a:rPr lang="en-GB" dirty="0" err="1"/>
              <a:t>dovoljnim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 da bi se </a:t>
            </a:r>
            <a:r>
              <a:rPr lang="en-GB" dirty="0" err="1"/>
              <a:t>postigla</a:t>
            </a:r>
            <a:r>
              <a:rPr lang="en-GB" dirty="0"/>
              <a:t> </a:t>
            </a:r>
            <a:r>
              <a:rPr lang="en-GB" dirty="0" err="1"/>
              <a:t>najmanje</a:t>
            </a:r>
            <a:r>
              <a:rPr lang="en-GB" dirty="0"/>
              <a:t> 60% </a:t>
            </a:r>
            <a:r>
              <a:rPr lang="en-GB" dirty="0" err="1"/>
              <a:t>zauzetosti</a:t>
            </a:r>
            <a:r>
              <a:rPr lang="en-GB" dirty="0"/>
              <a:t> </a:t>
            </a:r>
            <a:r>
              <a:rPr lang="en-GB" dirty="0" err="1"/>
              <a:t>striatalnih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Ovo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potrebno</a:t>
            </a:r>
            <a:r>
              <a:rPr lang="en-GB" dirty="0"/>
              <a:t> za </a:t>
            </a:r>
            <a:r>
              <a:rPr lang="en-GB" dirty="0" err="1"/>
              <a:t>neke</a:t>
            </a:r>
            <a:r>
              <a:rPr lang="en-GB" dirty="0"/>
              <a:t> </a:t>
            </a:r>
            <a:r>
              <a:rPr lang="en-GB" dirty="0" err="1"/>
              <a:t>antipsihotičke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,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nižim</a:t>
            </a:r>
            <a:r>
              <a:rPr lang="en-GB" dirty="0"/>
              <a:t> </a:t>
            </a:r>
            <a:r>
              <a:rPr lang="en-GB" dirty="0" err="1"/>
              <a:t>nivoima</a:t>
            </a:r>
            <a:r>
              <a:rPr lang="en-GB" dirty="0"/>
              <a:t> </a:t>
            </a:r>
            <a:r>
              <a:rPr lang="en-GB" dirty="0" err="1"/>
              <a:t>popunjenosti</a:t>
            </a:r>
            <a:r>
              <a:rPr lang="en-GB" dirty="0"/>
              <a:t> od 30–50%, </a:t>
            </a:r>
            <a:r>
              <a:rPr lang="en-GB" dirty="0" err="1"/>
              <a:t>najverovatnije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njihove</a:t>
            </a:r>
            <a:r>
              <a:rPr lang="en-GB" dirty="0"/>
              <a:t> </a:t>
            </a:r>
            <a:r>
              <a:rPr lang="en-GB" dirty="0" err="1"/>
              <a:t>istovremene</a:t>
            </a:r>
            <a:r>
              <a:rPr lang="en-GB" dirty="0"/>
              <a:t> </a:t>
            </a:r>
            <a:r>
              <a:rPr lang="en-GB" dirty="0" err="1"/>
              <a:t>velike</a:t>
            </a:r>
            <a:r>
              <a:rPr lang="en-GB" dirty="0"/>
              <a:t> </a:t>
            </a:r>
            <a:r>
              <a:rPr lang="en-GB" dirty="0" err="1"/>
              <a:t>zauzetosti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 </a:t>
            </a:r>
            <a:r>
              <a:rPr lang="en-GB" dirty="0" err="1"/>
              <a:t>receptorima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proizvode</a:t>
            </a:r>
            <a:r>
              <a:rPr lang="en-GB" dirty="0"/>
              <a:t> EPS </a:t>
            </a:r>
            <a:r>
              <a:rPr lang="en-GB" dirty="0" err="1"/>
              <a:t>kada</a:t>
            </a:r>
            <a:r>
              <a:rPr lang="en-GB" dirty="0"/>
              <a:t> </a:t>
            </a:r>
            <a:r>
              <a:rPr lang="en-GB" dirty="0" err="1"/>
              <a:t>zauzetost</a:t>
            </a:r>
            <a:r>
              <a:rPr lang="en-GB" dirty="0"/>
              <a:t> </a:t>
            </a:r>
            <a:r>
              <a:rPr lang="en-GB" dirty="0" err="1"/>
              <a:t>striatalnih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dostigne</a:t>
            </a:r>
            <a:r>
              <a:rPr lang="en-GB" dirty="0"/>
              <a:t> 80%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pozitronske</a:t>
            </a:r>
            <a:r>
              <a:rPr lang="en-GB" dirty="0"/>
              <a:t> </a:t>
            </a:r>
            <a:r>
              <a:rPr lang="en-GB" dirty="0" err="1"/>
              <a:t>emisione</a:t>
            </a:r>
            <a:r>
              <a:rPr lang="en-GB" dirty="0"/>
              <a:t> </a:t>
            </a:r>
            <a:r>
              <a:rPr lang="en-GB" dirty="0" err="1"/>
              <a:t>tomografije</a:t>
            </a:r>
            <a:r>
              <a:rPr lang="en-GB" dirty="0"/>
              <a:t> (PET)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aripiprazolom</a:t>
            </a:r>
            <a:r>
              <a:rPr lang="en-GB" dirty="0"/>
              <a:t> </a:t>
            </a:r>
            <a:r>
              <a:rPr lang="en-GB" dirty="0" err="1"/>
              <a:t>pokazuju</a:t>
            </a:r>
            <a:r>
              <a:rPr lang="en-GB" dirty="0"/>
              <a:t> </a:t>
            </a:r>
            <a:r>
              <a:rPr lang="en-GB" dirty="0" err="1"/>
              <a:t>veoma</a:t>
            </a:r>
            <a:r>
              <a:rPr lang="en-GB" dirty="0"/>
              <a:t> </a:t>
            </a:r>
            <a:r>
              <a:rPr lang="en-GB" dirty="0" err="1"/>
              <a:t>visoku</a:t>
            </a:r>
            <a:r>
              <a:rPr lang="en-GB" dirty="0"/>
              <a:t> </a:t>
            </a:r>
            <a:r>
              <a:rPr lang="en-GB" dirty="0" err="1"/>
              <a:t>zauzetost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ovaj</a:t>
            </a:r>
            <a:r>
              <a:rPr lang="en-GB" dirty="0"/>
              <a:t> lek ne </a:t>
            </a:r>
            <a:r>
              <a:rPr lang="en-GB" dirty="0" err="1"/>
              <a:t>izaziva</a:t>
            </a:r>
            <a:r>
              <a:rPr lang="en-GB" dirty="0"/>
              <a:t> EPS </a:t>
            </a:r>
            <a:r>
              <a:rPr lang="en-GB" dirty="0" err="1"/>
              <a:t>jer</a:t>
            </a:r>
            <a:r>
              <a:rPr lang="en-GB" dirty="0"/>
              <a:t> je </a:t>
            </a:r>
            <a:r>
              <a:rPr lang="en-GB" dirty="0" err="1"/>
              <a:t>delimični</a:t>
            </a:r>
            <a:r>
              <a:rPr lang="en-GB" dirty="0"/>
              <a:t> agonist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Aripiprazol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dobija</a:t>
            </a:r>
            <a:r>
              <a:rPr lang="en-GB" dirty="0"/>
              <a:t> </a:t>
            </a:r>
            <a:r>
              <a:rPr lang="en-GB" dirty="0" err="1"/>
              <a:t>terapijsku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 </a:t>
            </a:r>
            <a:r>
              <a:rPr lang="en-GB" dirty="0" err="1"/>
              <a:t>kroz</a:t>
            </a:r>
            <a:r>
              <a:rPr lang="en-GB" dirty="0"/>
              <a:t> </a:t>
            </a:r>
            <a:r>
              <a:rPr lang="en-GB" dirty="0" err="1"/>
              <a:t>svoj</a:t>
            </a:r>
            <a:r>
              <a:rPr lang="en-GB" dirty="0"/>
              <a:t> </a:t>
            </a:r>
            <a:r>
              <a:rPr lang="en-GB" dirty="0" err="1"/>
              <a:t>antagonizam</a:t>
            </a:r>
            <a:r>
              <a:rPr lang="en-GB" dirty="0"/>
              <a:t> 5-HT</a:t>
            </a:r>
            <a:r>
              <a:rPr lang="en-GB" baseline="-25000" dirty="0"/>
              <a:t>2A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verovatno</a:t>
            </a:r>
            <a:r>
              <a:rPr lang="en-GB" dirty="0"/>
              <a:t> 5-HT</a:t>
            </a:r>
            <a:r>
              <a:rPr lang="en-GB" baseline="-25000" dirty="0"/>
              <a:t>1A</a:t>
            </a:r>
            <a:r>
              <a:rPr lang="en-GB" dirty="0"/>
              <a:t> </a:t>
            </a:r>
            <a:r>
              <a:rPr lang="en-GB" dirty="0" err="1"/>
              <a:t>delimični</a:t>
            </a:r>
            <a:r>
              <a:rPr lang="en-GB" dirty="0"/>
              <a:t> </a:t>
            </a:r>
            <a:r>
              <a:rPr lang="en-GB" dirty="0" err="1"/>
              <a:t>agonizam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94018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C3602-CE6E-4E1B-A7F8-66A20AEB3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>Farmakokinetika, </a:t>
            </a:r>
            <a:r>
              <a:rPr lang="en-GB" dirty="0" err="1"/>
              <a:t>Farmakodinamika</a:t>
            </a:r>
            <a:r>
              <a:rPr lang="sr-Latn-RS" dirty="0"/>
              <a:t> – </a:t>
            </a:r>
            <a:br>
              <a:rPr lang="sr-Latn-RS" dirty="0"/>
            </a:br>
            <a:r>
              <a:rPr lang="en-GB" sz="4000" dirty="0" err="1"/>
              <a:t>nalazi</a:t>
            </a:r>
            <a:r>
              <a:rPr lang="en-GB" sz="4000" dirty="0"/>
              <a:t> </a:t>
            </a:r>
            <a:r>
              <a:rPr lang="en-GB" sz="4000" dirty="0" err="1"/>
              <a:t>su</a:t>
            </a:r>
            <a:r>
              <a:rPr lang="en-GB" sz="4000" dirty="0"/>
              <a:t> </a:t>
            </a:r>
            <a:r>
              <a:rPr lang="en-GB" sz="4000" dirty="0" err="1"/>
              <a:t>ugrađeni</a:t>
            </a:r>
            <a:r>
              <a:rPr lang="en-GB" sz="4000" dirty="0"/>
              <a:t> u </a:t>
            </a:r>
            <a:r>
              <a:rPr lang="en-GB" sz="4000" dirty="0" err="1"/>
              <a:t>dopaminsku</a:t>
            </a:r>
            <a:r>
              <a:rPr lang="en-GB" sz="4000" dirty="0"/>
              <a:t> </a:t>
            </a:r>
            <a:r>
              <a:rPr lang="en-GB" sz="4000" dirty="0" err="1"/>
              <a:t>hipotezu</a:t>
            </a:r>
            <a:r>
              <a:rPr lang="en-GB" sz="4000" dirty="0"/>
              <a:t> o </a:t>
            </a:r>
            <a:r>
              <a:rPr lang="en-GB" sz="4000" dirty="0" err="1"/>
              <a:t>šizofreniji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787B1-D80D-4818-821D-DFAFF9DD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dopamin</a:t>
            </a:r>
            <a:r>
              <a:rPr lang="en-GB" dirty="0"/>
              <a:t> </a:t>
            </a:r>
            <a:r>
              <a:rPr lang="en-GB" dirty="0" err="1"/>
              <a:t>identifikovan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neurotransmiter</a:t>
            </a:r>
            <a:r>
              <a:rPr lang="en-GB" dirty="0"/>
              <a:t> 1959. </a:t>
            </a:r>
            <a:r>
              <a:rPr lang="en-GB" dirty="0" err="1"/>
              <a:t>godine</a:t>
            </a:r>
            <a:r>
              <a:rPr lang="en-GB" dirty="0"/>
              <a:t>, </a:t>
            </a:r>
            <a:r>
              <a:rPr lang="en-GB" dirty="0" err="1"/>
              <a:t>pokazalo</a:t>
            </a:r>
            <a:r>
              <a:rPr lang="en-GB" dirty="0"/>
              <a:t> se da </a:t>
            </a:r>
            <a:r>
              <a:rPr lang="en-GB" dirty="0" err="1"/>
              <a:t>njegovi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električnu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u </a:t>
            </a:r>
            <a:r>
              <a:rPr lang="en-GB" dirty="0" err="1"/>
              <a:t>centralnim</a:t>
            </a:r>
            <a:r>
              <a:rPr lang="en-GB" dirty="0"/>
              <a:t> </a:t>
            </a:r>
            <a:r>
              <a:rPr lang="en-GB" dirty="0" err="1"/>
              <a:t>sinapsama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proizvodnju</a:t>
            </a:r>
            <a:r>
              <a:rPr lang="en-GB" dirty="0"/>
              <a:t> </a:t>
            </a:r>
            <a:r>
              <a:rPr lang="en-GB" dirty="0" err="1"/>
              <a:t>drugog</a:t>
            </a:r>
            <a:r>
              <a:rPr lang="en-GB" dirty="0"/>
              <a:t> </a:t>
            </a:r>
            <a:r>
              <a:rPr lang="en-GB" dirty="0" err="1"/>
              <a:t>glasnika</a:t>
            </a:r>
            <a:r>
              <a:rPr lang="en-GB" dirty="0"/>
              <a:t> cAMP </a:t>
            </a:r>
            <a:r>
              <a:rPr lang="en-GB" dirty="0" err="1"/>
              <a:t>sintetizovanog</a:t>
            </a:r>
            <a:r>
              <a:rPr lang="en-GB" dirty="0"/>
              <a:t> </a:t>
            </a:r>
            <a:r>
              <a:rPr lang="en-GB" dirty="0" err="1"/>
              <a:t>adenilil</a:t>
            </a:r>
            <a:r>
              <a:rPr lang="en-GB" dirty="0"/>
              <a:t> </a:t>
            </a:r>
            <a:r>
              <a:rPr lang="en-GB" dirty="0" err="1"/>
              <a:t>ciklazom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blokirani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hlorpromazin</a:t>
            </a:r>
            <a:r>
              <a:rPr lang="en-GB" dirty="0"/>
              <a:t>, haloperidol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tiotiksen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dokazi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doveli</a:t>
            </a:r>
            <a:r>
              <a:rPr lang="en-GB" dirty="0"/>
              <a:t> do </a:t>
            </a:r>
            <a:r>
              <a:rPr lang="en-GB" dirty="0" err="1"/>
              <a:t>zaključka</a:t>
            </a:r>
            <a:r>
              <a:rPr lang="en-GB" dirty="0"/>
              <a:t> </a:t>
            </a:r>
            <a:r>
              <a:rPr lang="en-GB" dirty="0" err="1"/>
              <a:t>ranih</a:t>
            </a:r>
            <a:r>
              <a:rPr lang="en-GB" dirty="0"/>
              <a:t> 1960-ih da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smatrati</a:t>
            </a:r>
            <a:r>
              <a:rPr lang="en-GB" dirty="0"/>
              <a:t> </a:t>
            </a:r>
            <a:r>
              <a:rPr lang="en-GB" dirty="0" err="1"/>
              <a:t>antagonistima</a:t>
            </a:r>
            <a:r>
              <a:rPr lang="en-GB" dirty="0"/>
              <a:t>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bili</a:t>
            </a:r>
            <a:r>
              <a:rPr lang="en-GB" dirty="0"/>
              <a:t> </a:t>
            </a:r>
            <a:r>
              <a:rPr lang="en-GB" dirty="0" err="1"/>
              <a:t>ključni</a:t>
            </a:r>
            <a:r>
              <a:rPr lang="en-GB" dirty="0"/>
              <a:t> </a:t>
            </a:r>
            <a:r>
              <a:rPr lang="en-GB" dirty="0" err="1"/>
              <a:t>faktor</a:t>
            </a:r>
            <a:r>
              <a:rPr lang="en-GB" dirty="0"/>
              <a:t> u </a:t>
            </a:r>
            <a:r>
              <a:rPr lang="en-GB" dirty="0" err="1"/>
              <a:t>razvoju</a:t>
            </a:r>
            <a:r>
              <a:rPr lang="en-GB" dirty="0"/>
              <a:t> </a:t>
            </a:r>
            <a:r>
              <a:rPr lang="en-GB" dirty="0" err="1"/>
              <a:t>dopaminske</a:t>
            </a:r>
            <a:r>
              <a:rPr lang="en-GB" dirty="0"/>
              <a:t> </a:t>
            </a:r>
            <a:r>
              <a:rPr lang="en-GB" dirty="0" err="1"/>
              <a:t>hipoteze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Smatra</a:t>
            </a:r>
            <a:r>
              <a:rPr lang="en-GB" dirty="0"/>
              <a:t> se da je </a:t>
            </a:r>
            <a:r>
              <a:rPr lang="en-GB" dirty="0" err="1"/>
              <a:t>antipsihotičko</a:t>
            </a:r>
            <a:r>
              <a:rPr lang="en-GB" dirty="0"/>
              <a:t> </a:t>
            </a:r>
            <a:r>
              <a:rPr lang="en-GB" dirty="0" err="1"/>
              <a:t>dejstvo</a:t>
            </a:r>
            <a:r>
              <a:rPr lang="en-GB" dirty="0"/>
              <a:t> </a:t>
            </a:r>
            <a:r>
              <a:rPr lang="en-GB" dirty="0" err="1"/>
              <a:t>proizvedeno</a:t>
            </a:r>
            <a:r>
              <a:rPr lang="en-GB" dirty="0"/>
              <a:t> (</a:t>
            </a:r>
            <a:r>
              <a:rPr lang="en-GB" dirty="0" err="1"/>
              <a:t>barem</a:t>
            </a:r>
            <a:r>
              <a:rPr lang="en-GB" dirty="0"/>
              <a:t> </a:t>
            </a:r>
            <a:r>
              <a:rPr lang="en-GB" dirty="0" err="1"/>
              <a:t>delimično</a:t>
            </a:r>
            <a:r>
              <a:rPr lang="en-GB" dirty="0"/>
              <a:t>) </a:t>
            </a:r>
            <a:r>
              <a:rPr lang="en-GB" dirty="0" err="1"/>
              <a:t>njihovom</a:t>
            </a:r>
            <a:r>
              <a:rPr lang="en-GB" dirty="0"/>
              <a:t> </a:t>
            </a:r>
            <a:r>
              <a:rPr lang="en-GB" dirty="0" err="1"/>
              <a:t>sposobnošću</a:t>
            </a:r>
            <a:r>
              <a:rPr lang="en-GB" dirty="0"/>
              <a:t> da </a:t>
            </a:r>
            <a:r>
              <a:rPr lang="en-GB" dirty="0" err="1"/>
              <a:t>blokiraju</a:t>
            </a:r>
            <a:r>
              <a:rPr lang="en-GB" dirty="0"/>
              <a:t> </a:t>
            </a:r>
            <a:r>
              <a:rPr lang="en-GB" dirty="0" err="1"/>
              <a:t>efekat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 (D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receptori</a:t>
            </a:r>
            <a:r>
              <a:rPr lang="en-GB" dirty="0"/>
              <a:t> </a:t>
            </a:r>
            <a:r>
              <a:rPr lang="en-GB" dirty="0" err="1"/>
              <a:t>inhibiraju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adenilil</a:t>
            </a:r>
            <a:r>
              <a:rPr lang="en-GB" dirty="0"/>
              <a:t> </a:t>
            </a:r>
            <a:r>
              <a:rPr lang="en-GB" dirty="0" err="1"/>
              <a:t>ciklaze</a:t>
            </a:r>
            <a:r>
              <a:rPr lang="en-GB" dirty="0"/>
              <a:t> u </a:t>
            </a:r>
            <a:r>
              <a:rPr lang="en-GB" dirty="0" err="1"/>
              <a:t>mezolimbičkom</a:t>
            </a:r>
            <a:r>
              <a:rPr lang="en-GB" dirty="0"/>
              <a:t> </a:t>
            </a:r>
            <a:r>
              <a:rPr lang="en-GB" dirty="0" err="1"/>
              <a:t>sistemu</a:t>
            </a:r>
            <a:r>
              <a:rPr lang="en-GB" dirty="0"/>
              <a:t>). </a:t>
            </a:r>
            <a:endParaRPr lang="sr-Latn-RS" dirty="0"/>
          </a:p>
          <a:p>
            <a:r>
              <a:rPr lang="sr-Latn-RS" dirty="0"/>
              <a:t>D</a:t>
            </a:r>
            <a:r>
              <a:rPr lang="en-GB" dirty="0" err="1"/>
              <a:t>odatni</a:t>
            </a:r>
            <a:r>
              <a:rPr lang="en-GB" dirty="0"/>
              <a:t> </a:t>
            </a:r>
            <a:r>
              <a:rPr lang="en-GB" dirty="0" err="1"/>
              <a:t>faktori</a:t>
            </a:r>
            <a:r>
              <a:rPr lang="en-GB" dirty="0"/>
              <a:t> </a:t>
            </a:r>
            <a:r>
              <a:rPr lang="en-GB" dirty="0" err="1"/>
              <a:t>otežavaju</a:t>
            </a:r>
            <a:r>
              <a:rPr lang="en-GB" dirty="0"/>
              <a:t> </a:t>
            </a:r>
            <a:r>
              <a:rPr lang="en-GB" dirty="0" err="1"/>
              <a:t>tumačenje</a:t>
            </a:r>
            <a:r>
              <a:rPr lang="en-GB" dirty="0"/>
              <a:t> </a:t>
            </a:r>
            <a:r>
              <a:rPr lang="en-GB" dirty="0" err="1"/>
              <a:t>podataka</a:t>
            </a:r>
            <a:r>
              <a:rPr lang="en-GB" dirty="0"/>
              <a:t> o </a:t>
            </a:r>
            <a:r>
              <a:rPr lang="en-GB" dirty="0" err="1"/>
              <a:t>dopaminskim</a:t>
            </a:r>
            <a:r>
              <a:rPr lang="en-GB" dirty="0"/>
              <a:t> </a:t>
            </a:r>
            <a:r>
              <a:rPr lang="en-GB" dirty="0" err="1"/>
              <a:t>receptorima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Na primer, </a:t>
            </a:r>
            <a:r>
              <a:rPr lang="en-GB" dirty="0" err="1"/>
              <a:t>dopaminski</a:t>
            </a:r>
            <a:r>
              <a:rPr lang="en-GB" dirty="0"/>
              <a:t> </a:t>
            </a:r>
            <a:r>
              <a:rPr lang="en-GB" dirty="0" err="1"/>
              <a:t>receptori</a:t>
            </a:r>
            <a:r>
              <a:rPr lang="en-GB" dirty="0"/>
              <a:t> </a:t>
            </a:r>
            <a:r>
              <a:rPr lang="en-GB" dirty="0" err="1"/>
              <a:t>postoje</a:t>
            </a:r>
            <a:r>
              <a:rPr lang="en-GB" dirty="0"/>
              <a:t> u </a:t>
            </a:r>
            <a:r>
              <a:rPr lang="en-GB" dirty="0" err="1"/>
              <a:t>obliku</a:t>
            </a:r>
            <a:r>
              <a:rPr lang="en-GB" dirty="0"/>
              <a:t> </a:t>
            </a:r>
            <a:r>
              <a:rPr lang="en-GB" dirty="0" err="1"/>
              <a:t>visokog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niskog</a:t>
            </a:r>
            <a:r>
              <a:rPr lang="en-GB" dirty="0"/>
              <a:t> </a:t>
            </a:r>
            <a:r>
              <a:rPr lang="en-GB" dirty="0" err="1"/>
              <a:t>afiniteta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poznato</a:t>
            </a:r>
            <a:r>
              <a:rPr lang="en-GB" dirty="0"/>
              <a:t> da li </a:t>
            </a:r>
            <a:r>
              <a:rPr lang="en-GB" dirty="0" err="1"/>
              <a:t>šizofrenija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menjaju</a:t>
            </a:r>
            <a:r>
              <a:rPr lang="en-GB" dirty="0"/>
              <a:t> </a:t>
            </a:r>
            <a:r>
              <a:rPr lang="en-GB" dirty="0" err="1"/>
              <a:t>proporcije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u ova </a:t>
            </a:r>
            <a:r>
              <a:rPr lang="en-GB" dirty="0" err="1"/>
              <a:t>dva</a:t>
            </a:r>
            <a:r>
              <a:rPr lang="en-GB" dirty="0"/>
              <a:t> </a:t>
            </a:r>
            <a:r>
              <a:rPr lang="en-GB" dirty="0" err="1"/>
              <a:t>oblika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ubedljivo</a:t>
            </a:r>
            <a:r>
              <a:rPr lang="en-GB" dirty="0"/>
              <a:t> </a:t>
            </a:r>
            <a:r>
              <a:rPr lang="en-GB" dirty="0" err="1"/>
              <a:t>pokazano</a:t>
            </a:r>
            <a:r>
              <a:rPr lang="en-GB" dirty="0"/>
              <a:t> da </a:t>
            </a:r>
            <a:r>
              <a:rPr lang="en-GB" dirty="0" err="1"/>
              <a:t>antagonizam</a:t>
            </a:r>
            <a:r>
              <a:rPr lang="en-GB" dirty="0"/>
              <a:t> </a:t>
            </a:r>
            <a:r>
              <a:rPr lang="en-GB" dirty="0" err="1"/>
              <a:t>bilo</a:t>
            </a:r>
            <a:r>
              <a:rPr lang="en-GB" dirty="0"/>
              <a:t> </a:t>
            </a:r>
            <a:r>
              <a:rPr lang="en-GB" dirty="0" err="1"/>
              <a:t>kog</a:t>
            </a:r>
            <a:r>
              <a:rPr lang="en-GB" dirty="0"/>
              <a:t> </a:t>
            </a:r>
            <a:r>
              <a:rPr lang="en-GB" dirty="0" err="1"/>
              <a:t>dopaminskog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osim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igra</a:t>
            </a:r>
            <a:r>
              <a:rPr lang="en-GB" dirty="0"/>
              <a:t> </a:t>
            </a:r>
            <a:r>
              <a:rPr lang="en-GB" dirty="0" err="1"/>
              <a:t>ulogu</a:t>
            </a:r>
            <a:r>
              <a:rPr lang="en-GB" dirty="0"/>
              <a:t> u </a:t>
            </a:r>
            <a:r>
              <a:rPr lang="en-GB" dirty="0" err="1"/>
              <a:t>delovanju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. </a:t>
            </a:r>
            <a:endParaRPr lang="sr-Latn-RS" sz="2200" baseline="-25000" dirty="0"/>
          </a:p>
          <a:p>
            <a:pPr lvl="1"/>
            <a:r>
              <a:rPr lang="en-GB" dirty="0" err="1"/>
              <a:t>Selektivni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relativno</a:t>
            </a:r>
            <a:r>
              <a:rPr lang="en-GB" dirty="0"/>
              <a:t> </a:t>
            </a:r>
            <a:r>
              <a:rPr lang="en-GB" dirty="0" err="1"/>
              <a:t>specifični</a:t>
            </a:r>
            <a:r>
              <a:rPr lang="en-GB" dirty="0"/>
              <a:t> </a:t>
            </a:r>
            <a:r>
              <a:rPr lang="en-GB" dirty="0" err="1"/>
              <a:t>antagonisti</a:t>
            </a:r>
            <a:r>
              <a:rPr lang="en-GB" dirty="0"/>
              <a:t> D</a:t>
            </a:r>
            <a:r>
              <a:rPr lang="en-GB" baseline="-25000" dirty="0"/>
              <a:t>1</a:t>
            </a:r>
            <a:r>
              <a:rPr lang="en-GB" dirty="0"/>
              <a:t>-, D</a:t>
            </a:r>
            <a:r>
              <a:rPr lang="en-GB" baseline="-25000" dirty="0"/>
              <a:t>3</a:t>
            </a:r>
            <a:r>
              <a:rPr lang="en-GB" dirty="0"/>
              <a:t>- </a:t>
            </a:r>
            <a:r>
              <a:rPr lang="en-GB" dirty="0" err="1"/>
              <a:t>i</a:t>
            </a:r>
            <a:r>
              <a:rPr lang="en-GB" dirty="0"/>
              <a:t> D</a:t>
            </a:r>
            <a:r>
              <a:rPr lang="en-GB" baseline="-25000" dirty="0"/>
              <a:t>4</a:t>
            </a:r>
            <a:r>
              <a:rPr lang="en-GB" dirty="0"/>
              <a:t>-receptora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puta </a:t>
            </a:r>
            <a:r>
              <a:rPr lang="en-GB" dirty="0" err="1"/>
              <a:t>testirani</a:t>
            </a:r>
            <a:r>
              <a:rPr lang="en-GB" dirty="0"/>
              <a:t> bez </a:t>
            </a:r>
            <a:r>
              <a:rPr lang="en-GB" dirty="0" err="1"/>
              <a:t>dokaza</a:t>
            </a:r>
            <a:r>
              <a:rPr lang="en-GB" dirty="0"/>
              <a:t> o </a:t>
            </a:r>
            <a:r>
              <a:rPr lang="en-GB" dirty="0" err="1"/>
              <a:t>antipsihotičkom</a:t>
            </a:r>
            <a:r>
              <a:rPr lang="en-GB" dirty="0"/>
              <a:t> </a:t>
            </a:r>
            <a:r>
              <a:rPr lang="en-GB" dirty="0" err="1"/>
              <a:t>delovanju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od </a:t>
            </a:r>
            <a:r>
              <a:rPr lang="en-GB" dirty="0" err="1"/>
              <a:t>tradicionalnih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veći</a:t>
            </a:r>
            <a:r>
              <a:rPr lang="en-GB" dirty="0"/>
              <a:t> </a:t>
            </a:r>
            <a:r>
              <a:rPr lang="en-GB" dirty="0" err="1"/>
              <a:t>afinitet</a:t>
            </a:r>
            <a:r>
              <a:rPr lang="en-GB" dirty="0"/>
              <a:t> za 5-HT</a:t>
            </a:r>
            <a:r>
              <a:rPr lang="en-GB" baseline="-25000" dirty="0"/>
              <a:t>2A</a:t>
            </a:r>
            <a:r>
              <a:rPr lang="en-GB" dirty="0"/>
              <a:t> receptor </a:t>
            </a:r>
            <a:r>
              <a:rPr lang="en-GB" dirty="0" err="1"/>
              <a:t>nego</a:t>
            </a:r>
            <a:r>
              <a:rPr lang="en-GB" dirty="0"/>
              <a:t> za D</a:t>
            </a:r>
            <a:r>
              <a:rPr lang="en-GB" baseline="-25000" dirty="0"/>
              <a:t>2</a:t>
            </a:r>
            <a:r>
              <a:rPr lang="en-GB" dirty="0"/>
              <a:t> receptor,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ukazuje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važnu</a:t>
            </a:r>
            <a:r>
              <a:rPr lang="en-GB" dirty="0"/>
              <a:t> </a:t>
            </a:r>
            <a:r>
              <a:rPr lang="en-GB" dirty="0" err="1"/>
              <a:t>ulogu</a:t>
            </a:r>
            <a:r>
              <a:rPr lang="en-GB" dirty="0"/>
              <a:t> </a:t>
            </a:r>
            <a:r>
              <a:rPr lang="en-GB" dirty="0" err="1"/>
              <a:t>serotoninskog</a:t>
            </a:r>
            <a:r>
              <a:rPr lang="en-GB" dirty="0"/>
              <a:t> 5-HT </a:t>
            </a:r>
            <a:r>
              <a:rPr lang="en-GB" dirty="0" err="1"/>
              <a:t>sistema</a:t>
            </a:r>
            <a:r>
              <a:rPr lang="en-GB" dirty="0"/>
              <a:t> u </a:t>
            </a:r>
            <a:r>
              <a:rPr lang="en-GB" dirty="0" err="1"/>
              <a:t>etiologiji</a:t>
            </a:r>
            <a:r>
              <a:rPr lang="en-GB" dirty="0"/>
              <a:t> </a:t>
            </a:r>
            <a:r>
              <a:rPr lang="en-GB" dirty="0" err="1"/>
              <a:t>šizofrenija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delovanje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6357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3C094-3C73-49BB-B21B-87DED97B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br>
              <a:rPr lang="sr-Latn-RS" dirty="0"/>
            </a:br>
            <a:r>
              <a:rPr lang="en-GB" dirty="0" err="1"/>
              <a:t>Razlike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sr-Latn-RS" dirty="0"/>
              <a:t>	I/II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395F5-1D72-4D47-8179-B041AB59F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523" y="2141537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svi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blokiraju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, </a:t>
            </a:r>
            <a:r>
              <a:rPr lang="en-GB" dirty="0" err="1"/>
              <a:t>stepen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blokade</a:t>
            </a:r>
            <a:r>
              <a:rPr lang="en-GB" dirty="0"/>
              <a:t> u </a:t>
            </a:r>
            <a:r>
              <a:rPr lang="en-GB" dirty="0" err="1"/>
              <a:t>odnosu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druga</a:t>
            </a:r>
            <a:r>
              <a:rPr lang="en-GB" dirty="0"/>
              <a:t> </a:t>
            </a:r>
            <a:r>
              <a:rPr lang="en-GB" dirty="0" err="1"/>
              <a:t>dejstva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 </a:t>
            </a:r>
            <a:r>
              <a:rPr lang="en-GB" dirty="0" err="1"/>
              <a:t>značajno</a:t>
            </a:r>
            <a:r>
              <a:rPr lang="en-GB" dirty="0"/>
              <a:t> </a:t>
            </a:r>
            <a:r>
              <a:rPr lang="en-GB" dirty="0" err="1"/>
              <a:t>varira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. </a:t>
            </a:r>
            <a:endParaRPr lang="sr-Latn-RS" baseline="-25000" dirty="0"/>
          </a:p>
          <a:p>
            <a:r>
              <a:rPr lang="en-GB" dirty="0" err="1"/>
              <a:t>Ogroman</a:t>
            </a:r>
            <a:r>
              <a:rPr lang="en-GB" dirty="0"/>
              <a:t> </a:t>
            </a:r>
            <a:r>
              <a:rPr lang="en-GB" dirty="0" err="1"/>
              <a:t>broj</a:t>
            </a:r>
            <a:r>
              <a:rPr lang="en-GB" dirty="0"/>
              <a:t> </a:t>
            </a:r>
            <a:r>
              <a:rPr lang="en-GB" dirty="0" err="1"/>
              <a:t>eksperimenata</a:t>
            </a:r>
            <a:r>
              <a:rPr lang="en-GB" dirty="0"/>
              <a:t> </a:t>
            </a:r>
            <a:r>
              <a:rPr lang="en-GB" dirty="0" err="1"/>
              <a:t>vezivanja</a:t>
            </a:r>
            <a:r>
              <a:rPr lang="en-GB" dirty="0"/>
              <a:t> ligand-receptor je </a:t>
            </a:r>
            <a:r>
              <a:rPr lang="en-GB" dirty="0" err="1"/>
              <a:t>izveden</a:t>
            </a:r>
            <a:r>
              <a:rPr lang="en-GB" dirty="0"/>
              <a:t> u </a:t>
            </a:r>
            <a:r>
              <a:rPr lang="en-GB" dirty="0" err="1"/>
              <a:t>nastojanju</a:t>
            </a:r>
            <a:r>
              <a:rPr lang="en-GB" dirty="0"/>
              <a:t> da se </a:t>
            </a:r>
            <a:r>
              <a:rPr lang="en-GB" dirty="0" err="1"/>
              <a:t>otkrije</a:t>
            </a:r>
            <a:r>
              <a:rPr lang="en-GB" dirty="0"/>
              <a:t> </a:t>
            </a:r>
            <a:r>
              <a:rPr lang="en-GB" dirty="0" err="1"/>
              <a:t>jedno</a:t>
            </a:r>
            <a:r>
              <a:rPr lang="en-GB" dirty="0"/>
              <a:t> </a:t>
            </a:r>
            <a:r>
              <a:rPr lang="en-GB" dirty="0" err="1"/>
              <a:t>dejstvo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koje</a:t>
            </a:r>
            <a:r>
              <a:rPr lang="en-GB" dirty="0"/>
              <a:t> bi </a:t>
            </a:r>
            <a:r>
              <a:rPr lang="en-GB" dirty="0" err="1"/>
              <a:t>najbolje</a:t>
            </a:r>
            <a:r>
              <a:rPr lang="en-GB" dirty="0"/>
              <a:t> </a:t>
            </a:r>
            <a:r>
              <a:rPr lang="en-GB" dirty="0" err="1"/>
              <a:t>predvidelo</a:t>
            </a:r>
            <a:r>
              <a:rPr lang="en-GB" dirty="0"/>
              <a:t> </a:t>
            </a:r>
            <a:r>
              <a:rPr lang="en-GB" dirty="0" err="1"/>
              <a:t>antipsihotičku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Rezime</a:t>
            </a:r>
            <a:r>
              <a:rPr lang="en-GB" dirty="0"/>
              <a:t> </a:t>
            </a:r>
            <a:r>
              <a:rPr lang="en-GB" dirty="0" err="1"/>
              <a:t>relativnih</a:t>
            </a:r>
            <a:r>
              <a:rPr lang="en-GB" dirty="0"/>
              <a:t> </a:t>
            </a:r>
            <a:r>
              <a:rPr lang="en-GB" dirty="0" err="1"/>
              <a:t>afiniteta</a:t>
            </a:r>
            <a:r>
              <a:rPr lang="en-GB" dirty="0"/>
              <a:t> za </a:t>
            </a:r>
            <a:r>
              <a:rPr lang="en-GB" dirty="0" err="1"/>
              <a:t>vezivanje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ključnih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u </a:t>
            </a:r>
            <a:r>
              <a:rPr lang="en-GB" dirty="0" err="1"/>
              <a:t>takvim</a:t>
            </a:r>
            <a:r>
              <a:rPr lang="en-GB" dirty="0"/>
              <a:t> </a:t>
            </a:r>
            <a:r>
              <a:rPr lang="en-GB" dirty="0" err="1"/>
              <a:t>poređenjima</a:t>
            </a:r>
            <a:r>
              <a:rPr lang="en-GB" dirty="0"/>
              <a:t> </a:t>
            </a:r>
            <a:r>
              <a:rPr lang="en-GB" dirty="0" err="1"/>
              <a:t>ilustruje</a:t>
            </a:r>
            <a:r>
              <a:rPr lang="en-GB" dirty="0"/>
              <a:t> </a:t>
            </a:r>
            <a:r>
              <a:rPr lang="en-GB" dirty="0" err="1"/>
              <a:t>poteškoće</a:t>
            </a:r>
            <a:r>
              <a:rPr lang="en-GB" dirty="0"/>
              <a:t> u </a:t>
            </a:r>
            <a:r>
              <a:rPr lang="en-GB" dirty="0" err="1"/>
              <a:t>izvlačenju</a:t>
            </a:r>
            <a:r>
              <a:rPr lang="en-GB" dirty="0"/>
              <a:t> </a:t>
            </a:r>
            <a:r>
              <a:rPr lang="en-GB" dirty="0" err="1"/>
              <a:t>jednostavnih</a:t>
            </a:r>
            <a:r>
              <a:rPr lang="en-GB" dirty="0"/>
              <a:t> </a:t>
            </a:r>
            <a:r>
              <a:rPr lang="en-GB" dirty="0" err="1"/>
              <a:t>zaključaka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takvih</a:t>
            </a:r>
            <a:r>
              <a:rPr lang="en-GB" dirty="0"/>
              <a:t> </a:t>
            </a:r>
            <a:r>
              <a:rPr lang="en-GB" dirty="0" err="1"/>
              <a:t>eksperimenata</a:t>
            </a:r>
            <a:r>
              <a:rPr lang="en-GB" dirty="0"/>
              <a:t>:</a:t>
            </a:r>
            <a:endParaRPr lang="sr-Latn-RS" dirty="0"/>
          </a:p>
          <a:p>
            <a:pPr lvl="1"/>
            <a:r>
              <a:rPr lang="en-GB" dirty="0" err="1"/>
              <a:t>Hlorpromazin</a:t>
            </a:r>
            <a:r>
              <a:rPr lang="en-GB" dirty="0"/>
              <a:t>: </a:t>
            </a:r>
            <a:r>
              <a:rPr lang="el-GR" dirty="0"/>
              <a:t>α </a:t>
            </a:r>
            <a:r>
              <a:rPr lang="en-GB" baseline="-25000" dirty="0"/>
              <a:t>1</a:t>
            </a:r>
            <a:r>
              <a:rPr lang="en-GB" dirty="0"/>
              <a:t> = 5-HT</a:t>
            </a:r>
            <a:r>
              <a:rPr lang="en-GB" baseline="-25000" dirty="0"/>
              <a:t>2A</a:t>
            </a:r>
            <a:r>
              <a:rPr lang="en-GB" dirty="0"/>
              <a:t> &gt; D</a:t>
            </a:r>
            <a:r>
              <a:rPr lang="en-GB" baseline="-25000" dirty="0"/>
              <a:t>2</a:t>
            </a:r>
            <a:r>
              <a:rPr lang="en-GB" dirty="0"/>
              <a:t> &gt; D</a:t>
            </a:r>
            <a:r>
              <a:rPr lang="en-GB" baseline="-25000" dirty="0"/>
              <a:t>1</a:t>
            </a:r>
            <a:endParaRPr lang="sr-Latn-RS" baseline="-25000" dirty="0"/>
          </a:p>
          <a:p>
            <a:pPr lvl="1"/>
            <a:r>
              <a:rPr lang="en-GB" dirty="0"/>
              <a:t>Haloperidol: D</a:t>
            </a:r>
            <a:r>
              <a:rPr lang="en-GB" baseline="-25000" dirty="0"/>
              <a:t>2</a:t>
            </a:r>
            <a:r>
              <a:rPr lang="en-GB" dirty="0"/>
              <a:t> &gt; </a:t>
            </a:r>
            <a:r>
              <a:rPr lang="el-GR" dirty="0"/>
              <a:t>α</a:t>
            </a:r>
            <a:r>
              <a:rPr lang="en-GB" baseline="-25000" dirty="0"/>
              <a:t>1</a:t>
            </a:r>
            <a:r>
              <a:rPr lang="en-GB" dirty="0"/>
              <a:t> &gt; D</a:t>
            </a:r>
            <a:r>
              <a:rPr lang="en-GB" baseline="-25000" dirty="0"/>
              <a:t>4</a:t>
            </a:r>
            <a:r>
              <a:rPr lang="en-GB" dirty="0"/>
              <a:t> &gt; 5-HT</a:t>
            </a:r>
            <a:r>
              <a:rPr lang="en-GB" baseline="-25000" dirty="0"/>
              <a:t>2A</a:t>
            </a:r>
            <a:r>
              <a:rPr lang="en-GB" dirty="0"/>
              <a:t> &gt; D</a:t>
            </a:r>
            <a:r>
              <a:rPr lang="en-GB" baseline="-25000" dirty="0"/>
              <a:t>1</a:t>
            </a:r>
            <a:r>
              <a:rPr lang="en-GB" dirty="0"/>
              <a:t> &gt; H</a:t>
            </a:r>
            <a:r>
              <a:rPr lang="en-GB" baseline="-25000" dirty="0"/>
              <a:t>1</a:t>
            </a:r>
            <a:endParaRPr lang="sr-Latn-RS" baseline="-25000" dirty="0"/>
          </a:p>
          <a:p>
            <a:pPr lvl="1"/>
            <a:r>
              <a:rPr lang="en-GB" dirty="0" err="1"/>
              <a:t>Klozapin</a:t>
            </a:r>
            <a:r>
              <a:rPr lang="en-GB" dirty="0"/>
              <a:t>: D</a:t>
            </a:r>
            <a:r>
              <a:rPr lang="en-GB" baseline="-25000" dirty="0"/>
              <a:t>4</a:t>
            </a:r>
            <a:r>
              <a:rPr lang="en-GB" dirty="0"/>
              <a:t> = </a:t>
            </a:r>
            <a:r>
              <a:rPr lang="el-GR" dirty="0"/>
              <a:t>α </a:t>
            </a:r>
            <a:r>
              <a:rPr lang="en-GB" baseline="-25000" dirty="0"/>
              <a:t>1</a:t>
            </a:r>
            <a:r>
              <a:rPr lang="en-GB" dirty="0"/>
              <a:t> &gt; 5-HT</a:t>
            </a:r>
            <a:r>
              <a:rPr lang="en-GB" baseline="-25000" dirty="0"/>
              <a:t>2A</a:t>
            </a:r>
            <a:r>
              <a:rPr lang="en-GB" dirty="0"/>
              <a:t> &gt; D</a:t>
            </a:r>
            <a:r>
              <a:rPr lang="en-GB" baseline="-25000" dirty="0"/>
              <a:t>2</a:t>
            </a:r>
            <a:r>
              <a:rPr lang="en-GB" dirty="0"/>
              <a:t> = D</a:t>
            </a:r>
            <a:r>
              <a:rPr lang="en-GB" baseline="-25000" dirty="0"/>
              <a:t>1</a:t>
            </a:r>
            <a:endParaRPr lang="sr-Latn-RS" baseline="-25000" dirty="0"/>
          </a:p>
          <a:p>
            <a:pPr lvl="1"/>
            <a:r>
              <a:rPr lang="en-GB" dirty="0" err="1"/>
              <a:t>Olanzapin</a:t>
            </a:r>
            <a:r>
              <a:rPr lang="en-GB" dirty="0"/>
              <a:t>: 5-HT</a:t>
            </a:r>
            <a:r>
              <a:rPr lang="en-GB" baseline="-25000" dirty="0"/>
              <a:t>2A</a:t>
            </a:r>
            <a:r>
              <a:rPr lang="en-GB" dirty="0"/>
              <a:t> &gt; H</a:t>
            </a:r>
            <a:r>
              <a:rPr lang="en-GB" baseline="-25000" dirty="0"/>
              <a:t>1</a:t>
            </a:r>
            <a:r>
              <a:rPr lang="en-GB" dirty="0"/>
              <a:t> &gt; D</a:t>
            </a:r>
            <a:r>
              <a:rPr lang="en-GB" baseline="-25000" dirty="0"/>
              <a:t>4</a:t>
            </a:r>
            <a:r>
              <a:rPr lang="en-GB" dirty="0"/>
              <a:t> &gt; D</a:t>
            </a:r>
            <a:r>
              <a:rPr lang="en-GB" baseline="-25000" dirty="0"/>
              <a:t>2</a:t>
            </a:r>
            <a:r>
              <a:rPr lang="en-GB" dirty="0"/>
              <a:t> &gt; </a:t>
            </a:r>
            <a:r>
              <a:rPr lang="el-GR" dirty="0"/>
              <a:t>α</a:t>
            </a:r>
            <a:r>
              <a:rPr lang="en-GB" baseline="-25000" dirty="0"/>
              <a:t>1</a:t>
            </a:r>
            <a:r>
              <a:rPr lang="en-GB" dirty="0"/>
              <a:t> &gt; D</a:t>
            </a:r>
            <a:r>
              <a:rPr lang="en-GB" baseline="-25000" dirty="0"/>
              <a:t>1</a:t>
            </a:r>
            <a:endParaRPr lang="sr-Latn-RS" baseline="-25000" dirty="0"/>
          </a:p>
          <a:p>
            <a:pPr lvl="1"/>
            <a:r>
              <a:rPr lang="en-GB" dirty="0" err="1"/>
              <a:t>Aripiprazol</a:t>
            </a:r>
            <a:r>
              <a:rPr lang="en-GB" dirty="0"/>
              <a:t>: D</a:t>
            </a:r>
            <a:r>
              <a:rPr lang="en-GB" baseline="-25000" dirty="0"/>
              <a:t>2</a:t>
            </a:r>
            <a:r>
              <a:rPr lang="en-GB" dirty="0"/>
              <a:t> = 5-HT</a:t>
            </a:r>
            <a:r>
              <a:rPr lang="en-GB" baseline="-25000" dirty="0"/>
              <a:t>2A</a:t>
            </a:r>
            <a:r>
              <a:rPr lang="en-GB" dirty="0"/>
              <a:t> &gt; D</a:t>
            </a:r>
            <a:r>
              <a:rPr lang="en-GB" baseline="-25000" dirty="0"/>
              <a:t>4</a:t>
            </a:r>
            <a:r>
              <a:rPr lang="en-GB" dirty="0"/>
              <a:t> &gt; </a:t>
            </a:r>
            <a:r>
              <a:rPr lang="el-GR" dirty="0"/>
              <a:t>α</a:t>
            </a:r>
            <a:r>
              <a:rPr lang="en-GB" baseline="-25000" dirty="0"/>
              <a:t>1</a:t>
            </a:r>
            <a:r>
              <a:rPr lang="en-GB" dirty="0"/>
              <a:t> = H</a:t>
            </a:r>
            <a:r>
              <a:rPr lang="en-GB" baseline="-25000" dirty="0"/>
              <a:t>1</a:t>
            </a:r>
            <a:r>
              <a:rPr lang="en-GB" dirty="0"/>
              <a:t> &gt;&gt; D</a:t>
            </a:r>
            <a:r>
              <a:rPr lang="en-GB" baseline="-25000" dirty="0"/>
              <a:t>1</a:t>
            </a:r>
            <a:endParaRPr lang="sr-Latn-RS" baseline="-25000" dirty="0"/>
          </a:p>
          <a:p>
            <a:pPr lvl="1"/>
            <a:r>
              <a:rPr lang="en-GB" dirty="0" err="1"/>
              <a:t>Kvetiapin</a:t>
            </a:r>
            <a:r>
              <a:rPr lang="en-GB" dirty="0"/>
              <a:t>: H</a:t>
            </a:r>
            <a:r>
              <a:rPr lang="en-GB" baseline="-25000" dirty="0"/>
              <a:t>1</a:t>
            </a:r>
            <a:r>
              <a:rPr lang="en-GB" dirty="0"/>
              <a:t> &gt; </a:t>
            </a:r>
            <a:r>
              <a:rPr lang="el-GR" dirty="0"/>
              <a:t>α </a:t>
            </a:r>
            <a:r>
              <a:rPr lang="en-GB" baseline="-25000" dirty="0"/>
              <a:t>1</a:t>
            </a:r>
            <a:r>
              <a:rPr lang="en-GB" dirty="0"/>
              <a:t> &gt; M</a:t>
            </a:r>
            <a:r>
              <a:rPr lang="en-GB" baseline="-25000" dirty="0"/>
              <a:t>1,3</a:t>
            </a:r>
            <a:r>
              <a:rPr lang="en-GB" dirty="0"/>
              <a:t> &gt; D</a:t>
            </a:r>
            <a:r>
              <a:rPr lang="en-GB" baseline="-25000" dirty="0"/>
              <a:t>2</a:t>
            </a:r>
            <a:r>
              <a:rPr lang="en-GB" dirty="0"/>
              <a:t> &gt; 5-HT</a:t>
            </a:r>
            <a:r>
              <a:rPr lang="en-GB" baseline="-25000" dirty="0"/>
              <a:t>2A</a:t>
            </a:r>
            <a:endParaRPr lang="sr-Latn-RS" baseline="-25000" dirty="0"/>
          </a:p>
        </p:txBody>
      </p:sp>
    </p:spTree>
    <p:extLst>
      <p:ext uri="{BB962C8B-B14F-4D97-AF65-F5344CB8AC3E}">
        <p14:creationId xmlns:p14="http://schemas.microsoft.com/office/powerpoint/2010/main" val="35311535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7DED8E-F614-42E2-B6A9-4ACC09E7F0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40" t="7032" r="5502" b="62784"/>
          <a:stretch/>
        </p:blipFill>
        <p:spPr>
          <a:xfrm>
            <a:off x="1085221" y="582804"/>
            <a:ext cx="10038304" cy="577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21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3C094-3C73-49BB-B21B-87DED97B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br>
              <a:rPr lang="sr-Latn-RS" dirty="0"/>
            </a:br>
            <a:r>
              <a:rPr lang="en-GB" dirty="0" err="1"/>
              <a:t>Razlike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sr-Latn-RS" dirty="0"/>
              <a:t>	II/II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395F5-1D72-4D47-8179-B041AB59F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780" y="2141537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sr-Latn-RS" dirty="0"/>
              <a:t>V</a:t>
            </a:r>
            <a:r>
              <a:rPr lang="en-GB" dirty="0" err="1"/>
              <a:t>ećina</a:t>
            </a:r>
            <a:r>
              <a:rPr lang="en-GB" dirty="0"/>
              <a:t> </a:t>
            </a:r>
            <a:r>
              <a:rPr lang="en-GB" dirty="0" err="1"/>
              <a:t>antipsihotičkih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neke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barem</a:t>
            </a:r>
            <a:r>
              <a:rPr lang="en-GB" dirty="0"/>
              <a:t> </a:t>
            </a:r>
            <a:r>
              <a:rPr lang="en-GB" dirty="0" err="1"/>
              <a:t>jednako</a:t>
            </a:r>
            <a:r>
              <a:rPr lang="en-GB" dirty="0"/>
              <a:t> </a:t>
            </a:r>
            <a:r>
              <a:rPr lang="en-GB" dirty="0" err="1"/>
              <a:t>moćni</a:t>
            </a:r>
            <a:r>
              <a:rPr lang="en-GB" dirty="0"/>
              <a:t> u </a:t>
            </a:r>
            <a:r>
              <a:rPr lang="en-GB" dirty="0" err="1"/>
              <a:t>inhibiciji</a:t>
            </a:r>
            <a:r>
              <a:rPr lang="en-GB" dirty="0"/>
              <a:t> 5-HT2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u </a:t>
            </a:r>
            <a:r>
              <a:rPr lang="en-GB" dirty="0" err="1"/>
              <a:t>inhibiciji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sz="2600" baseline="-25000" dirty="0"/>
          </a:p>
          <a:p>
            <a:r>
              <a:rPr lang="en-GB" dirty="0" err="1"/>
              <a:t>Aripiprazol</a:t>
            </a:r>
            <a:r>
              <a:rPr lang="en-GB" dirty="0"/>
              <a:t> </a:t>
            </a:r>
            <a:r>
              <a:rPr lang="en-GB" dirty="0" err="1"/>
              <a:t>ičini</a:t>
            </a:r>
            <a:r>
              <a:rPr lang="en-GB" dirty="0"/>
              <a:t> se da je </a:t>
            </a:r>
            <a:r>
              <a:rPr lang="en-GB" dirty="0" err="1"/>
              <a:t>brekspiprazol</a:t>
            </a:r>
            <a:r>
              <a:rPr lang="en-GB" dirty="0"/>
              <a:t> </a:t>
            </a:r>
            <a:r>
              <a:rPr lang="en-GB" dirty="0" err="1"/>
              <a:t>delimični</a:t>
            </a:r>
            <a:r>
              <a:rPr lang="en-GB" dirty="0"/>
              <a:t> </a:t>
            </a:r>
            <a:r>
              <a:rPr lang="en-GB" dirty="0" err="1"/>
              <a:t>agonisti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Različiti</a:t>
            </a:r>
            <a:r>
              <a:rPr lang="en-GB" dirty="0"/>
              <a:t> </a:t>
            </a:r>
            <a:r>
              <a:rPr lang="en-GB" dirty="0" err="1"/>
              <a:t>stepen</a:t>
            </a:r>
            <a:r>
              <a:rPr lang="en-GB" dirty="0"/>
              <a:t> </a:t>
            </a:r>
            <a:r>
              <a:rPr lang="en-GB" dirty="0" err="1"/>
              <a:t>antagonizma</a:t>
            </a:r>
            <a:r>
              <a:rPr lang="en-GB" dirty="0"/>
              <a:t> </a:t>
            </a:r>
            <a:r>
              <a:rPr lang="el-GR" dirty="0"/>
              <a:t>α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err="1"/>
              <a:t>adrenoceptora</a:t>
            </a:r>
            <a:r>
              <a:rPr lang="en-GB" dirty="0"/>
              <a:t> se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primećuje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risperidona</a:t>
            </a:r>
            <a:r>
              <a:rPr lang="en-GB" dirty="0"/>
              <a:t>, </a:t>
            </a:r>
            <a:r>
              <a:rPr lang="en-GB" dirty="0" err="1"/>
              <a:t>klozapina</a:t>
            </a:r>
            <a:r>
              <a:rPr lang="en-GB" dirty="0"/>
              <a:t>,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kvetiapina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aripiprazola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Trenutna</a:t>
            </a:r>
            <a:r>
              <a:rPr lang="en-GB" dirty="0"/>
              <a:t> </a:t>
            </a:r>
            <a:r>
              <a:rPr lang="en-GB" dirty="0" err="1"/>
              <a:t>istraživanja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usmerena</a:t>
            </a:r>
            <a:r>
              <a:rPr lang="en-GB" dirty="0"/>
              <a:t> ka </a:t>
            </a:r>
            <a:r>
              <a:rPr lang="en-GB" dirty="0" err="1"/>
              <a:t>otkrivanju</a:t>
            </a:r>
            <a:r>
              <a:rPr lang="en-GB" dirty="0"/>
              <a:t> </a:t>
            </a:r>
            <a:r>
              <a:rPr lang="en-GB" dirty="0" err="1"/>
              <a:t>novih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jedinjenja</a:t>
            </a:r>
            <a:r>
              <a:rPr lang="en-GB" dirty="0"/>
              <a:t> </a:t>
            </a:r>
            <a:r>
              <a:rPr lang="en-GB" dirty="0" err="1"/>
              <a:t>koja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selektivnija</a:t>
            </a:r>
            <a:r>
              <a:rPr lang="en-GB" dirty="0"/>
              <a:t> za </a:t>
            </a:r>
            <a:r>
              <a:rPr lang="en-GB" dirty="0" err="1"/>
              <a:t>mezolimbički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(da bi se </a:t>
            </a:r>
            <a:r>
              <a:rPr lang="en-GB" dirty="0" err="1"/>
              <a:t>smanjila</a:t>
            </a:r>
            <a:r>
              <a:rPr lang="en-GB" dirty="0"/>
              <a:t> </a:t>
            </a:r>
            <a:r>
              <a:rPr lang="en-GB" dirty="0" err="1"/>
              <a:t>njihova</a:t>
            </a:r>
            <a:r>
              <a:rPr lang="en-GB" dirty="0"/>
              <a:t> </a:t>
            </a:r>
            <a:r>
              <a:rPr lang="en-GB" dirty="0" err="1"/>
              <a:t>dejstva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ekstrapiramidni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)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centralne</a:t>
            </a:r>
            <a:r>
              <a:rPr lang="en-GB" dirty="0"/>
              <a:t> </a:t>
            </a:r>
            <a:r>
              <a:rPr lang="en-GB" dirty="0" err="1"/>
              <a:t>neurotransmiterske</a:t>
            </a:r>
            <a:r>
              <a:rPr lang="en-GB" dirty="0"/>
              <a:t> </a:t>
            </a:r>
            <a:r>
              <a:rPr lang="en-GB" dirty="0" err="1"/>
              <a:t>receptore</a:t>
            </a:r>
            <a:r>
              <a:rPr lang="en-GB" dirty="0"/>
              <a:t> –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oni</a:t>
            </a:r>
            <a:r>
              <a:rPr lang="en-GB" dirty="0"/>
              <a:t> za </a:t>
            </a:r>
            <a:r>
              <a:rPr lang="en-GB" dirty="0" err="1"/>
              <a:t>acetilholin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ekscitatorne</a:t>
            </a:r>
            <a:r>
              <a:rPr lang="en-GB" dirty="0"/>
              <a:t> </a:t>
            </a:r>
            <a:r>
              <a:rPr lang="en-GB" dirty="0" err="1"/>
              <a:t>aminokiseline</a:t>
            </a:r>
            <a:r>
              <a:rPr lang="en-GB" dirty="0"/>
              <a:t> –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predloženi</a:t>
            </a:r>
            <a:r>
              <a:rPr lang="en-GB" dirty="0"/>
              <a:t>.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nove</a:t>
            </a:r>
            <a:r>
              <a:rPr lang="en-GB" dirty="0"/>
              <a:t> mete za </a:t>
            </a:r>
            <a:r>
              <a:rPr lang="en-GB" dirty="0" err="1"/>
              <a:t>antipsihotičko</a:t>
            </a:r>
            <a:r>
              <a:rPr lang="en-GB" dirty="0"/>
              <a:t> </a:t>
            </a:r>
            <a:r>
              <a:rPr lang="en-GB" dirty="0" err="1"/>
              <a:t>dejstvo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 err="1"/>
              <a:t>Nasuprot</a:t>
            </a:r>
            <a:r>
              <a:rPr lang="en-GB" dirty="0"/>
              <a:t> </a:t>
            </a:r>
            <a:r>
              <a:rPr lang="en-GB" dirty="0" err="1"/>
              <a:t>teškoj</a:t>
            </a:r>
            <a:r>
              <a:rPr lang="en-GB" dirty="0"/>
              <a:t> </a:t>
            </a:r>
            <a:r>
              <a:rPr lang="en-GB" dirty="0" err="1"/>
              <a:t>potrazi</a:t>
            </a:r>
            <a:r>
              <a:rPr lang="en-GB" dirty="0"/>
              <a:t> za </a:t>
            </a:r>
            <a:r>
              <a:rPr lang="en-GB" dirty="0" err="1"/>
              <a:t>receptorima</a:t>
            </a:r>
            <a:r>
              <a:rPr lang="en-GB" dirty="0"/>
              <a:t> </a:t>
            </a:r>
            <a:r>
              <a:rPr lang="en-GB" dirty="0" err="1"/>
              <a:t>odgovornim</a:t>
            </a:r>
            <a:r>
              <a:rPr lang="en-GB" dirty="0"/>
              <a:t> za </a:t>
            </a:r>
            <a:r>
              <a:rPr lang="en-GB" dirty="0" err="1"/>
              <a:t>antipsihotičku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, </a:t>
            </a:r>
            <a:r>
              <a:rPr lang="en-GB" dirty="0" err="1"/>
              <a:t>razlike</a:t>
            </a:r>
            <a:r>
              <a:rPr lang="en-GB" dirty="0"/>
              <a:t> u </a:t>
            </a:r>
            <a:r>
              <a:rPr lang="en-GB" dirty="0" err="1"/>
              <a:t>receptorskim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 </a:t>
            </a:r>
            <a:r>
              <a:rPr lang="en-GB" dirty="0" err="1"/>
              <a:t>različitih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objašnjavaju</a:t>
            </a:r>
            <a:r>
              <a:rPr lang="en-GB" dirty="0"/>
              <a:t> </a:t>
            </a:r>
            <a:r>
              <a:rPr lang="en-GB" dirty="0" err="1"/>
              <a:t>mnoge</a:t>
            </a:r>
            <a:r>
              <a:rPr lang="en-GB" dirty="0"/>
              <a:t> </a:t>
            </a:r>
            <a:r>
              <a:rPr lang="en-GB" dirty="0" err="1"/>
              <a:t>njihove</a:t>
            </a:r>
            <a:r>
              <a:rPr lang="en-GB" dirty="0"/>
              <a:t> </a:t>
            </a:r>
            <a:r>
              <a:rPr lang="en-GB" dirty="0" err="1"/>
              <a:t>toksičnosti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Posebno</a:t>
            </a:r>
            <a:r>
              <a:rPr lang="en-GB" dirty="0"/>
              <a:t> se </a:t>
            </a:r>
            <a:r>
              <a:rPr lang="en-GB" dirty="0" err="1"/>
              <a:t>čini</a:t>
            </a:r>
            <a:r>
              <a:rPr lang="en-GB" dirty="0"/>
              <a:t> da je </a:t>
            </a:r>
            <a:r>
              <a:rPr lang="en-GB" dirty="0" err="1"/>
              <a:t>ekstrapiramidalna</a:t>
            </a:r>
            <a:r>
              <a:rPr lang="en-GB" dirty="0"/>
              <a:t> </a:t>
            </a:r>
            <a:r>
              <a:rPr lang="en-GB" dirty="0" err="1"/>
              <a:t>toksičnost</a:t>
            </a:r>
            <a:r>
              <a:rPr lang="en-GB" dirty="0"/>
              <a:t> </a:t>
            </a:r>
            <a:r>
              <a:rPr lang="en-GB" dirty="0" err="1"/>
              <a:t>dosledno</a:t>
            </a:r>
            <a:r>
              <a:rPr lang="en-GB" dirty="0"/>
              <a:t> </a:t>
            </a:r>
            <a:r>
              <a:rPr lang="en-GB" dirty="0" err="1"/>
              <a:t>povezana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visokom</a:t>
            </a:r>
            <a:r>
              <a:rPr lang="en-GB" dirty="0"/>
              <a:t> </a:t>
            </a:r>
            <a:r>
              <a:rPr lang="en-GB" dirty="0" err="1"/>
              <a:t>potencijom</a:t>
            </a:r>
            <a:r>
              <a:rPr lang="en-GB" dirty="0"/>
              <a:t> D</a:t>
            </a:r>
            <a:r>
              <a:rPr lang="en-GB" baseline="-25000" dirty="0"/>
              <a:t>2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83249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F9BB2B-4277-48D8-A147-5774C2648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77" t="6740" r="48250" b="41685"/>
          <a:stretch/>
        </p:blipFill>
        <p:spPr>
          <a:xfrm>
            <a:off x="1838847" y="592853"/>
            <a:ext cx="9385162" cy="574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579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58832-A3D3-4DCA-919E-BCE4CF707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r>
              <a:rPr lang="en-GB" dirty="0" err="1"/>
              <a:t>Psihološki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C9555-7420-4DED-91E1-314CC4F99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izaziva</a:t>
            </a:r>
            <a:r>
              <a:rPr lang="en-GB" dirty="0"/>
              <a:t> </a:t>
            </a:r>
            <a:r>
              <a:rPr lang="en-GB" dirty="0" err="1"/>
              <a:t>neprijatne</a:t>
            </a:r>
            <a:r>
              <a:rPr lang="en-GB" dirty="0"/>
              <a:t> </a:t>
            </a:r>
            <a:r>
              <a:rPr lang="en-GB" dirty="0" err="1"/>
              <a:t>subjektivne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nepsihotičnih</a:t>
            </a:r>
            <a:r>
              <a:rPr lang="en-GB" dirty="0"/>
              <a:t> </a:t>
            </a:r>
            <a:r>
              <a:rPr lang="en-GB" dirty="0" err="1"/>
              <a:t>osoba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Blagi</a:t>
            </a:r>
            <a:r>
              <a:rPr lang="en-GB" dirty="0"/>
              <a:t> do </a:t>
            </a:r>
            <a:r>
              <a:rPr lang="en-GB" dirty="0" err="1"/>
              <a:t>teški</a:t>
            </a:r>
            <a:r>
              <a:rPr lang="en-GB" dirty="0"/>
              <a:t> EPS,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akatiziju</a:t>
            </a:r>
            <a:r>
              <a:rPr lang="en-GB" dirty="0"/>
              <a:t>, </a:t>
            </a:r>
            <a:r>
              <a:rPr lang="en-GB" dirty="0" err="1"/>
              <a:t>pospanost</a:t>
            </a:r>
            <a:r>
              <a:rPr lang="en-GB" dirty="0"/>
              <a:t>, </a:t>
            </a:r>
            <a:r>
              <a:rPr lang="en-GB" dirty="0" err="1"/>
              <a:t>nemir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autonomne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,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slični</a:t>
            </a:r>
            <a:r>
              <a:rPr lang="en-GB" dirty="0"/>
              <a:t> </a:t>
            </a:r>
            <a:r>
              <a:rPr lang="en-GB" dirty="0" err="1"/>
              <a:t>onima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poznatijim</a:t>
            </a:r>
            <a:r>
              <a:rPr lang="en-GB" dirty="0"/>
              <a:t> </a:t>
            </a:r>
            <a:r>
              <a:rPr lang="en-GB" dirty="0" err="1"/>
              <a:t>sedativima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hipnoticima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Ipak</a:t>
            </a:r>
            <a:r>
              <a:rPr lang="en-GB" dirty="0"/>
              <a:t>, </a:t>
            </a:r>
            <a:r>
              <a:rPr lang="en-GB" dirty="0" err="1"/>
              <a:t>niske</a:t>
            </a:r>
            <a:r>
              <a:rPr lang="en-GB" dirty="0"/>
              <a:t> doze </a:t>
            </a:r>
            <a:r>
              <a:rPr lang="en-GB" dirty="0" err="1"/>
              <a:t>nekih</a:t>
            </a:r>
            <a:r>
              <a:rPr lang="en-GB" dirty="0"/>
              <a:t> od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kvetiapina</a:t>
            </a:r>
            <a:r>
              <a:rPr lang="en-GB" dirty="0"/>
              <a:t>, </a:t>
            </a:r>
            <a:r>
              <a:rPr lang="en-GB" dirty="0" err="1"/>
              <a:t>koriste</a:t>
            </a:r>
            <a:r>
              <a:rPr lang="en-GB" dirty="0"/>
              <a:t> se za </a:t>
            </a:r>
            <a:r>
              <a:rPr lang="en-GB" dirty="0" err="1"/>
              <a:t>podsticanje</a:t>
            </a:r>
            <a:r>
              <a:rPr lang="en-GB" dirty="0"/>
              <a:t> </a:t>
            </a:r>
            <a:r>
              <a:rPr lang="en-GB" dirty="0" err="1"/>
              <a:t>početka</a:t>
            </a:r>
            <a:r>
              <a:rPr lang="en-GB" dirty="0"/>
              <a:t> </a:t>
            </a:r>
            <a:r>
              <a:rPr lang="en-GB" dirty="0" err="1"/>
              <a:t>spavanja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ne </a:t>
            </a:r>
            <a:r>
              <a:rPr lang="en-GB" dirty="0" err="1"/>
              <a:t>postoje</a:t>
            </a:r>
            <a:r>
              <a:rPr lang="en-GB" dirty="0"/>
              <a:t> </a:t>
            </a:r>
            <a:r>
              <a:rPr lang="en-GB" dirty="0" err="1"/>
              <a:t>odobrene</a:t>
            </a:r>
            <a:r>
              <a:rPr lang="en-GB" dirty="0"/>
              <a:t> </a:t>
            </a:r>
            <a:r>
              <a:rPr lang="en-GB" dirty="0" err="1"/>
              <a:t>indikacije</a:t>
            </a:r>
            <a:r>
              <a:rPr lang="en-GB" dirty="0"/>
              <a:t> za </a:t>
            </a:r>
            <a:r>
              <a:rPr lang="en-GB" dirty="0" err="1"/>
              <a:t>takvu</a:t>
            </a:r>
            <a:r>
              <a:rPr lang="en-GB" dirty="0"/>
              <a:t> </a:t>
            </a:r>
            <a:r>
              <a:rPr lang="en-GB" dirty="0" err="1"/>
              <a:t>upotrebu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 err="1"/>
              <a:t>Ljudi</a:t>
            </a:r>
            <a:r>
              <a:rPr lang="en-GB" dirty="0"/>
              <a:t> bez </a:t>
            </a:r>
            <a:r>
              <a:rPr lang="en-GB" dirty="0" err="1"/>
              <a:t>psihijatrijskih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kojima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davani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, </a:t>
            </a:r>
            <a:r>
              <a:rPr lang="en-GB" dirty="0" err="1"/>
              <a:t>čak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u </a:t>
            </a:r>
            <a:r>
              <a:rPr lang="en-GB" dirty="0" err="1"/>
              <a:t>malim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, </a:t>
            </a:r>
            <a:r>
              <a:rPr lang="en-GB" dirty="0" err="1"/>
              <a:t>doživljavaju</a:t>
            </a:r>
            <a:r>
              <a:rPr lang="en-GB" dirty="0"/>
              <a:t> </a:t>
            </a:r>
            <a:r>
              <a:rPr lang="en-GB" dirty="0" err="1"/>
              <a:t>smanjene</a:t>
            </a:r>
            <a:r>
              <a:rPr lang="en-GB" dirty="0"/>
              <a:t> </a:t>
            </a:r>
            <a:r>
              <a:rPr lang="en-GB" dirty="0" err="1"/>
              <a:t>performanse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se </a:t>
            </a:r>
            <a:r>
              <a:rPr lang="en-GB" dirty="0" err="1"/>
              <a:t>procenjuje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osnovu</a:t>
            </a:r>
            <a:r>
              <a:rPr lang="en-GB" dirty="0"/>
              <a:t> </a:t>
            </a:r>
            <a:r>
              <a:rPr lang="en-GB" dirty="0" err="1"/>
              <a:t>brojnih</a:t>
            </a:r>
            <a:r>
              <a:rPr lang="en-GB" dirty="0"/>
              <a:t> </a:t>
            </a:r>
            <a:r>
              <a:rPr lang="en-GB" dirty="0" err="1"/>
              <a:t>psihomotornih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psihometrijskih</a:t>
            </a:r>
            <a:r>
              <a:rPr lang="en-GB" dirty="0"/>
              <a:t> </a:t>
            </a:r>
            <a:r>
              <a:rPr lang="en-GB" dirty="0" err="1"/>
              <a:t>testova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pojedinci</a:t>
            </a:r>
            <a:r>
              <a:rPr lang="en-GB" dirty="0"/>
              <a:t>, </a:t>
            </a:r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zapravo</a:t>
            </a:r>
            <a:r>
              <a:rPr lang="en-GB" dirty="0"/>
              <a:t> </a:t>
            </a:r>
            <a:r>
              <a:rPr lang="en-GB" dirty="0" err="1"/>
              <a:t>pokazati</a:t>
            </a:r>
            <a:r>
              <a:rPr lang="en-GB" dirty="0"/>
              <a:t> </a:t>
            </a:r>
            <a:r>
              <a:rPr lang="en-GB" dirty="0" err="1"/>
              <a:t>poboljšanje</a:t>
            </a:r>
            <a:r>
              <a:rPr lang="en-GB" dirty="0"/>
              <a:t> u </a:t>
            </a:r>
            <a:r>
              <a:rPr lang="en-GB" dirty="0" err="1"/>
              <a:t>svojim</a:t>
            </a:r>
            <a:r>
              <a:rPr lang="en-GB" dirty="0"/>
              <a:t> </a:t>
            </a:r>
            <a:r>
              <a:rPr lang="en-GB" dirty="0" err="1"/>
              <a:t>performansama</a:t>
            </a:r>
            <a:r>
              <a:rPr lang="en-GB" dirty="0"/>
              <a:t> </a:t>
            </a:r>
            <a:r>
              <a:rPr lang="en-GB" dirty="0" err="1"/>
              <a:t>kako</a:t>
            </a:r>
            <a:r>
              <a:rPr lang="en-GB" dirty="0"/>
              <a:t> se </a:t>
            </a:r>
            <a:r>
              <a:rPr lang="en-GB" dirty="0" err="1"/>
              <a:t>psihoza</a:t>
            </a:r>
            <a:r>
              <a:rPr lang="en-GB" dirty="0"/>
              <a:t> </a:t>
            </a:r>
            <a:r>
              <a:rPr lang="en-GB" dirty="0" err="1"/>
              <a:t>ublaži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Sposobnost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da </a:t>
            </a:r>
            <a:r>
              <a:rPr lang="en-GB" dirty="0" err="1"/>
              <a:t>poboljšaju</a:t>
            </a:r>
            <a:r>
              <a:rPr lang="en-GB" dirty="0"/>
              <a:t> </a:t>
            </a:r>
            <a:r>
              <a:rPr lang="en-GB" dirty="0" err="1"/>
              <a:t>neke</a:t>
            </a:r>
            <a:r>
              <a:rPr lang="en-GB" dirty="0"/>
              <a:t> </a:t>
            </a:r>
            <a:r>
              <a:rPr lang="en-GB" dirty="0" err="1"/>
              <a:t>domene</a:t>
            </a:r>
            <a:r>
              <a:rPr lang="en-GB" dirty="0"/>
              <a:t> </a:t>
            </a:r>
            <a:r>
              <a:rPr lang="en-GB" dirty="0" err="1"/>
              <a:t>kognicije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bipolarnim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 je </a:t>
            </a:r>
            <a:r>
              <a:rPr lang="en-GB" dirty="0" err="1"/>
              <a:t>kontroverzna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pojedinci</a:t>
            </a:r>
            <a:r>
              <a:rPr lang="en-GB" dirty="0"/>
              <a:t> </a:t>
            </a:r>
            <a:r>
              <a:rPr lang="en-GB" dirty="0" err="1"/>
              <a:t>doživljavaju</a:t>
            </a:r>
            <a:r>
              <a:rPr lang="en-GB" dirty="0"/>
              <a:t> </a:t>
            </a:r>
            <a:r>
              <a:rPr lang="en-GB" dirty="0" err="1"/>
              <a:t>značajno</a:t>
            </a:r>
            <a:r>
              <a:rPr lang="en-GB" dirty="0"/>
              <a:t> </a:t>
            </a:r>
            <a:r>
              <a:rPr lang="en-GB" dirty="0" err="1"/>
              <a:t>poboljšanje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tog </a:t>
            </a:r>
            <a:r>
              <a:rPr lang="en-GB" dirty="0" err="1"/>
              <a:t>razloga</a:t>
            </a:r>
            <a:r>
              <a:rPr lang="en-GB" dirty="0"/>
              <a:t>, </a:t>
            </a:r>
            <a:r>
              <a:rPr lang="en-GB" dirty="0" err="1"/>
              <a:t>kogniciju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proceniti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svih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uzeti</a:t>
            </a:r>
            <a:r>
              <a:rPr lang="en-GB" dirty="0"/>
              <a:t> u </a:t>
            </a:r>
            <a:r>
              <a:rPr lang="en-GB" dirty="0" err="1"/>
              <a:t>obzir</a:t>
            </a:r>
            <a:r>
              <a:rPr lang="en-GB" dirty="0"/>
              <a:t> </a:t>
            </a:r>
            <a:r>
              <a:rPr lang="en-GB" dirty="0" err="1"/>
              <a:t>ispitivanje</a:t>
            </a:r>
            <a:r>
              <a:rPr lang="en-GB" dirty="0"/>
              <a:t> </a:t>
            </a:r>
            <a:r>
              <a:rPr lang="en-GB" dirty="0" err="1"/>
              <a:t>atipičnog</a:t>
            </a:r>
            <a:r>
              <a:rPr lang="en-GB" dirty="0"/>
              <a:t> </a:t>
            </a:r>
            <a:r>
              <a:rPr lang="en-GB" dirty="0" err="1"/>
              <a:t>agensa</a:t>
            </a:r>
            <a:r>
              <a:rPr lang="en-GB" dirty="0"/>
              <a:t>, </a:t>
            </a:r>
            <a:r>
              <a:rPr lang="en-GB" dirty="0" err="1"/>
              <a:t>čak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ako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pozitivni</a:t>
            </a:r>
            <a:r>
              <a:rPr lang="en-GB" dirty="0"/>
              <a:t> </a:t>
            </a:r>
            <a:r>
              <a:rPr lang="en-GB" dirty="0" err="1"/>
              <a:t>simptomi</a:t>
            </a:r>
            <a:r>
              <a:rPr lang="en-GB" dirty="0"/>
              <a:t> dobro </a:t>
            </a:r>
            <a:r>
              <a:rPr lang="en-GB" dirty="0" err="1"/>
              <a:t>kontrolisani</a:t>
            </a:r>
            <a:r>
              <a:rPr lang="en-GB" dirty="0"/>
              <a:t> od </a:t>
            </a:r>
            <a:r>
              <a:rPr lang="en-GB" dirty="0" err="1"/>
              <a:t>strane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99785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ECB35-0A4A-46E1-B6CA-01EFD13B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br>
              <a:rPr lang="sr-Latn-RS" dirty="0"/>
            </a:br>
            <a:r>
              <a:rPr lang="sr-Latn-RS" dirty="0"/>
              <a:t>elektroencefalografski 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491FD-0809-478B-ABF0-2EC711398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52281"/>
            <a:ext cx="10515600" cy="3624682"/>
          </a:xfrm>
        </p:spPr>
        <p:txBody>
          <a:bodyPr>
            <a:normAutofit/>
          </a:bodyPr>
          <a:lstStyle/>
          <a:p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izazivaju</a:t>
            </a:r>
            <a:r>
              <a:rPr lang="en-GB" sz="2400" dirty="0"/>
              <a:t> </a:t>
            </a:r>
            <a:r>
              <a:rPr lang="en-GB" sz="2400" dirty="0" err="1"/>
              <a:t>promene</a:t>
            </a:r>
            <a:r>
              <a:rPr lang="en-GB" sz="2400" dirty="0"/>
              <a:t> u </a:t>
            </a:r>
            <a:r>
              <a:rPr lang="en-GB" sz="2400" dirty="0" err="1"/>
              <a:t>obrascu</a:t>
            </a:r>
            <a:r>
              <a:rPr lang="en-GB" sz="2400" dirty="0"/>
              <a:t> </a:t>
            </a:r>
            <a:r>
              <a:rPr lang="en-GB" sz="2400" dirty="0" err="1"/>
              <a:t>elektroencefalografskih</a:t>
            </a:r>
            <a:r>
              <a:rPr lang="en-GB" sz="2400" dirty="0"/>
              <a:t> (EEG) </a:t>
            </a:r>
            <a:r>
              <a:rPr lang="en-GB" sz="2400" dirty="0" err="1"/>
              <a:t>frekvencija</a:t>
            </a:r>
            <a:r>
              <a:rPr lang="en-GB" sz="2400" dirty="0"/>
              <a:t>, </a:t>
            </a:r>
            <a:r>
              <a:rPr lang="en-GB" sz="2400" dirty="0" err="1"/>
              <a:t>obično</a:t>
            </a:r>
            <a:r>
              <a:rPr lang="en-GB" sz="2400" dirty="0"/>
              <a:t> </a:t>
            </a:r>
            <a:r>
              <a:rPr lang="en-GB" sz="2400" dirty="0" err="1"/>
              <a:t>ih</a:t>
            </a:r>
            <a:r>
              <a:rPr lang="en-GB" sz="2400" dirty="0"/>
              <a:t> </a:t>
            </a:r>
            <a:r>
              <a:rPr lang="en-GB" sz="2400" dirty="0" err="1"/>
              <a:t>usporavajući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povećavajući</a:t>
            </a:r>
            <a:r>
              <a:rPr lang="en-GB" sz="2400" dirty="0"/>
              <a:t> </a:t>
            </a:r>
            <a:r>
              <a:rPr lang="en-GB" sz="2400" dirty="0" err="1"/>
              <a:t>njihovu</a:t>
            </a:r>
            <a:r>
              <a:rPr lang="en-GB" sz="2400" dirty="0"/>
              <a:t> </a:t>
            </a:r>
            <a:r>
              <a:rPr lang="en-GB" sz="2400" dirty="0" err="1"/>
              <a:t>sinhronizaciju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Usporavanje</a:t>
            </a:r>
            <a:r>
              <a:rPr lang="en-GB" sz="2400" dirty="0"/>
              <a:t> (</a:t>
            </a:r>
            <a:r>
              <a:rPr lang="en-GB" sz="2400" dirty="0" err="1"/>
              <a:t>hipersinhronija</a:t>
            </a:r>
            <a:r>
              <a:rPr lang="en-GB" sz="2400" dirty="0"/>
              <a:t>) je </a:t>
            </a:r>
            <a:r>
              <a:rPr lang="en-GB" sz="2400" dirty="0" err="1"/>
              <a:t>ponekad</a:t>
            </a:r>
            <a:r>
              <a:rPr lang="en-GB" sz="2400" dirty="0"/>
              <a:t> </a:t>
            </a:r>
            <a:r>
              <a:rPr lang="en-GB" sz="2400" dirty="0" err="1"/>
              <a:t>fokalno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jednostrano</a:t>
            </a:r>
            <a:r>
              <a:rPr lang="en-GB" sz="2400" dirty="0"/>
              <a:t>, </a:t>
            </a:r>
            <a:r>
              <a:rPr lang="en-GB" sz="2400" dirty="0" err="1"/>
              <a:t>što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dovesti</a:t>
            </a:r>
            <a:r>
              <a:rPr lang="en-GB" sz="2400" dirty="0"/>
              <a:t> do </a:t>
            </a:r>
            <a:r>
              <a:rPr lang="en-GB" sz="2400" dirty="0" err="1"/>
              <a:t>pogrešne</a:t>
            </a:r>
            <a:r>
              <a:rPr lang="en-GB" sz="2400" dirty="0"/>
              <a:t> </a:t>
            </a:r>
            <a:r>
              <a:rPr lang="en-GB" sz="2400" dirty="0" err="1"/>
              <a:t>dijagnostičke</a:t>
            </a:r>
            <a:r>
              <a:rPr lang="en-GB" sz="2400" dirty="0"/>
              <a:t> </a:t>
            </a:r>
            <a:r>
              <a:rPr lang="en-GB" sz="2400" dirty="0" err="1"/>
              <a:t>interpretacije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Promene</a:t>
            </a:r>
            <a:r>
              <a:rPr lang="en-GB" sz="2400" dirty="0"/>
              <a:t> </a:t>
            </a:r>
            <a:r>
              <a:rPr lang="en-GB" sz="2400" dirty="0" err="1"/>
              <a:t>frekvencije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amplitude </a:t>
            </a:r>
            <a:r>
              <a:rPr lang="en-GB" sz="2400" dirty="0" err="1"/>
              <a:t>izazvane</a:t>
            </a:r>
            <a:r>
              <a:rPr lang="en-GB" sz="2400" dirty="0"/>
              <a:t> </a:t>
            </a:r>
            <a:r>
              <a:rPr lang="en-GB" sz="2400" dirty="0" err="1"/>
              <a:t>psihotropnim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očigledne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mogu</a:t>
            </a:r>
            <a:r>
              <a:rPr lang="en-GB" sz="2400" dirty="0"/>
              <a:t> se </a:t>
            </a:r>
            <a:r>
              <a:rPr lang="en-GB" sz="2400" dirty="0" err="1"/>
              <a:t>kvantifikovati</a:t>
            </a:r>
            <a:r>
              <a:rPr lang="en-GB" sz="2400" dirty="0"/>
              <a:t> </a:t>
            </a:r>
            <a:r>
              <a:rPr lang="en-GB" sz="2400" dirty="0" err="1"/>
              <a:t>sofisticiranim</a:t>
            </a:r>
            <a:r>
              <a:rPr lang="en-GB" sz="2400" dirty="0"/>
              <a:t> </a:t>
            </a:r>
            <a:r>
              <a:rPr lang="en-GB" sz="2400" dirty="0" err="1"/>
              <a:t>elektrofiziološkim</a:t>
            </a:r>
            <a:r>
              <a:rPr lang="en-GB" sz="2400" dirty="0"/>
              <a:t> </a:t>
            </a:r>
            <a:r>
              <a:rPr lang="en-GB" sz="2400" dirty="0" err="1"/>
              <a:t>tehnikama</a:t>
            </a:r>
            <a:r>
              <a:rPr lang="en-GB" sz="2400" dirty="0"/>
              <a:t>.</a:t>
            </a:r>
            <a:endParaRPr lang="sr-Latn-RS" sz="2400" dirty="0"/>
          </a:p>
          <a:p>
            <a:r>
              <a:rPr lang="en-GB" sz="2400" dirty="0" err="1"/>
              <a:t>Neki</a:t>
            </a:r>
            <a:r>
              <a:rPr lang="en-GB" sz="2400" dirty="0"/>
              <a:t> </a:t>
            </a:r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snižavaju</a:t>
            </a:r>
            <a:r>
              <a:rPr lang="en-GB" sz="2400" dirty="0"/>
              <a:t> </a:t>
            </a:r>
            <a:r>
              <a:rPr lang="en-GB" sz="2400" dirty="0" err="1"/>
              <a:t>prag</a:t>
            </a:r>
            <a:r>
              <a:rPr lang="en-GB" sz="2400" dirty="0"/>
              <a:t> </a:t>
            </a:r>
            <a:r>
              <a:rPr lang="en-GB" sz="2400" dirty="0" err="1"/>
              <a:t>napadaja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indukuju</a:t>
            </a:r>
            <a:r>
              <a:rPr lang="en-GB" sz="2400" dirty="0"/>
              <a:t> EEG </a:t>
            </a:r>
            <a:r>
              <a:rPr lang="en-GB" sz="2400" dirty="0" err="1"/>
              <a:t>obrasce</a:t>
            </a:r>
            <a:r>
              <a:rPr lang="en-GB" sz="2400" dirty="0"/>
              <a:t> </a:t>
            </a:r>
            <a:r>
              <a:rPr lang="en-GB" sz="2400" dirty="0" err="1"/>
              <a:t>tipične</a:t>
            </a:r>
            <a:r>
              <a:rPr lang="en-GB" sz="2400" dirty="0"/>
              <a:t> za </a:t>
            </a:r>
            <a:r>
              <a:rPr lang="en-GB" sz="2400" dirty="0" err="1"/>
              <a:t>poremećaje</a:t>
            </a:r>
            <a:r>
              <a:rPr lang="en-GB" sz="2400" dirty="0"/>
              <a:t> </a:t>
            </a:r>
            <a:r>
              <a:rPr lang="en-GB" sz="2400" dirty="0" err="1"/>
              <a:t>napada</a:t>
            </a:r>
            <a:r>
              <a:rPr lang="en-GB" sz="2400" dirty="0"/>
              <a:t>; </a:t>
            </a:r>
            <a:r>
              <a:rPr lang="en-GB" sz="2400" dirty="0" err="1"/>
              <a:t>međutim</a:t>
            </a:r>
            <a:r>
              <a:rPr lang="en-GB" sz="2400" dirty="0"/>
              <a:t>, </a:t>
            </a:r>
            <a:r>
              <a:rPr lang="en-GB" sz="2400" dirty="0" err="1"/>
              <a:t>uz</a:t>
            </a:r>
            <a:r>
              <a:rPr lang="en-GB" sz="2400" dirty="0"/>
              <a:t> </a:t>
            </a:r>
            <a:r>
              <a:rPr lang="en-GB" sz="2400" dirty="0" err="1"/>
              <a:t>pažljivu</a:t>
            </a:r>
            <a:r>
              <a:rPr lang="en-GB" sz="2400" dirty="0"/>
              <a:t> </a:t>
            </a:r>
            <a:r>
              <a:rPr lang="en-GB" sz="2400" dirty="0" err="1"/>
              <a:t>titraciju</a:t>
            </a:r>
            <a:r>
              <a:rPr lang="en-GB" sz="2400" dirty="0"/>
              <a:t> doze, </a:t>
            </a:r>
            <a:r>
              <a:rPr lang="en-GB" sz="2400" dirty="0" err="1"/>
              <a:t>većina</a:t>
            </a:r>
            <a:r>
              <a:rPr lang="en-GB" sz="2400" dirty="0"/>
              <a:t> se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bezbedno</a:t>
            </a:r>
            <a:r>
              <a:rPr lang="en-GB" sz="2400" dirty="0"/>
              <a:t> </a:t>
            </a:r>
            <a:r>
              <a:rPr lang="en-GB" sz="2400" dirty="0" err="1"/>
              <a:t>koristiti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epilepsijom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43464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Farmakodinamika</a:t>
            </a:r>
            <a:r>
              <a:rPr lang="sr-Latn-RS" dirty="0"/>
              <a:t> – endokrini 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>
            <a:normAutofit/>
          </a:bodyPr>
          <a:lstStyle/>
          <a:p>
            <a:r>
              <a:rPr lang="en-GB" sz="2400" dirty="0" err="1"/>
              <a:t>Stariji</a:t>
            </a:r>
            <a:r>
              <a:rPr lang="en-GB" sz="2400" dirty="0"/>
              <a:t> </a:t>
            </a:r>
            <a:r>
              <a:rPr lang="en-GB" sz="2400" dirty="0" err="1"/>
              <a:t>tipični</a:t>
            </a:r>
            <a:r>
              <a:rPr lang="en-GB" sz="2400" dirty="0"/>
              <a:t> </a:t>
            </a:r>
            <a:r>
              <a:rPr lang="en-GB" sz="2400" dirty="0" err="1"/>
              <a:t>antipsihotici</a:t>
            </a:r>
            <a:r>
              <a:rPr lang="en-GB" sz="2400" dirty="0"/>
              <a:t>,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risperidon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paliperidon</a:t>
            </a:r>
            <a:r>
              <a:rPr lang="en-GB" sz="2400" dirty="0"/>
              <a:t>, </a:t>
            </a:r>
            <a:r>
              <a:rPr lang="en-GB" sz="2400" dirty="0" err="1"/>
              <a:t>izazivaju</a:t>
            </a:r>
            <a:r>
              <a:rPr lang="en-GB" sz="2400" dirty="0"/>
              <a:t> </a:t>
            </a:r>
            <a:r>
              <a:rPr lang="en-GB" sz="2400" dirty="0" err="1"/>
              <a:t>povišenje</a:t>
            </a:r>
            <a:r>
              <a:rPr lang="en-GB" sz="2400" dirty="0"/>
              <a:t> </a:t>
            </a:r>
            <a:r>
              <a:rPr lang="en-GB" sz="2400" dirty="0" err="1"/>
              <a:t>prolaktina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Noviji</a:t>
            </a:r>
            <a:r>
              <a:rPr lang="en-GB" sz="2400" dirty="0"/>
              <a:t> </a:t>
            </a:r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olanzapin</a:t>
            </a:r>
            <a:r>
              <a:rPr lang="en-GB" sz="2400" dirty="0"/>
              <a:t>, </a:t>
            </a:r>
            <a:r>
              <a:rPr lang="en-GB" sz="2400" dirty="0" err="1"/>
              <a:t>kvetiapin</a:t>
            </a:r>
            <a:r>
              <a:rPr lang="en-GB" sz="2400" dirty="0"/>
              <a:t>, </a:t>
            </a:r>
            <a:r>
              <a:rPr lang="en-GB" sz="2400" dirty="0" err="1"/>
              <a:t>aripiprazol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brekspiprazol</a:t>
            </a:r>
            <a:r>
              <a:rPr lang="en-GB" sz="2400" dirty="0"/>
              <a:t> ne </a:t>
            </a:r>
            <a:r>
              <a:rPr lang="en-GB" sz="2400" dirty="0" err="1"/>
              <a:t>izazivaju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minimalno</a:t>
            </a:r>
            <a:r>
              <a:rPr lang="en-GB" sz="2400" dirty="0"/>
              <a:t> </a:t>
            </a:r>
            <a:r>
              <a:rPr lang="en-GB" sz="2400" dirty="0" err="1"/>
              <a:t>povećavaju</a:t>
            </a:r>
            <a:r>
              <a:rPr lang="en-GB" sz="2400" dirty="0"/>
              <a:t> </a:t>
            </a:r>
            <a:r>
              <a:rPr lang="en-GB" sz="2400" dirty="0" err="1"/>
              <a:t>prolaktin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smanjuju</a:t>
            </a:r>
            <a:r>
              <a:rPr lang="en-GB" sz="2400" dirty="0"/>
              <a:t> </a:t>
            </a:r>
            <a:r>
              <a:rPr lang="en-GB" sz="2400" dirty="0" err="1"/>
              <a:t>rizik</a:t>
            </a:r>
            <a:r>
              <a:rPr lang="en-GB" sz="2400" dirty="0"/>
              <a:t> od </a:t>
            </a:r>
            <a:r>
              <a:rPr lang="en-GB" sz="2400" dirty="0" err="1"/>
              <a:t>disfunkcije</a:t>
            </a:r>
            <a:r>
              <a:rPr lang="en-GB" sz="2400" dirty="0"/>
              <a:t> </a:t>
            </a:r>
            <a:r>
              <a:rPr lang="en-GB" sz="2400" dirty="0" err="1"/>
              <a:t>ekstrapiramidnog</a:t>
            </a:r>
            <a:r>
              <a:rPr lang="en-GB" sz="2400" dirty="0"/>
              <a:t> </a:t>
            </a:r>
            <a:r>
              <a:rPr lang="en-GB" sz="2400" dirty="0" err="1"/>
              <a:t>sistema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tardivne</a:t>
            </a:r>
            <a:r>
              <a:rPr lang="en-GB" sz="2400" dirty="0"/>
              <a:t> </a:t>
            </a:r>
            <a:r>
              <a:rPr lang="en-GB" sz="2400" dirty="0" err="1"/>
              <a:t>diskinezije</a:t>
            </a:r>
            <a:r>
              <a:rPr lang="en-GB" sz="2400" dirty="0"/>
              <a:t>, </a:t>
            </a:r>
            <a:r>
              <a:rPr lang="en-GB" sz="2400" dirty="0" err="1"/>
              <a:t>što</a:t>
            </a:r>
            <a:r>
              <a:rPr lang="en-GB" sz="2400" dirty="0"/>
              <a:t> </a:t>
            </a:r>
            <a:r>
              <a:rPr lang="en-GB" sz="2400" dirty="0" err="1"/>
              <a:t>odražava</a:t>
            </a:r>
            <a:r>
              <a:rPr lang="en-GB" sz="2400" dirty="0"/>
              <a:t> </a:t>
            </a:r>
            <a:r>
              <a:rPr lang="en-GB" sz="2400" dirty="0" err="1"/>
              <a:t>njihov</a:t>
            </a:r>
            <a:r>
              <a:rPr lang="en-GB" sz="2400" dirty="0"/>
              <a:t> </a:t>
            </a:r>
            <a:r>
              <a:rPr lang="en-GB" sz="2400" dirty="0" err="1"/>
              <a:t>smanjeni</a:t>
            </a:r>
            <a:r>
              <a:rPr lang="en-GB" sz="2400" dirty="0"/>
              <a:t> D2 </a:t>
            </a:r>
            <a:r>
              <a:rPr lang="en-GB" sz="2400" dirty="0" err="1"/>
              <a:t>antagonizam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347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Structure</a:t>
            </a:r>
            <a:r>
              <a:rPr lang="sr-Latn-RS" b="1" dirty="0"/>
              <a:t> </a:t>
            </a:r>
            <a:r>
              <a:rPr lang="en-US" b="1" dirty="0"/>
              <a:t>ATC code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3466810"/>
        </p:xfrm>
        <a:graphic>
          <a:graphicData uri="http://schemas.openxmlformats.org/drawingml/2006/table">
            <a:tbl>
              <a:tblPr/>
              <a:tblGrid>
                <a:gridCol w="2590800">
                  <a:extLst>
                    <a:ext uri="{9D8B030D-6E8A-4147-A177-3AD203B41FA5}">
                      <a16:colId xmlns:a16="http://schemas.microsoft.com/office/drawing/2014/main" val="410474737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89392837"/>
                    </a:ext>
                  </a:extLst>
                </a:gridCol>
              </a:tblGrid>
              <a:tr h="693362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A</a:t>
                      </a:r>
                    </a:p>
                  </a:txBody>
                  <a:tcPr marL="45057" marR="46935" marT="22529" marB="225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B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</a:rPr>
                        <a:t>Alimentary tract and metabolism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(1st level, anatomical main group)</a:t>
                      </a:r>
                    </a:p>
                  </a:txBody>
                  <a:tcPr marL="45057" marR="46935" marT="22529" marB="2252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B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328826"/>
                  </a:ext>
                </a:extLst>
              </a:tr>
              <a:tr h="693362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A10</a:t>
                      </a:r>
                    </a:p>
                  </a:txBody>
                  <a:tcPr marL="45057" marR="46935" marT="22529" marB="225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Drugs used in diabetes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(2nd level, therapeutic subgroup)</a:t>
                      </a:r>
                    </a:p>
                  </a:txBody>
                  <a:tcPr marL="45057" marR="46935" marT="22529" marB="2252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323159"/>
                  </a:ext>
                </a:extLst>
              </a:tr>
              <a:tr h="693362"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</a:rPr>
                        <a:t>A10B</a:t>
                      </a:r>
                    </a:p>
                  </a:txBody>
                  <a:tcPr marL="45057" marR="46935" marT="22529" marB="225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B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</a:rPr>
                        <a:t>Blood glucose lowering drugs, excl. insulins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(3rd level, pharmacological subgroup)</a:t>
                      </a:r>
                    </a:p>
                  </a:txBody>
                  <a:tcPr marL="45057" marR="46935" marT="22529" marB="2252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B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892370"/>
                  </a:ext>
                </a:extLst>
              </a:tr>
              <a:tr h="693362"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</a:rPr>
                        <a:t>A10BA</a:t>
                      </a:r>
                    </a:p>
                  </a:txBody>
                  <a:tcPr marL="45057" marR="46935" marT="22529" marB="225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err="1">
                          <a:effectLst/>
                        </a:rPr>
                        <a:t>Biguanides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(4th level, chemical subgroup)</a:t>
                      </a:r>
                    </a:p>
                  </a:txBody>
                  <a:tcPr marL="45057" marR="46935" marT="22529" marB="2252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405833"/>
                  </a:ext>
                </a:extLst>
              </a:tr>
              <a:tr h="693362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A10BA02   </a:t>
                      </a:r>
                    </a:p>
                  </a:txBody>
                  <a:tcPr marL="45057" marR="46935" marT="22529" marB="225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B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</a:rPr>
                        <a:t>metformin</a:t>
                      </a:r>
                      <a:br>
                        <a:rPr lang="en-US" sz="900" dirty="0">
                          <a:effectLst/>
                        </a:rPr>
                      </a:br>
                      <a:r>
                        <a:rPr lang="en-US" sz="900" dirty="0">
                          <a:effectLst/>
                        </a:rPr>
                        <a:t>(5th level, chemical substance)</a:t>
                      </a:r>
                    </a:p>
                  </a:txBody>
                  <a:tcPr marL="45057" marR="46935" marT="22529" marB="2252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B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419005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 the ATC classification system, the active substances are classified in a hierarchy with five different levels.  </a:t>
            </a:r>
            <a:endParaRPr lang="sr-Latn-RS" dirty="0"/>
          </a:p>
          <a:p>
            <a:r>
              <a:rPr lang="en-US" dirty="0"/>
              <a:t>The system has fourteen main </a:t>
            </a:r>
            <a:r>
              <a:rPr lang="en-US" b="1" dirty="0"/>
              <a:t>anatomical/pharmacological</a:t>
            </a:r>
            <a:r>
              <a:rPr lang="en-US" dirty="0"/>
              <a:t> groups or 1st levels.  </a:t>
            </a:r>
            <a:endParaRPr lang="sr-Latn-RS" dirty="0"/>
          </a:p>
          <a:p>
            <a:r>
              <a:rPr lang="en-US" dirty="0"/>
              <a:t>Each ATC main group is divided into 2nd levels which could be either pharmacological or therapeutic groups.  </a:t>
            </a:r>
            <a:endParaRPr lang="sr-Latn-RS" dirty="0"/>
          </a:p>
          <a:p>
            <a:r>
              <a:rPr lang="en-US" dirty="0"/>
              <a:t>The 3rd and 4th levels are </a:t>
            </a:r>
            <a:r>
              <a:rPr lang="en-US" b="1" dirty="0"/>
              <a:t>chemical, pharmacological or therapeutic subgr</a:t>
            </a:r>
            <a:r>
              <a:rPr lang="en-US" dirty="0"/>
              <a:t>oups</a:t>
            </a:r>
            <a:r>
              <a:rPr lang="sr-Latn-RS" dirty="0"/>
              <a:t>.</a:t>
            </a:r>
          </a:p>
          <a:p>
            <a:r>
              <a:rPr lang="sr-Latn-RS" dirty="0"/>
              <a:t>T</a:t>
            </a:r>
            <a:r>
              <a:rPr lang="en-US" dirty="0"/>
              <a:t>he 5th level is the </a:t>
            </a:r>
            <a:r>
              <a:rPr lang="en-US" b="1" dirty="0"/>
              <a:t>chemical substance</a:t>
            </a:r>
            <a:r>
              <a:rPr lang="en-US" dirty="0"/>
              <a:t>.  </a:t>
            </a:r>
            <a:endParaRPr lang="sr-Latn-RS" dirty="0"/>
          </a:p>
          <a:p>
            <a:r>
              <a:rPr lang="en-US" dirty="0"/>
              <a:t>The 2nd, 3rd and 4th levels are often used to identify pharmacological subgroups when that is considered more appropriate than therapeutic or chemical subgroups.</a:t>
            </a:r>
          </a:p>
        </p:txBody>
      </p:sp>
    </p:spTree>
    <p:extLst>
      <p:ext uri="{BB962C8B-B14F-4D97-AF65-F5344CB8AC3E}">
        <p14:creationId xmlns:p14="http://schemas.microsoft.com/office/powerpoint/2010/main" val="23337130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Farmakodinamika</a:t>
            </a:r>
            <a:r>
              <a:rPr lang="sr-Latn-RS" dirty="0"/>
              <a:t> – </a:t>
            </a:r>
            <a:r>
              <a:rPr lang="en-GB" dirty="0" err="1"/>
              <a:t>Kardiovaskularni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41" y="1825624"/>
            <a:ext cx="11475217" cy="4926867"/>
          </a:xfrm>
        </p:spPr>
        <p:txBody>
          <a:bodyPr>
            <a:noAutofit/>
          </a:bodyPr>
          <a:lstStyle/>
          <a:p>
            <a:r>
              <a:rPr lang="en-GB" sz="1800" dirty="0" err="1"/>
              <a:t>Fenotiazini</a:t>
            </a:r>
            <a:r>
              <a:rPr lang="en-GB" sz="1800" dirty="0"/>
              <a:t> </a:t>
            </a:r>
            <a:r>
              <a:rPr lang="en-GB" sz="1800" dirty="0" err="1"/>
              <a:t>niske</a:t>
            </a:r>
            <a:r>
              <a:rPr lang="en-GB" sz="1800" dirty="0"/>
              <a:t> </a:t>
            </a:r>
            <a:r>
              <a:rPr lang="en-GB" sz="1800" dirty="0" err="1"/>
              <a:t>potencije</a:t>
            </a:r>
            <a:r>
              <a:rPr lang="en-GB" sz="1800" dirty="0"/>
              <a:t> </a:t>
            </a:r>
            <a:r>
              <a:rPr lang="en-GB" sz="1800" dirty="0" err="1"/>
              <a:t>često</a:t>
            </a:r>
            <a:r>
              <a:rPr lang="en-GB" sz="1800" dirty="0"/>
              <a:t> </a:t>
            </a:r>
            <a:r>
              <a:rPr lang="en-GB" sz="1800" dirty="0" err="1"/>
              <a:t>izazivaju</a:t>
            </a:r>
            <a:r>
              <a:rPr lang="en-GB" sz="1800" dirty="0"/>
              <a:t> </a:t>
            </a:r>
            <a:r>
              <a:rPr lang="en-GB" sz="1800" dirty="0" err="1"/>
              <a:t>ortostatsku</a:t>
            </a:r>
            <a:r>
              <a:rPr lang="en-GB" sz="1800" dirty="0"/>
              <a:t> </a:t>
            </a:r>
            <a:r>
              <a:rPr lang="en-GB" sz="1800" dirty="0" err="1"/>
              <a:t>hipotenziju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tahikardiju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Smanjeni</a:t>
            </a:r>
            <a:r>
              <a:rPr lang="en-GB" sz="1800" dirty="0"/>
              <a:t> </a:t>
            </a:r>
            <a:r>
              <a:rPr lang="en-GB" sz="1800" dirty="0" err="1"/>
              <a:t>su</a:t>
            </a:r>
            <a:r>
              <a:rPr lang="en-GB" sz="1800" dirty="0"/>
              <a:t> </a:t>
            </a:r>
            <a:r>
              <a:rPr lang="en-GB" sz="1800" dirty="0" err="1"/>
              <a:t>srednji</a:t>
            </a:r>
            <a:r>
              <a:rPr lang="en-GB" sz="1800" dirty="0"/>
              <a:t> </a:t>
            </a:r>
            <a:r>
              <a:rPr lang="en-GB" sz="1800" dirty="0" err="1"/>
              <a:t>arterijski</a:t>
            </a:r>
            <a:r>
              <a:rPr lang="en-GB" sz="1800" dirty="0"/>
              <a:t> </a:t>
            </a:r>
            <a:r>
              <a:rPr lang="en-GB" sz="1800" dirty="0" err="1"/>
              <a:t>pritisak</a:t>
            </a:r>
            <a:r>
              <a:rPr lang="en-GB" sz="1800" dirty="0"/>
              <a:t>, </a:t>
            </a:r>
            <a:r>
              <a:rPr lang="en-GB" sz="1800" dirty="0" err="1"/>
              <a:t>periferni</a:t>
            </a:r>
            <a:r>
              <a:rPr lang="en-GB" sz="1800" dirty="0"/>
              <a:t> </a:t>
            </a:r>
            <a:r>
              <a:rPr lang="en-GB" sz="1800" dirty="0" err="1"/>
              <a:t>otpor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udarni</a:t>
            </a:r>
            <a:r>
              <a:rPr lang="en-GB" sz="1800" dirty="0"/>
              <a:t> </a:t>
            </a:r>
            <a:r>
              <a:rPr lang="en-GB" sz="1800" dirty="0" err="1"/>
              <a:t>volumen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Ovi</a:t>
            </a:r>
            <a:r>
              <a:rPr lang="en-GB" sz="1800" dirty="0"/>
              <a:t> </a:t>
            </a:r>
            <a:r>
              <a:rPr lang="en-GB" sz="1800" dirty="0" err="1"/>
              <a:t>efekti</a:t>
            </a:r>
            <a:r>
              <a:rPr lang="en-GB" sz="1800" dirty="0"/>
              <a:t> </a:t>
            </a:r>
            <a:r>
              <a:rPr lang="en-GB" sz="1800" dirty="0" err="1"/>
              <a:t>su</a:t>
            </a:r>
            <a:r>
              <a:rPr lang="en-GB" sz="1800" dirty="0"/>
              <a:t> </a:t>
            </a:r>
            <a:r>
              <a:rPr lang="en-GB" sz="1800" dirty="0" err="1"/>
              <a:t>predvidljivi</a:t>
            </a:r>
            <a:r>
              <a:rPr lang="en-GB" sz="1800" dirty="0"/>
              <a:t> </a:t>
            </a:r>
            <a:r>
              <a:rPr lang="en-GB" sz="1800" dirty="0" err="1"/>
              <a:t>na</a:t>
            </a:r>
            <a:r>
              <a:rPr lang="en-GB" sz="1800" dirty="0"/>
              <a:t> </a:t>
            </a:r>
            <a:r>
              <a:rPr lang="en-GB" sz="1800" dirty="0" err="1"/>
              <a:t>osnovu</a:t>
            </a:r>
            <a:r>
              <a:rPr lang="en-GB" sz="1800" dirty="0"/>
              <a:t> </a:t>
            </a:r>
            <a:r>
              <a:rPr lang="en-GB" sz="1800" dirty="0" err="1"/>
              <a:t>autonomnog</a:t>
            </a:r>
            <a:r>
              <a:rPr lang="en-GB" sz="1800" dirty="0"/>
              <a:t> </a:t>
            </a:r>
            <a:r>
              <a:rPr lang="en-GB" sz="1800" dirty="0" err="1"/>
              <a:t>delovanja</a:t>
            </a:r>
            <a:r>
              <a:rPr lang="en-GB" sz="1800" dirty="0"/>
              <a:t> </a:t>
            </a:r>
            <a:r>
              <a:rPr lang="en-GB" sz="1800" dirty="0" err="1"/>
              <a:t>ovih</a:t>
            </a:r>
            <a:r>
              <a:rPr lang="en-GB" sz="1800" dirty="0"/>
              <a:t> </a:t>
            </a:r>
            <a:r>
              <a:rPr lang="en-GB" sz="1800" dirty="0" err="1"/>
              <a:t>agenasa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Zabeleženi</a:t>
            </a:r>
            <a:r>
              <a:rPr lang="en-GB" sz="1800" dirty="0"/>
              <a:t> </a:t>
            </a:r>
            <a:r>
              <a:rPr lang="en-GB" sz="1800" dirty="0" err="1"/>
              <a:t>su</a:t>
            </a:r>
            <a:r>
              <a:rPr lang="en-GB" sz="1800" dirty="0"/>
              <a:t> </a:t>
            </a:r>
            <a:r>
              <a:rPr lang="en-GB" sz="1800" dirty="0" err="1"/>
              <a:t>abnormalni</a:t>
            </a:r>
            <a:r>
              <a:rPr lang="en-GB" sz="1800" dirty="0"/>
              <a:t> </a:t>
            </a:r>
            <a:r>
              <a:rPr lang="en-GB" sz="1800" dirty="0" err="1"/>
              <a:t>elektrokardiogrami</a:t>
            </a:r>
            <a:r>
              <a:rPr lang="en-GB" sz="1800" dirty="0"/>
              <a:t>, </a:t>
            </a:r>
            <a:r>
              <a:rPr lang="en-GB" sz="1800" dirty="0" err="1"/>
              <a:t>posebno</a:t>
            </a:r>
            <a:r>
              <a:rPr lang="en-GB" sz="1800" dirty="0"/>
              <a:t>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dirty="0" err="1"/>
              <a:t>tioridazinom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Promene</a:t>
            </a:r>
            <a:r>
              <a:rPr lang="en-GB" sz="1800" dirty="0"/>
              <a:t> </a:t>
            </a:r>
            <a:r>
              <a:rPr lang="en-GB" sz="1800" dirty="0" err="1"/>
              <a:t>uključuju</a:t>
            </a:r>
            <a:r>
              <a:rPr lang="en-GB" sz="1800" dirty="0"/>
              <a:t> </a:t>
            </a:r>
            <a:r>
              <a:rPr lang="en-GB" sz="1800" dirty="0" err="1"/>
              <a:t>produženje</a:t>
            </a:r>
            <a:r>
              <a:rPr lang="en-GB" sz="1800" dirty="0"/>
              <a:t> </a:t>
            </a:r>
            <a:r>
              <a:rPr lang="sr-Latn-RS" sz="1800" dirty="0"/>
              <a:t>Q</a:t>
            </a:r>
            <a:r>
              <a:rPr lang="en-GB" sz="1800" dirty="0"/>
              <a:t>T </a:t>
            </a:r>
            <a:r>
              <a:rPr lang="en-GB" sz="1800" dirty="0" err="1"/>
              <a:t>intervala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abnormalne</a:t>
            </a:r>
            <a:r>
              <a:rPr lang="en-GB" sz="1800" dirty="0"/>
              <a:t> </a:t>
            </a:r>
            <a:r>
              <a:rPr lang="en-GB" sz="1800" dirty="0" err="1"/>
              <a:t>konfiguracije</a:t>
            </a:r>
            <a:r>
              <a:rPr lang="en-GB" sz="1800" dirty="0"/>
              <a:t> ST </a:t>
            </a:r>
            <a:r>
              <a:rPr lang="en-GB" sz="1800" dirty="0" err="1"/>
              <a:t>segmenta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T </a:t>
            </a:r>
            <a:r>
              <a:rPr lang="en-GB" sz="1800" dirty="0" err="1"/>
              <a:t>talasa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/>
              <a:t>Ove </a:t>
            </a:r>
            <a:r>
              <a:rPr lang="en-GB" sz="1800" dirty="0" err="1"/>
              <a:t>promene</a:t>
            </a:r>
            <a:r>
              <a:rPr lang="en-GB" sz="1800" dirty="0"/>
              <a:t> se </a:t>
            </a:r>
            <a:r>
              <a:rPr lang="en-GB" sz="1800" dirty="0" err="1"/>
              <a:t>lako</a:t>
            </a:r>
            <a:r>
              <a:rPr lang="en-GB" sz="1800" dirty="0"/>
              <a:t> </a:t>
            </a:r>
            <a:r>
              <a:rPr lang="en-GB" sz="1800" dirty="0" err="1"/>
              <a:t>poništavaju</a:t>
            </a:r>
            <a:r>
              <a:rPr lang="en-GB" sz="1800" dirty="0"/>
              <a:t> </a:t>
            </a:r>
            <a:r>
              <a:rPr lang="en-GB" sz="1800" dirty="0" err="1"/>
              <a:t>povlačenjem</a:t>
            </a:r>
            <a:r>
              <a:rPr lang="en-GB" sz="1800" dirty="0"/>
              <a:t> </a:t>
            </a:r>
            <a:r>
              <a:rPr lang="en-GB" sz="1800" dirty="0" err="1"/>
              <a:t>leka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Pošto</a:t>
            </a:r>
            <a:r>
              <a:rPr lang="en-GB" sz="1800" dirty="0"/>
              <a:t> je </a:t>
            </a:r>
            <a:r>
              <a:rPr lang="en-GB" sz="1800" dirty="0" err="1"/>
              <a:t>tioridazin</a:t>
            </a:r>
            <a:r>
              <a:rPr lang="en-GB" sz="1800" dirty="0"/>
              <a:t> </a:t>
            </a:r>
            <a:r>
              <a:rPr lang="en-GB" sz="1800" dirty="0" err="1"/>
              <a:t>povezan</a:t>
            </a:r>
            <a:r>
              <a:rPr lang="en-GB" sz="1800" dirty="0"/>
              <a:t>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i="1" dirty="0" err="1"/>
              <a:t>torsades</a:t>
            </a:r>
            <a:r>
              <a:rPr lang="en-GB" sz="1800" i="1" dirty="0"/>
              <a:t> de pointes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povećanim</a:t>
            </a:r>
            <a:r>
              <a:rPr lang="en-GB" sz="1800" dirty="0"/>
              <a:t> </a:t>
            </a:r>
            <a:r>
              <a:rPr lang="en-GB" sz="1800" dirty="0" err="1"/>
              <a:t>rizikom</a:t>
            </a:r>
            <a:r>
              <a:rPr lang="en-GB" sz="1800" dirty="0"/>
              <a:t> od </a:t>
            </a:r>
            <a:r>
              <a:rPr lang="en-GB" sz="1800" dirty="0" err="1"/>
              <a:t>iznenadne</a:t>
            </a:r>
            <a:r>
              <a:rPr lang="en-GB" sz="1800" dirty="0"/>
              <a:t> </a:t>
            </a:r>
            <a:r>
              <a:rPr lang="en-GB" sz="1800" dirty="0" err="1"/>
              <a:t>smrti</a:t>
            </a:r>
            <a:r>
              <a:rPr lang="en-GB" sz="1800" dirty="0"/>
              <a:t>, </a:t>
            </a:r>
            <a:r>
              <a:rPr lang="en-GB" sz="1800" dirty="0" err="1"/>
              <a:t>brendirani</a:t>
            </a:r>
            <a:r>
              <a:rPr lang="en-GB" sz="1800" dirty="0"/>
              <a:t> lek je </a:t>
            </a:r>
            <a:r>
              <a:rPr lang="en-GB" sz="1800" dirty="0" err="1"/>
              <a:t>uklonjen</a:t>
            </a:r>
            <a:r>
              <a:rPr lang="en-GB" sz="1800" dirty="0"/>
              <a:t>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dirty="0" err="1"/>
              <a:t>tržišta</a:t>
            </a:r>
            <a:r>
              <a:rPr lang="en-GB" sz="1800" dirty="0"/>
              <a:t> 2005. </a:t>
            </a:r>
            <a:r>
              <a:rPr lang="en-GB" sz="1800" dirty="0" err="1"/>
              <a:t>godine</a:t>
            </a:r>
            <a:r>
              <a:rPr lang="en-GB" sz="1800" dirty="0"/>
              <a:t>.</a:t>
            </a:r>
            <a:endParaRPr lang="sr-Latn-RS" sz="1800" dirty="0"/>
          </a:p>
          <a:p>
            <a:r>
              <a:rPr lang="en-GB" sz="1800" dirty="0" err="1"/>
              <a:t>Među</a:t>
            </a:r>
            <a:r>
              <a:rPr lang="en-GB" sz="1800" dirty="0"/>
              <a:t> </a:t>
            </a:r>
            <a:r>
              <a:rPr lang="en-GB" sz="1800" dirty="0" err="1"/>
              <a:t>najnovijim</a:t>
            </a:r>
            <a:r>
              <a:rPr lang="en-GB" sz="1800" dirty="0"/>
              <a:t> </a:t>
            </a:r>
            <a:r>
              <a:rPr lang="en-GB" sz="1800" dirty="0" err="1"/>
              <a:t>antipsihoticima</a:t>
            </a:r>
            <a:r>
              <a:rPr lang="en-GB" sz="1800" dirty="0"/>
              <a:t>, </a:t>
            </a:r>
            <a:r>
              <a:rPr lang="en-GB" sz="1800" dirty="0" err="1"/>
              <a:t>produženje</a:t>
            </a:r>
            <a:r>
              <a:rPr lang="en-GB" sz="1800" dirty="0"/>
              <a:t> </a:t>
            </a:r>
            <a:r>
              <a:rPr lang="sr-Latn-RS" sz="1800" dirty="0"/>
              <a:t>Q</a:t>
            </a:r>
            <a:r>
              <a:rPr lang="en-GB" sz="1800" dirty="0"/>
              <a:t>T </a:t>
            </a:r>
            <a:r>
              <a:rPr lang="en-GB" sz="1800" dirty="0" err="1"/>
              <a:t>ili</a:t>
            </a:r>
            <a:r>
              <a:rPr lang="en-GB" sz="1800" dirty="0"/>
              <a:t> </a:t>
            </a:r>
            <a:r>
              <a:rPr lang="sr-Latn-RS" sz="1800" dirty="0"/>
              <a:t>Q</a:t>
            </a:r>
            <a:r>
              <a:rPr lang="en-GB" sz="1800" dirty="0"/>
              <a:t>Tc </a:t>
            </a:r>
            <a:r>
              <a:rPr lang="en-GB" sz="1800" dirty="0" err="1"/>
              <a:t>intervala</a:t>
            </a:r>
            <a:r>
              <a:rPr lang="en-GB" sz="1800" dirty="0"/>
              <a:t> je </a:t>
            </a:r>
            <a:r>
              <a:rPr lang="en-GB" sz="1800" dirty="0" err="1"/>
              <a:t>dobilo</a:t>
            </a:r>
            <a:r>
              <a:rPr lang="en-GB" sz="1800" dirty="0"/>
              <a:t> </a:t>
            </a:r>
            <a:r>
              <a:rPr lang="en-GB" sz="1800" dirty="0" err="1"/>
              <a:t>veliku</a:t>
            </a:r>
            <a:r>
              <a:rPr lang="en-GB" sz="1800" dirty="0"/>
              <a:t> </a:t>
            </a:r>
            <a:r>
              <a:rPr lang="en-GB" sz="1800" dirty="0" err="1"/>
              <a:t>pažnju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Pošto</a:t>
            </a:r>
            <a:r>
              <a:rPr lang="en-GB" sz="1800" dirty="0"/>
              <a:t> se </a:t>
            </a:r>
            <a:r>
              <a:rPr lang="en-GB" sz="1800" dirty="0" err="1"/>
              <a:t>verovalo</a:t>
            </a:r>
            <a:r>
              <a:rPr lang="en-GB" sz="1800" dirty="0"/>
              <a:t> da </a:t>
            </a:r>
            <a:r>
              <a:rPr lang="en-GB" sz="1800" dirty="0" err="1"/>
              <a:t>ovo</a:t>
            </a:r>
            <a:r>
              <a:rPr lang="en-GB" sz="1800" dirty="0"/>
              <a:t> </a:t>
            </a:r>
            <a:r>
              <a:rPr lang="en-GB" sz="1800" dirty="0" err="1"/>
              <a:t>ukazuje</a:t>
            </a:r>
            <a:r>
              <a:rPr lang="en-GB" sz="1800" dirty="0"/>
              <a:t> </a:t>
            </a:r>
            <a:r>
              <a:rPr lang="en-GB" sz="1800" dirty="0" err="1"/>
              <a:t>na</a:t>
            </a:r>
            <a:r>
              <a:rPr lang="en-GB" sz="1800" dirty="0"/>
              <a:t> </a:t>
            </a:r>
            <a:r>
              <a:rPr lang="en-GB" sz="1800" dirty="0" err="1"/>
              <a:t>povećan</a:t>
            </a:r>
            <a:r>
              <a:rPr lang="en-GB" sz="1800" dirty="0"/>
              <a:t> </a:t>
            </a:r>
            <a:r>
              <a:rPr lang="en-GB" sz="1800" dirty="0" err="1"/>
              <a:t>rizik</a:t>
            </a:r>
            <a:r>
              <a:rPr lang="en-GB" sz="1800" dirty="0"/>
              <a:t> od </a:t>
            </a:r>
            <a:r>
              <a:rPr lang="en-GB" sz="1800" dirty="0" err="1"/>
              <a:t>opasnih</a:t>
            </a:r>
            <a:r>
              <a:rPr lang="en-GB" sz="1800" dirty="0"/>
              <a:t> </a:t>
            </a:r>
            <a:r>
              <a:rPr lang="en-GB" sz="1800" dirty="0" err="1"/>
              <a:t>aritmija</a:t>
            </a:r>
            <a:r>
              <a:rPr lang="en-GB" sz="1800" dirty="0"/>
              <a:t>, </a:t>
            </a:r>
            <a:r>
              <a:rPr lang="en-GB" sz="1800" dirty="0" err="1"/>
              <a:t>ziprasidon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kvetiapin</a:t>
            </a:r>
            <a:r>
              <a:rPr lang="en-GB" sz="1800" dirty="0"/>
              <a:t> </a:t>
            </a:r>
            <a:r>
              <a:rPr lang="en-GB" sz="1800" dirty="0" err="1"/>
              <a:t>su</a:t>
            </a:r>
            <a:r>
              <a:rPr lang="en-GB" sz="1800" dirty="0"/>
              <a:t> </a:t>
            </a:r>
            <a:r>
              <a:rPr lang="en-GB" sz="1800" dirty="0" err="1"/>
              <a:t>praćeni</a:t>
            </a:r>
            <a:r>
              <a:rPr lang="en-GB" sz="1800" dirty="0"/>
              <a:t> </a:t>
            </a:r>
            <a:r>
              <a:rPr lang="en-GB" sz="1800" dirty="0" err="1"/>
              <a:t>upozorenjima</a:t>
            </a:r>
            <a:r>
              <a:rPr lang="en-GB" sz="1800" dirty="0"/>
              <a:t>. </a:t>
            </a:r>
            <a:endParaRPr lang="sr-Latn-RS" sz="1800" dirty="0"/>
          </a:p>
          <a:p>
            <a:r>
              <a:rPr lang="en-GB" sz="1800" dirty="0" err="1"/>
              <a:t>Međutim</a:t>
            </a:r>
            <a:r>
              <a:rPr lang="en-GB" sz="1800" dirty="0"/>
              <a:t>, ne </a:t>
            </a:r>
            <a:r>
              <a:rPr lang="en-GB" sz="1800" dirty="0" err="1"/>
              <a:t>postoje</a:t>
            </a:r>
            <a:r>
              <a:rPr lang="en-GB" sz="1800" dirty="0"/>
              <a:t> </a:t>
            </a:r>
            <a:r>
              <a:rPr lang="en-GB" sz="1800" dirty="0" err="1"/>
              <a:t>dokazi</a:t>
            </a:r>
            <a:r>
              <a:rPr lang="en-GB" sz="1800" dirty="0"/>
              <a:t> da je </a:t>
            </a:r>
            <a:r>
              <a:rPr lang="en-GB" sz="1800" dirty="0" err="1"/>
              <a:t>ovo</a:t>
            </a:r>
            <a:r>
              <a:rPr lang="en-GB" sz="1800" dirty="0"/>
              <a:t> </a:t>
            </a:r>
            <a:r>
              <a:rPr lang="en-GB" sz="1800" dirty="0" err="1"/>
              <a:t>zapravo</a:t>
            </a:r>
            <a:r>
              <a:rPr lang="en-GB" sz="1800" dirty="0"/>
              <a:t> </a:t>
            </a:r>
            <a:r>
              <a:rPr lang="en-GB" sz="1800" dirty="0" err="1"/>
              <a:t>dovelo</a:t>
            </a:r>
            <a:r>
              <a:rPr lang="en-GB" sz="1800" dirty="0"/>
              <a:t> do </a:t>
            </a:r>
            <a:r>
              <a:rPr lang="en-GB" sz="1800" dirty="0" err="1"/>
              <a:t>povećane</a:t>
            </a:r>
            <a:r>
              <a:rPr lang="en-GB" sz="1800" dirty="0"/>
              <a:t> </a:t>
            </a:r>
            <a:r>
              <a:rPr lang="en-GB" sz="1800" dirty="0" err="1"/>
              <a:t>incidencije</a:t>
            </a:r>
            <a:r>
              <a:rPr lang="en-GB" sz="1800" dirty="0"/>
              <a:t> </a:t>
            </a:r>
            <a:r>
              <a:rPr lang="en-GB" sz="1800" dirty="0" err="1"/>
              <a:t>aritmija</a:t>
            </a:r>
            <a:r>
              <a:rPr lang="en-GB" sz="1800" dirty="0"/>
              <a:t>.</a:t>
            </a:r>
            <a:endParaRPr lang="sr-Latn-RS" sz="1800" dirty="0"/>
          </a:p>
          <a:p>
            <a:r>
              <a:rPr lang="en-GB" sz="1800" dirty="0" err="1"/>
              <a:t>Atipični</a:t>
            </a:r>
            <a:r>
              <a:rPr lang="en-GB" sz="1800" dirty="0"/>
              <a:t> </a:t>
            </a:r>
            <a:r>
              <a:rPr lang="en-GB" sz="1800" dirty="0" err="1"/>
              <a:t>antipsihotici</a:t>
            </a:r>
            <a:r>
              <a:rPr lang="en-GB" sz="1800" dirty="0"/>
              <a:t> </a:t>
            </a:r>
            <a:r>
              <a:rPr lang="en-GB" sz="1800" dirty="0" err="1"/>
              <a:t>su</a:t>
            </a:r>
            <a:r>
              <a:rPr lang="sr-Latn-RS" sz="1800" dirty="0"/>
              <a:t>,</a:t>
            </a:r>
            <a:r>
              <a:rPr lang="en-GB" sz="1800" dirty="0"/>
              <a:t> </a:t>
            </a:r>
            <a:r>
              <a:rPr lang="en-GB" sz="1800" dirty="0" err="1"/>
              <a:t>takođe</a:t>
            </a:r>
            <a:r>
              <a:rPr lang="sr-Latn-RS" sz="1800" dirty="0"/>
              <a:t>,</a:t>
            </a:r>
            <a:r>
              <a:rPr lang="en-GB" sz="1800" dirty="0"/>
              <a:t> </a:t>
            </a:r>
            <a:r>
              <a:rPr lang="en-GB" sz="1800" dirty="0" err="1"/>
              <a:t>povezani</a:t>
            </a:r>
            <a:r>
              <a:rPr lang="en-GB" sz="1800" dirty="0"/>
              <a:t> </a:t>
            </a:r>
            <a:r>
              <a:rPr lang="en-GB" sz="1800" dirty="0" err="1"/>
              <a:t>sa</a:t>
            </a:r>
            <a:r>
              <a:rPr lang="en-GB" sz="1800" dirty="0"/>
              <a:t> </a:t>
            </a:r>
            <a:r>
              <a:rPr lang="en-GB" sz="1800" dirty="0" err="1"/>
              <a:t>metaboličkim</a:t>
            </a:r>
            <a:r>
              <a:rPr lang="en-GB" sz="1800" dirty="0"/>
              <a:t> </a:t>
            </a:r>
            <a:r>
              <a:rPr lang="en-GB" sz="1800" dirty="0" err="1"/>
              <a:t>sindromom</a:t>
            </a:r>
            <a:r>
              <a:rPr lang="en-GB" sz="1800" dirty="0"/>
              <a:t> koji </a:t>
            </a:r>
            <a:r>
              <a:rPr lang="en-GB" sz="1800" dirty="0" err="1"/>
              <a:t>može</a:t>
            </a:r>
            <a:r>
              <a:rPr lang="en-GB" sz="1800" dirty="0"/>
              <a:t> </a:t>
            </a:r>
            <a:r>
              <a:rPr lang="en-GB" sz="1800" dirty="0" err="1"/>
              <a:t>povećati</a:t>
            </a:r>
            <a:r>
              <a:rPr lang="en-GB" sz="1800" dirty="0"/>
              <a:t> </a:t>
            </a:r>
            <a:r>
              <a:rPr lang="en-GB" sz="1800" dirty="0" err="1"/>
              <a:t>rizik</a:t>
            </a:r>
            <a:r>
              <a:rPr lang="en-GB" sz="1800" dirty="0"/>
              <a:t> od </a:t>
            </a:r>
            <a:r>
              <a:rPr lang="en-GB" sz="1800" dirty="0" err="1"/>
              <a:t>bolesti</a:t>
            </a:r>
            <a:r>
              <a:rPr lang="en-GB" sz="1800" dirty="0"/>
              <a:t> </a:t>
            </a:r>
            <a:r>
              <a:rPr lang="en-GB" sz="1800" dirty="0" err="1"/>
              <a:t>koronarnih</a:t>
            </a:r>
            <a:r>
              <a:rPr lang="en-GB" sz="1800" dirty="0"/>
              <a:t> </a:t>
            </a:r>
            <a:r>
              <a:rPr lang="en-GB" sz="1800" dirty="0" err="1"/>
              <a:t>arterija</a:t>
            </a:r>
            <a:r>
              <a:rPr lang="en-GB" sz="1800" dirty="0"/>
              <a:t>, </a:t>
            </a:r>
            <a:r>
              <a:rPr lang="en-GB" sz="1800" dirty="0" err="1"/>
              <a:t>moždanog</a:t>
            </a:r>
            <a:r>
              <a:rPr lang="en-GB" sz="1800" dirty="0"/>
              <a:t> </a:t>
            </a:r>
            <a:r>
              <a:rPr lang="en-GB" sz="1800" dirty="0" err="1"/>
              <a:t>udara</a:t>
            </a:r>
            <a:r>
              <a:rPr lang="en-GB" sz="1800" dirty="0"/>
              <a:t> </a:t>
            </a:r>
            <a:r>
              <a:rPr lang="en-GB" sz="1800" dirty="0" err="1"/>
              <a:t>i</a:t>
            </a:r>
            <a:r>
              <a:rPr lang="en-GB" sz="1800" dirty="0"/>
              <a:t> </a:t>
            </a:r>
            <a:r>
              <a:rPr lang="en-GB" sz="1800" dirty="0" err="1"/>
              <a:t>hipertenzije</a:t>
            </a:r>
            <a:r>
              <a:rPr lang="en-GB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44371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en-GB" dirty="0" err="1"/>
              <a:t>Psihijatrijske</a:t>
            </a:r>
            <a:r>
              <a:rPr lang="en-GB" dirty="0"/>
              <a:t> </a:t>
            </a:r>
            <a:r>
              <a:rPr lang="en-GB" dirty="0" err="1"/>
              <a:t>indikacije</a:t>
            </a:r>
            <a:r>
              <a:rPr lang="sr-Latn-RS" dirty="0"/>
              <a:t>	I/III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sr-Latn-RS" b="1" dirty="0"/>
              <a:t>Sh</a:t>
            </a:r>
            <a:r>
              <a:rPr lang="en-GB" b="1" dirty="0" err="1"/>
              <a:t>izofrenija</a:t>
            </a:r>
            <a:r>
              <a:rPr lang="en-GB" b="1" dirty="0"/>
              <a:t> </a:t>
            </a:r>
            <a:r>
              <a:rPr lang="en-GB" dirty="0"/>
              <a:t>je </a:t>
            </a:r>
            <a:r>
              <a:rPr lang="en-GB" dirty="0" err="1"/>
              <a:t>primarna</a:t>
            </a:r>
            <a:r>
              <a:rPr lang="en-GB" dirty="0"/>
              <a:t> </a:t>
            </a:r>
            <a:r>
              <a:rPr lang="en-GB" dirty="0" err="1"/>
              <a:t>indikacija</a:t>
            </a:r>
            <a:r>
              <a:rPr lang="en-GB" dirty="0"/>
              <a:t> za </a:t>
            </a:r>
            <a:r>
              <a:rPr lang="en-GB" dirty="0" err="1"/>
              <a:t>antipsihotike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Međutim</a:t>
            </a:r>
            <a:r>
              <a:rPr lang="en-GB" dirty="0"/>
              <a:t>, u </a:t>
            </a:r>
            <a:r>
              <a:rPr lang="en-GB" dirty="0" err="1"/>
              <a:t>poslednjoj</a:t>
            </a:r>
            <a:r>
              <a:rPr lang="en-GB" dirty="0"/>
              <a:t> </a:t>
            </a:r>
            <a:r>
              <a:rPr lang="en-GB" dirty="0" err="1"/>
              <a:t>deceniji</a:t>
            </a:r>
            <a:r>
              <a:rPr lang="en-GB" dirty="0"/>
              <a:t>, </a:t>
            </a:r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(BP1), </a:t>
            </a:r>
            <a:r>
              <a:rPr lang="en-GB" dirty="0" err="1"/>
              <a:t>psihotična</a:t>
            </a:r>
            <a:r>
              <a:rPr lang="en-GB" dirty="0"/>
              <a:t> </a:t>
            </a:r>
            <a:r>
              <a:rPr lang="en-GB" dirty="0" err="1"/>
              <a:t>depresija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depresija</a:t>
            </a:r>
            <a:r>
              <a:rPr lang="en-GB" dirty="0"/>
              <a:t> </a:t>
            </a:r>
            <a:r>
              <a:rPr lang="en-GB" dirty="0" err="1"/>
              <a:t>otporna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, </a:t>
            </a:r>
            <a:r>
              <a:rPr lang="en-GB" dirty="0" err="1"/>
              <a:t>zasenila</a:t>
            </a:r>
            <a:r>
              <a:rPr lang="en-GB" dirty="0"/>
              <a:t> je </a:t>
            </a:r>
            <a:r>
              <a:rPr lang="en-GB" dirty="0" err="1"/>
              <a:t>njihovu</a:t>
            </a:r>
            <a:r>
              <a:rPr lang="en-GB" dirty="0"/>
              <a:t> </a:t>
            </a:r>
            <a:r>
              <a:rPr lang="en-GB" dirty="0" err="1"/>
              <a:t>upotrebu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Katatonične</a:t>
            </a:r>
            <a:r>
              <a:rPr lang="en-GB" b="1" dirty="0"/>
              <a:t> </a:t>
            </a:r>
            <a:r>
              <a:rPr lang="en-GB" b="1" dirty="0" err="1"/>
              <a:t>oblike</a:t>
            </a:r>
            <a:r>
              <a:rPr lang="en-GB" b="1" dirty="0"/>
              <a:t> </a:t>
            </a:r>
            <a:r>
              <a:rPr lang="sr-Latn-RS" b="1" dirty="0"/>
              <a:t>sh</a:t>
            </a:r>
            <a:r>
              <a:rPr lang="en-GB" b="1" dirty="0" err="1"/>
              <a:t>izofrenije</a:t>
            </a:r>
            <a:r>
              <a:rPr lang="en-GB" b="1" dirty="0"/>
              <a:t> </a:t>
            </a:r>
            <a:r>
              <a:rPr lang="en-GB" dirty="0" err="1"/>
              <a:t>najbolje</a:t>
            </a:r>
            <a:r>
              <a:rPr lang="en-GB" dirty="0"/>
              <a:t> se </a:t>
            </a:r>
            <a:r>
              <a:rPr lang="en-GB" dirty="0" err="1"/>
              <a:t>leče</a:t>
            </a:r>
            <a:r>
              <a:rPr lang="en-GB" dirty="0"/>
              <a:t> </a:t>
            </a:r>
            <a:r>
              <a:rPr lang="en-GB" dirty="0" err="1"/>
              <a:t>intravenskim</a:t>
            </a:r>
            <a:r>
              <a:rPr lang="en-GB" dirty="0"/>
              <a:t> </a:t>
            </a:r>
            <a:r>
              <a:rPr lang="en-GB" dirty="0" err="1"/>
              <a:t>benzodiazepinima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potrebni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psihotičnih</a:t>
            </a:r>
            <a:r>
              <a:rPr lang="en-GB" dirty="0"/>
              <a:t> </a:t>
            </a:r>
            <a:r>
              <a:rPr lang="en-GB" dirty="0" err="1"/>
              <a:t>komponenti</a:t>
            </a:r>
            <a:r>
              <a:rPr lang="en-GB" dirty="0"/>
              <a:t> tog </a:t>
            </a:r>
            <a:r>
              <a:rPr lang="en-GB" dirty="0" err="1"/>
              <a:t>oblika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katatonija</a:t>
            </a:r>
            <a:r>
              <a:rPr lang="en-GB" dirty="0"/>
              <a:t> </a:t>
            </a:r>
            <a:r>
              <a:rPr lang="en-GB" dirty="0" err="1"/>
              <a:t>prestala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oni</a:t>
            </a:r>
            <a:r>
              <a:rPr lang="en-GB" dirty="0"/>
              <a:t> </a:t>
            </a:r>
            <a:r>
              <a:rPr lang="en-GB" dirty="0" err="1"/>
              <a:t>ostaju</a:t>
            </a:r>
            <a:r>
              <a:rPr lang="en-GB" dirty="0"/>
              <a:t> </a:t>
            </a:r>
            <a:r>
              <a:rPr lang="en-GB" dirty="0" err="1"/>
              <a:t>glavni</a:t>
            </a:r>
            <a:r>
              <a:rPr lang="en-GB" dirty="0"/>
              <a:t> </a:t>
            </a:r>
            <a:r>
              <a:rPr lang="en-GB" dirty="0" err="1"/>
              <a:t>oslonac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ovog</a:t>
            </a:r>
            <a:r>
              <a:rPr lang="en-GB" dirty="0"/>
              <a:t> </a:t>
            </a:r>
            <a:r>
              <a:rPr lang="en-GB" dirty="0" err="1"/>
              <a:t>stanja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Nažalost</a:t>
            </a:r>
            <a:r>
              <a:rPr lang="en-GB" dirty="0"/>
              <a:t>, </a:t>
            </a: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pacijenti</a:t>
            </a:r>
            <a:r>
              <a:rPr lang="en-GB" dirty="0"/>
              <a:t> </a:t>
            </a:r>
            <a:r>
              <a:rPr lang="en-GB" dirty="0" err="1"/>
              <a:t>pokazuju</a:t>
            </a:r>
            <a:r>
              <a:rPr lang="en-GB" dirty="0"/>
              <a:t> slab </a:t>
            </a:r>
            <a:r>
              <a:rPr lang="en-GB" dirty="0" err="1"/>
              <a:t>odgovor</a:t>
            </a:r>
            <a:r>
              <a:rPr lang="en-GB" dirty="0"/>
              <a:t>, a </a:t>
            </a:r>
            <a:r>
              <a:rPr lang="en-GB" dirty="0" err="1"/>
              <a:t>praktično</a:t>
            </a:r>
            <a:r>
              <a:rPr lang="en-GB" dirty="0"/>
              <a:t> </a:t>
            </a:r>
            <a:r>
              <a:rPr lang="en-GB" dirty="0" err="1"/>
              <a:t>nijedan</a:t>
            </a:r>
            <a:r>
              <a:rPr lang="en-GB" dirty="0"/>
              <a:t> ne </a:t>
            </a:r>
            <a:r>
              <a:rPr lang="en-GB" dirty="0" err="1"/>
              <a:t>pokazuje</a:t>
            </a:r>
            <a:r>
              <a:rPr lang="en-GB" dirty="0"/>
              <a:t> </a:t>
            </a:r>
            <a:r>
              <a:rPr lang="en-GB" dirty="0" err="1"/>
              <a:t>potpun</a:t>
            </a:r>
            <a:r>
              <a:rPr lang="en-GB" dirty="0"/>
              <a:t> </a:t>
            </a:r>
            <a:r>
              <a:rPr lang="en-GB" dirty="0" err="1"/>
              <a:t>odgovor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indikovani</a:t>
            </a:r>
            <a:r>
              <a:rPr lang="en-GB" dirty="0"/>
              <a:t> za </a:t>
            </a:r>
            <a:r>
              <a:rPr lang="sr-Latn-RS" b="1" dirty="0"/>
              <a:t>sh</a:t>
            </a:r>
            <a:r>
              <a:rPr lang="en-GB" b="1" dirty="0" err="1"/>
              <a:t>izoafektivne</a:t>
            </a:r>
            <a:r>
              <a:rPr lang="en-GB" b="1" dirty="0"/>
              <a:t> </a:t>
            </a:r>
            <a:r>
              <a:rPr lang="en-GB" b="1" dirty="0" err="1"/>
              <a:t>poremećaje</a:t>
            </a:r>
            <a:r>
              <a:rPr lang="en-GB" dirty="0"/>
              <a:t>, koji dele </a:t>
            </a:r>
            <a:r>
              <a:rPr lang="en-GB" dirty="0" err="1"/>
              <a:t>karakteristike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afektivnih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Nijedna</a:t>
            </a:r>
            <a:r>
              <a:rPr lang="en-GB" dirty="0"/>
              <a:t> </a:t>
            </a:r>
            <a:r>
              <a:rPr lang="en-GB" dirty="0" err="1"/>
              <a:t>fundamentalna</a:t>
            </a:r>
            <a:r>
              <a:rPr lang="en-GB" dirty="0"/>
              <a:t> </a:t>
            </a:r>
            <a:r>
              <a:rPr lang="en-GB" dirty="0" err="1"/>
              <a:t>razlika</a:t>
            </a:r>
            <a:r>
              <a:rPr lang="en-GB" dirty="0"/>
              <a:t> </a:t>
            </a:r>
            <a:r>
              <a:rPr lang="en-GB" dirty="0" err="1"/>
              <a:t>između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dve</a:t>
            </a:r>
            <a:r>
              <a:rPr lang="en-GB" dirty="0"/>
              <a:t> </a:t>
            </a:r>
            <a:r>
              <a:rPr lang="en-GB" dirty="0" err="1"/>
              <a:t>dijagnoze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pouzdano</a:t>
            </a:r>
            <a:r>
              <a:rPr lang="en-GB" dirty="0"/>
              <a:t> </a:t>
            </a:r>
            <a:r>
              <a:rPr lang="en-GB" dirty="0" err="1"/>
              <a:t>dokazana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Najverovatnije</a:t>
            </a:r>
            <a:r>
              <a:rPr lang="en-GB" dirty="0"/>
              <a:t> je da </a:t>
            </a:r>
            <a:r>
              <a:rPr lang="en-GB" dirty="0" err="1"/>
              <a:t>su</a:t>
            </a:r>
            <a:r>
              <a:rPr lang="en-GB" dirty="0"/>
              <a:t> deo </a:t>
            </a:r>
            <a:r>
              <a:rPr lang="en-GB" dirty="0" err="1"/>
              <a:t>kontinuuma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bipolarnim</a:t>
            </a:r>
            <a:r>
              <a:rPr lang="en-GB" dirty="0"/>
              <a:t> </a:t>
            </a:r>
            <a:r>
              <a:rPr lang="en-GB" dirty="0" err="1"/>
              <a:t>psihotičnim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aspekti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zahtevaju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antipsihotičnim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, koji se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koristiti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drugim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antidepresivi</a:t>
            </a:r>
            <a:r>
              <a:rPr lang="en-GB" dirty="0"/>
              <a:t>,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valproična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Manična</a:t>
            </a:r>
            <a:r>
              <a:rPr lang="en-GB" b="1" dirty="0"/>
              <a:t> </a:t>
            </a:r>
            <a:r>
              <a:rPr lang="en-GB" b="1" dirty="0" err="1"/>
              <a:t>faza</a:t>
            </a:r>
            <a:r>
              <a:rPr lang="en-GB" b="1" dirty="0"/>
              <a:t> </a:t>
            </a:r>
            <a:r>
              <a:rPr lang="en-GB" b="1" dirty="0" err="1"/>
              <a:t>kod</a:t>
            </a:r>
            <a:r>
              <a:rPr lang="en-GB" b="1" dirty="0"/>
              <a:t> </a:t>
            </a:r>
            <a:r>
              <a:rPr lang="en-GB" b="1" dirty="0" err="1"/>
              <a:t>bipolarnog</a:t>
            </a:r>
            <a:r>
              <a:rPr lang="en-GB" b="1" dirty="0"/>
              <a:t> </a:t>
            </a:r>
            <a:r>
              <a:rPr lang="en-GB" b="1" dirty="0" err="1"/>
              <a:t>afektivnog</a:t>
            </a:r>
            <a:r>
              <a:rPr lang="en-GB" b="1" dirty="0"/>
              <a:t> </a:t>
            </a:r>
            <a:r>
              <a:rPr lang="en-GB" b="1" dirty="0" err="1"/>
              <a:t>poremećaja</a:t>
            </a:r>
            <a:r>
              <a:rPr lang="en-GB" b="1" dirty="0"/>
              <a:t>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zahteva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agensima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valproinska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dodatkom</a:t>
            </a:r>
            <a:r>
              <a:rPr lang="en-GB" dirty="0"/>
              <a:t> </a:t>
            </a:r>
            <a:r>
              <a:rPr lang="en-GB" dirty="0" err="1"/>
              <a:t>benzodiazepina</a:t>
            </a:r>
            <a:r>
              <a:rPr lang="en-GB" dirty="0"/>
              <a:t> </a:t>
            </a:r>
            <a:r>
              <a:rPr lang="en-GB" dirty="0" err="1"/>
              <a:t>visoke</a:t>
            </a:r>
            <a:r>
              <a:rPr lang="en-GB" dirty="0"/>
              <a:t> </a:t>
            </a:r>
            <a:r>
              <a:rPr lang="en-GB" dirty="0" err="1"/>
              <a:t>potentnosti</a:t>
            </a:r>
            <a:r>
              <a:rPr lang="en-GB" dirty="0"/>
              <a:t> (</a:t>
            </a:r>
            <a:r>
              <a:rPr lang="en-GB" dirty="0" err="1"/>
              <a:t>npr</a:t>
            </a:r>
            <a:r>
              <a:rPr lang="en-GB" dirty="0"/>
              <a:t>. lorazepam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klonazepam</a:t>
            </a:r>
            <a:r>
              <a:rPr lang="en-GB" dirty="0"/>
              <a:t>)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dovoljni</a:t>
            </a:r>
            <a:r>
              <a:rPr lang="en-GB" dirty="0"/>
              <a:t> u </a:t>
            </a:r>
            <a:r>
              <a:rPr lang="en-GB" dirty="0" err="1"/>
              <a:t>blažim</a:t>
            </a:r>
            <a:r>
              <a:rPr lang="en-GB" dirty="0"/>
              <a:t> </a:t>
            </a:r>
            <a:r>
              <a:rPr lang="en-GB" dirty="0" err="1"/>
              <a:t>slučajevima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Nedavna</a:t>
            </a:r>
            <a:r>
              <a:rPr lang="en-GB" dirty="0"/>
              <a:t> </a:t>
            </a:r>
            <a:r>
              <a:rPr lang="en-GB" dirty="0" err="1"/>
              <a:t>kontrolisana</a:t>
            </a:r>
            <a:r>
              <a:rPr lang="en-GB" dirty="0"/>
              <a:t> </a:t>
            </a:r>
            <a:r>
              <a:rPr lang="en-GB" dirty="0" err="1"/>
              <a:t>ispitivanja</a:t>
            </a:r>
            <a:r>
              <a:rPr lang="en-GB" dirty="0"/>
              <a:t> </a:t>
            </a:r>
            <a:r>
              <a:rPr lang="en-GB" dirty="0" err="1"/>
              <a:t>podržavaju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 </a:t>
            </a:r>
            <a:r>
              <a:rPr lang="en-GB" dirty="0" err="1"/>
              <a:t>monoterapije</a:t>
            </a:r>
            <a:r>
              <a:rPr lang="en-GB" dirty="0"/>
              <a:t> </a:t>
            </a:r>
            <a:r>
              <a:rPr lang="en-GB" dirty="0" err="1"/>
              <a:t>antipsihoticima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u </a:t>
            </a:r>
            <a:r>
              <a:rPr lang="en-GB" dirty="0" err="1"/>
              <a:t>akutnoj</a:t>
            </a:r>
            <a:r>
              <a:rPr lang="en-GB" dirty="0"/>
              <a:t> </a:t>
            </a:r>
            <a:r>
              <a:rPr lang="en-GB" dirty="0" err="1"/>
              <a:t>fazi</a:t>
            </a:r>
            <a:r>
              <a:rPr lang="en-GB" dirty="0"/>
              <a:t> (do 4 </a:t>
            </a:r>
            <a:r>
              <a:rPr lang="en-GB" dirty="0" err="1"/>
              <a:t>nedelje</a:t>
            </a:r>
            <a:r>
              <a:rPr lang="en-GB" dirty="0"/>
              <a:t>) </a:t>
            </a:r>
            <a:r>
              <a:rPr lang="en-GB" dirty="0" err="1"/>
              <a:t>manije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Pored toga,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je </a:t>
            </a:r>
            <a:r>
              <a:rPr lang="en-GB" dirty="0" err="1"/>
              <a:t>odobreno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Čini</a:t>
            </a:r>
            <a:r>
              <a:rPr lang="en-GB" dirty="0"/>
              <a:t> se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efikasniji</a:t>
            </a:r>
            <a:r>
              <a:rPr lang="en-GB" dirty="0"/>
              <a:t> u </a:t>
            </a:r>
            <a:r>
              <a:rPr lang="en-GB" dirty="0" err="1"/>
              <a:t>prevenciji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u </a:t>
            </a:r>
            <a:r>
              <a:rPr lang="en-GB" dirty="0" err="1"/>
              <a:t>prevenciji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Kako</a:t>
            </a:r>
            <a:r>
              <a:rPr lang="en-GB" dirty="0"/>
              <a:t> se </a:t>
            </a:r>
            <a:r>
              <a:rPr lang="en-GB" dirty="0" err="1"/>
              <a:t>manija</a:t>
            </a:r>
            <a:r>
              <a:rPr lang="en-GB" dirty="0"/>
              <a:t> </a:t>
            </a:r>
            <a:r>
              <a:rPr lang="en-GB" dirty="0" err="1"/>
              <a:t>smiri</a:t>
            </a:r>
            <a:r>
              <a:rPr lang="en-GB" dirty="0"/>
              <a:t>, </a:t>
            </a:r>
            <a:r>
              <a:rPr lang="en-GB" dirty="0" err="1"/>
              <a:t>antipsihotik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povući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je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 </a:t>
            </a:r>
            <a:r>
              <a:rPr lang="en-GB" dirty="0" err="1"/>
              <a:t>atipičnim</a:t>
            </a:r>
            <a:r>
              <a:rPr lang="en-GB" dirty="0"/>
              <a:t> </a:t>
            </a:r>
            <a:r>
              <a:rPr lang="en-GB" dirty="0" err="1"/>
              <a:t>antipsihoticima</a:t>
            </a:r>
            <a:r>
              <a:rPr lang="en-GB" dirty="0"/>
              <a:t> </a:t>
            </a:r>
            <a:r>
              <a:rPr lang="en-GB" dirty="0" err="1"/>
              <a:t>postao</a:t>
            </a:r>
            <a:r>
              <a:rPr lang="en-GB" dirty="0"/>
              <a:t> </a:t>
            </a:r>
            <a:r>
              <a:rPr lang="en-GB" dirty="0" err="1"/>
              <a:t>češći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Nemanična</a:t>
            </a:r>
            <a:r>
              <a:rPr lang="en-GB" b="1" dirty="0"/>
              <a:t> </a:t>
            </a:r>
            <a:r>
              <a:rPr lang="en-GB" b="1" dirty="0" err="1"/>
              <a:t>stanja</a:t>
            </a:r>
            <a:r>
              <a:rPr lang="en-GB" b="1" dirty="0"/>
              <a:t> </a:t>
            </a:r>
            <a:r>
              <a:rPr lang="en-GB" b="1" dirty="0" err="1"/>
              <a:t>uzbuđena</a:t>
            </a:r>
            <a:r>
              <a:rPr lang="sr-Latn-RS" b="1" dirty="0"/>
              <a:t> </a:t>
            </a:r>
            <a:r>
              <a:rPr lang="sr-Latn-RS" i="1" dirty="0"/>
              <a:t>(Nonmanic excited states) </a:t>
            </a:r>
            <a:r>
              <a:rPr lang="en-GB" dirty="0"/>
              <a:t>se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lečiti</a:t>
            </a:r>
            <a:r>
              <a:rPr lang="en-GB" dirty="0"/>
              <a:t> </a:t>
            </a:r>
            <a:r>
              <a:rPr lang="en-GB" dirty="0" err="1"/>
              <a:t>antipsihoticima</a:t>
            </a:r>
            <a:r>
              <a:rPr lang="en-GB" dirty="0"/>
              <a:t>, </a:t>
            </a:r>
            <a:r>
              <a:rPr lang="en-GB" dirty="0" err="1"/>
              <a:t>često</a:t>
            </a:r>
            <a:r>
              <a:rPr lang="en-GB" dirty="0"/>
              <a:t> u </a:t>
            </a:r>
            <a:r>
              <a:rPr lang="en-GB" dirty="0" err="1"/>
              <a:t>kombinaciji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benzodiazepinima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9206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en-GB" dirty="0" err="1"/>
              <a:t>Psihijatrijske</a:t>
            </a:r>
            <a:r>
              <a:rPr lang="en-GB" dirty="0"/>
              <a:t> </a:t>
            </a:r>
            <a:r>
              <a:rPr lang="en-GB" dirty="0" err="1"/>
              <a:t>indikacije</a:t>
            </a:r>
            <a:r>
              <a:rPr lang="sr-Latn-RS" dirty="0"/>
              <a:t>	II/III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3495"/>
            <a:ext cx="10515600" cy="4083468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češća</a:t>
            </a:r>
            <a:r>
              <a:rPr lang="en-GB" dirty="0"/>
              <a:t> </a:t>
            </a:r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je u </a:t>
            </a:r>
            <a:r>
              <a:rPr lang="en-GB" dirty="0" err="1"/>
              <a:t>monoterapiji</a:t>
            </a:r>
            <a:r>
              <a:rPr lang="en-GB" dirty="0"/>
              <a:t> </a:t>
            </a:r>
            <a:r>
              <a:rPr lang="en-GB" dirty="0" err="1"/>
              <a:t>akutne</a:t>
            </a:r>
            <a:r>
              <a:rPr lang="en-GB" dirty="0"/>
              <a:t>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dodatna</a:t>
            </a:r>
            <a:r>
              <a:rPr lang="en-GB" dirty="0"/>
              <a:t> </a:t>
            </a:r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antidepresivima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unipolarne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Američka</a:t>
            </a:r>
            <a:r>
              <a:rPr lang="en-GB" dirty="0"/>
              <a:t> </a:t>
            </a:r>
            <a:r>
              <a:rPr lang="en-GB" dirty="0" err="1"/>
              <a:t>Uprava</a:t>
            </a:r>
            <a:r>
              <a:rPr lang="en-GB" dirty="0"/>
              <a:t> za </a:t>
            </a:r>
            <a:r>
              <a:rPr lang="en-GB" dirty="0" err="1"/>
              <a:t>hranu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(FDA) </a:t>
            </a:r>
            <a:r>
              <a:rPr lang="en-GB" dirty="0" err="1"/>
              <a:t>sada</a:t>
            </a:r>
            <a:r>
              <a:rPr lang="en-GB" dirty="0"/>
              <a:t> je </a:t>
            </a:r>
            <a:r>
              <a:rPr lang="en-GB" dirty="0" err="1"/>
              <a:t>odobrila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lurazidon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 (u </a:t>
            </a:r>
            <a:r>
              <a:rPr lang="en-GB" dirty="0" err="1"/>
              <a:t>kombinaciji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fluoksetinom</a:t>
            </a:r>
            <a:r>
              <a:rPr lang="en-GB" dirty="0"/>
              <a:t>). </a:t>
            </a:r>
            <a:endParaRPr lang="sr-Latn-RS" dirty="0"/>
          </a:p>
          <a:p>
            <a:pPr lvl="1"/>
            <a:r>
              <a:rPr lang="en-GB" dirty="0" err="1"/>
              <a:t>Čini</a:t>
            </a:r>
            <a:r>
              <a:rPr lang="en-GB" dirty="0"/>
              <a:t> se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doslednije</a:t>
            </a:r>
            <a:r>
              <a:rPr lang="en-GB" dirty="0"/>
              <a:t> </a:t>
            </a:r>
            <a:r>
              <a:rPr lang="en-GB" dirty="0" err="1"/>
              <a:t>efikasniji</a:t>
            </a:r>
            <a:r>
              <a:rPr lang="en-GB" dirty="0"/>
              <a:t> od </a:t>
            </a:r>
            <a:r>
              <a:rPr lang="en-GB" dirty="0" err="1"/>
              <a:t>antidepresiva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ne </a:t>
            </a:r>
            <a:r>
              <a:rPr lang="en-GB" dirty="0" err="1"/>
              <a:t>povećavaju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izazivanja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povećanja</a:t>
            </a:r>
            <a:r>
              <a:rPr lang="en-GB" dirty="0"/>
              <a:t> </a:t>
            </a:r>
            <a:r>
              <a:rPr lang="en-GB" dirty="0" err="1"/>
              <a:t>učestalosti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ciklusa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Slično</a:t>
            </a:r>
            <a:r>
              <a:rPr lang="en-GB" dirty="0"/>
              <a:t>,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aripiprazol</a:t>
            </a:r>
            <a:r>
              <a:rPr lang="en-GB" dirty="0"/>
              <a:t>,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brekspiprazol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 (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fluoksetinom</a:t>
            </a:r>
            <a:r>
              <a:rPr lang="en-GB" dirty="0"/>
              <a:t>), </a:t>
            </a:r>
            <a:r>
              <a:rPr lang="en-GB" dirty="0" err="1"/>
              <a:t>sada</a:t>
            </a:r>
            <a:r>
              <a:rPr lang="sr-Latn-RS" dirty="0"/>
              <a:t> su</a:t>
            </a:r>
            <a:r>
              <a:rPr lang="en-GB" dirty="0"/>
              <a:t> </a:t>
            </a:r>
            <a:r>
              <a:rPr lang="en-GB" dirty="0" err="1"/>
              <a:t>odobren</a:t>
            </a:r>
            <a:r>
              <a:rPr lang="sr-Latn-RS" dirty="0"/>
              <a:t>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pomoćni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unipolarne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Iako</a:t>
            </a:r>
            <a:r>
              <a:rPr lang="en-GB" dirty="0"/>
              <a:t> se </a:t>
            </a: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kombinuju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antidepresivima</a:t>
            </a:r>
            <a:r>
              <a:rPr lang="en-GB" dirty="0"/>
              <a:t> u </a:t>
            </a:r>
            <a:r>
              <a:rPr lang="en-GB" dirty="0" err="1"/>
              <a:t>dodatnom</a:t>
            </a:r>
            <a:r>
              <a:rPr lang="en-GB" dirty="0"/>
              <a:t>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velike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,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jedina</a:t>
            </a:r>
            <a:r>
              <a:rPr lang="en-GB" dirty="0"/>
              <a:t> </a:t>
            </a:r>
            <a:r>
              <a:rPr lang="en-GB" dirty="0" err="1"/>
              <a:t>klasa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</a:t>
            </a:r>
            <a:r>
              <a:rPr lang="en-GB" dirty="0" err="1"/>
              <a:t>koja</a:t>
            </a:r>
            <a:r>
              <a:rPr lang="en-GB" dirty="0"/>
              <a:t> je </a:t>
            </a:r>
            <a:r>
              <a:rPr lang="en-GB" dirty="0" err="1"/>
              <a:t>formalno</a:t>
            </a:r>
            <a:r>
              <a:rPr lang="en-GB" dirty="0"/>
              <a:t> </a:t>
            </a:r>
            <a:r>
              <a:rPr lang="en-GB" dirty="0" err="1"/>
              <a:t>procenjena</a:t>
            </a:r>
            <a:r>
              <a:rPr lang="en-GB" dirty="0"/>
              <a:t> za </a:t>
            </a:r>
            <a:r>
              <a:rPr lang="en-GB" dirty="0" err="1"/>
              <a:t>odobrenje</a:t>
            </a:r>
            <a:r>
              <a:rPr lang="en-GB" dirty="0"/>
              <a:t> FDA za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svrhu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Rezidualni</a:t>
            </a:r>
            <a:r>
              <a:rPr lang="en-GB" dirty="0"/>
              <a:t> </a:t>
            </a:r>
            <a:r>
              <a:rPr lang="en-GB" dirty="0" err="1"/>
              <a:t>simptomi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delimična</a:t>
            </a:r>
            <a:r>
              <a:rPr lang="en-GB" dirty="0"/>
              <a:t> </a:t>
            </a:r>
            <a:r>
              <a:rPr lang="en-GB" dirty="0" err="1"/>
              <a:t>remisija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česti</a:t>
            </a:r>
            <a:r>
              <a:rPr lang="en-GB" dirty="0"/>
              <a:t>, a </a:t>
            </a:r>
            <a:r>
              <a:rPr lang="en-GB" dirty="0" err="1"/>
              <a:t>antipshotici</a:t>
            </a:r>
            <a:r>
              <a:rPr lang="en-GB" dirty="0"/>
              <a:t> </a:t>
            </a:r>
            <a:r>
              <a:rPr lang="en-GB" dirty="0" err="1"/>
              <a:t>pokazuju</a:t>
            </a:r>
            <a:r>
              <a:rPr lang="en-GB" dirty="0"/>
              <a:t> </a:t>
            </a:r>
            <a:r>
              <a:rPr lang="en-GB" dirty="0" err="1"/>
              <a:t>stalnu</a:t>
            </a:r>
            <a:r>
              <a:rPr lang="en-GB" dirty="0"/>
              <a:t> </a:t>
            </a:r>
            <a:r>
              <a:rPr lang="en-GB" dirty="0" err="1"/>
              <a:t>korist</a:t>
            </a:r>
            <a:r>
              <a:rPr lang="en-GB" dirty="0"/>
              <a:t> u </a:t>
            </a:r>
            <a:r>
              <a:rPr lang="en-GB" dirty="0" err="1"/>
              <a:t>poboljšanju</a:t>
            </a:r>
            <a:r>
              <a:rPr lang="en-GB" dirty="0"/>
              <a:t> </a:t>
            </a:r>
            <a:r>
              <a:rPr lang="en-GB" dirty="0" err="1"/>
              <a:t>ukupnog</a:t>
            </a:r>
            <a:r>
              <a:rPr lang="en-GB" dirty="0"/>
              <a:t> </a:t>
            </a:r>
            <a:r>
              <a:rPr lang="en-GB" dirty="0" err="1"/>
              <a:t>odgovora</a:t>
            </a:r>
            <a:r>
              <a:rPr lang="en-GB" dirty="0"/>
              <a:t> </a:t>
            </a:r>
            <a:r>
              <a:rPr lang="en-GB" dirty="0" err="1"/>
              <a:t>antidepresiva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Neki</a:t>
            </a:r>
            <a:r>
              <a:rPr lang="en-GB" dirty="0"/>
              <a:t> od </a:t>
            </a:r>
            <a:r>
              <a:rPr lang="en-GB" dirty="0" err="1"/>
              <a:t>intramuskularnih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odobreni</a:t>
            </a:r>
            <a:r>
              <a:rPr lang="en-GB" dirty="0"/>
              <a:t> za </a:t>
            </a:r>
            <a:r>
              <a:rPr lang="en-GB" dirty="0" err="1"/>
              <a:t>kontrolu</a:t>
            </a:r>
            <a:r>
              <a:rPr lang="en-GB" dirty="0"/>
              <a:t> </a:t>
            </a:r>
            <a:r>
              <a:rPr lang="en-GB" dirty="0" err="1"/>
              <a:t>agitacije</a:t>
            </a:r>
            <a:r>
              <a:rPr lang="en-GB" dirty="0"/>
              <a:t> </a:t>
            </a:r>
            <a:r>
              <a:rPr lang="en-GB" dirty="0" err="1"/>
              <a:t>povezane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bipolarnim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haloperidol </a:t>
            </a:r>
            <a:r>
              <a:rPr lang="en-GB" dirty="0" err="1"/>
              <a:t>dugo</a:t>
            </a:r>
            <a:r>
              <a:rPr lang="en-GB" dirty="0"/>
              <a:t> se </a:t>
            </a:r>
            <a:r>
              <a:rPr lang="en-GB" dirty="0" err="1"/>
              <a:t>koriste</a:t>
            </a:r>
            <a:r>
              <a:rPr lang="en-GB" dirty="0"/>
              <a:t> u </a:t>
            </a:r>
            <a:r>
              <a:rPr lang="en-GB" dirty="0" err="1"/>
              <a:t>intenzivnoj</a:t>
            </a:r>
            <a:r>
              <a:rPr lang="en-GB" dirty="0"/>
              <a:t> </a:t>
            </a:r>
            <a:r>
              <a:rPr lang="en-GB" dirty="0" err="1"/>
              <a:t>nezi</a:t>
            </a:r>
            <a:r>
              <a:rPr lang="en-GB" dirty="0"/>
              <a:t> za </a:t>
            </a:r>
            <a:r>
              <a:rPr lang="en-GB" dirty="0" err="1"/>
              <a:t>upravljanje</a:t>
            </a:r>
            <a:r>
              <a:rPr lang="en-GB" dirty="0"/>
              <a:t> </a:t>
            </a:r>
            <a:r>
              <a:rPr lang="en-GB" dirty="0" err="1"/>
              <a:t>agitacijom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u </a:t>
            </a:r>
            <a:r>
              <a:rPr lang="en-GB" dirty="0" err="1"/>
              <a:t>delirijumu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operacije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Pokazalo</a:t>
            </a:r>
            <a:r>
              <a:rPr lang="en-GB" dirty="0"/>
              <a:t> se da </a:t>
            </a:r>
            <a:r>
              <a:rPr lang="en-GB" dirty="0" err="1"/>
              <a:t>intramuskularni</a:t>
            </a:r>
            <a:r>
              <a:rPr lang="en-GB" dirty="0"/>
              <a:t> </a:t>
            </a:r>
            <a:r>
              <a:rPr lang="en-GB" dirty="0" err="1"/>
              <a:t>oblici</a:t>
            </a:r>
            <a:r>
              <a:rPr lang="en-GB" dirty="0"/>
              <a:t> </a:t>
            </a:r>
            <a:r>
              <a:rPr lang="en-GB" dirty="0" err="1"/>
              <a:t>ziprasidona</a:t>
            </a:r>
            <a:r>
              <a:rPr lang="en-GB" dirty="0"/>
              <a:t>, </a:t>
            </a:r>
            <a:r>
              <a:rPr lang="en-GB" dirty="0" err="1"/>
              <a:t>olanzapina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aripiprazola</a:t>
            </a:r>
            <a:r>
              <a:rPr lang="en-GB" dirty="0"/>
              <a:t> </a:t>
            </a:r>
            <a:r>
              <a:rPr lang="en-GB" dirty="0" err="1"/>
              <a:t>poboljšavaju</a:t>
            </a:r>
            <a:r>
              <a:rPr lang="en-GB" dirty="0"/>
              <a:t> </a:t>
            </a:r>
            <a:r>
              <a:rPr lang="en-GB" dirty="0" err="1"/>
              <a:t>agitaciju</a:t>
            </a:r>
            <a:r>
              <a:rPr lang="en-GB" dirty="0"/>
              <a:t> u </a:t>
            </a:r>
            <a:r>
              <a:rPr lang="en-GB" dirty="0" err="1"/>
              <a:t>roku</a:t>
            </a:r>
            <a:r>
              <a:rPr lang="en-GB" dirty="0"/>
              <a:t> od 1-2 </a:t>
            </a:r>
            <a:r>
              <a:rPr lang="en-GB" dirty="0" err="1"/>
              <a:t>sata</a:t>
            </a:r>
            <a:r>
              <a:rPr lang="en-GB" dirty="0"/>
              <a:t>,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ekstrapiramidnih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tipični</a:t>
            </a:r>
            <a:r>
              <a:rPr lang="en-GB" dirty="0"/>
              <a:t> </a:t>
            </a:r>
            <a:r>
              <a:rPr lang="en-GB" dirty="0" err="1"/>
              <a:t>agensi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haloperidol. </a:t>
            </a:r>
          </a:p>
        </p:txBody>
      </p:sp>
    </p:spTree>
    <p:extLst>
      <p:ext uri="{BB962C8B-B14F-4D97-AF65-F5344CB8AC3E}">
        <p14:creationId xmlns:p14="http://schemas.microsoft.com/office/powerpoint/2010/main" val="40548484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en-GB" dirty="0" err="1"/>
              <a:t>Psihijatrijske</a:t>
            </a:r>
            <a:r>
              <a:rPr lang="en-GB" dirty="0"/>
              <a:t> </a:t>
            </a:r>
            <a:r>
              <a:rPr lang="en-GB" dirty="0" err="1"/>
              <a:t>indikacije</a:t>
            </a:r>
            <a:r>
              <a:rPr lang="sr-Latn-RS" dirty="0"/>
              <a:t>	III/III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045" y="1854679"/>
            <a:ext cx="11633368" cy="4934310"/>
          </a:xfrm>
        </p:spPr>
        <p:txBody>
          <a:bodyPr>
            <a:normAutofit lnSpcReduction="10000"/>
          </a:bodyPr>
          <a:lstStyle/>
          <a:p>
            <a:r>
              <a:rPr lang="en-GB" sz="1600" dirty="0" err="1"/>
              <a:t>Druge</a:t>
            </a:r>
            <a:r>
              <a:rPr lang="en-GB" sz="1600" dirty="0"/>
              <a:t> </a:t>
            </a:r>
            <a:r>
              <a:rPr lang="en-GB" sz="1600" dirty="0" err="1"/>
              <a:t>indikacije</a:t>
            </a:r>
            <a:r>
              <a:rPr lang="en-GB" sz="1600" dirty="0"/>
              <a:t> za </a:t>
            </a:r>
            <a:r>
              <a:rPr lang="en-GB" sz="1600" dirty="0" err="1"/>
              <a:t>upotrebu</a:t>
            </a:r>
            <a:r>
              <a:rPr lang="en-GB" sz="1600" dirty="0"/>
              <a:t> </a:t>
            </a:r>
            <a:r>
              <a:rPr lang="en-GB" sz="1600" dirty="0" err="1"/>
              <a:t>antipsihotika</a:t>
            </a:r>
            <a:r>
              <a:rPr lang="en-GB" sz="1600" dirty="0"/>
              <a:t> </a:t>
            </a:r>
            <a:r>
              <a:rPr lang="en-GB" sz="1600" dirty="0" err="1"/>
              <a:t>uključuju</a:t>
            </a:r>
            <a:r>
              <a:rPr lang="en-GB" sz="1600" dirty="0"/>
              <a:t> </a:t>
            </a:r>
            <a:r>
              <a:rPr lang="en-GB" sz="1600" i="1" dirty="0" err="1"/>
              <a:t>Touretteov</a:t>
            </a:r>
            <a:r>
              <a:rPr lang="en-GB" sz="1600" dirty="0"/>
              <a:t> </a:t>
            </a:r>
            <a:r>
              <a:rPr lang="en-GB" sz="1600" dirty="0" err="1"/>
              <a:t>sindrom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moguće</a:t>
            </a:r>
            <a:r>
              <a:rPr lang="en-GB" sz="1600" dirty="0"/>
              <a:t> </a:t>
            </a:r>
            <a:r>
              <a:rPr lang="en-GB" sz="1600" dirty="0" err="1"/>
              <a:t>poremećeno</a:t>
            </a:r>
            <a:r>
              <a:rPr lang="en-GB" sz="1600" dirty="0"/>
              <a:t> </a:t>
            </a:r>
            <a:r>
              <a:rPr lang="en-GB" sz="1600" dirty="0" err="1"/>
              <a:t>ponašanje</a:t>
            </a:r>
            <a:r>
              <a:rPr lang="en-GB" sz="1600" dirty="0"/>
              <a:t> </a:t>
            </a:r>
            <a:r>
              <a:rPr lang="en-GB" sz="1600" dirty="0" err="1"/>
              <a:t>kod</a:t>
            </a:r>
            <a:r>
              <a:rPr lang="en-GB" sz="1600" dirty="0"/>
              <a:t> </a:t>
            </a:r>
            <a:r>
              <a:rPr lang="en-GB" sz="1600" dirty="0" err="1"/>
              <a:t>pacijenata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i="1" dirty="0" err="1"/>
              <a:t>Alchajmerovom</a:t>
            </a:r>
            <a:r>
              <a:rPr lang="en-GB" sz="1600" dirty="0"/>
              <a:t> </a:t>
            </a:r>
            <a:r>
              <a:rPr lang="en-GB" sz="1600" dirty="0" err="1"/>
              <a:t>bolešću</a:t>
            </a:r>
            <a:r>
              <a:rPr lang="en-GB" sz="1600" dirty="0"/>
              <a:t>. </a:t>
            </a:r>
            <a:endParaRPr lang="sr-Latn-RS" sz="1600" dirty="0"/>
          </a:p>
          <a:p>
            <a:pPr lvl="1"/>
            <a:r>
              <a:rPr lang="en-GB" sz="1400" dirty="0" err="1"/>
              <a:t>Međutim</a:t>
            </a:r>
            <a:r>
              <a:rPr lang="en-GB" sz="1400" dirty="0"/>
              <a:t>, </a:t>
            </a:r>
            <a:r>
              <a:rPr lang="en-GB" sz="1400" dirty="0" err="1"/>
              <a:t>kontrolisana</a:t>
            </a:r>
            <a:r>
              <a:rPr lang="en-GB" sz="1400" dirty="0"/>
              <a:t> </a:t>
            </a:r>
            <a:r>
              <a:rPr lang="en-GB" sz="1400" dirty="0" err="1"/>
              <a:t>ispitivanja</a:t>
            </a:r>
            <a:r>
              <a:rPr lang="en-GB" sz="1400" dirty="0"/>
              <a:t> </a:t>
            </a:r>
            <a:r>
              <a:rPr lang="en-GB" sz="1400" dirty="0" err="1"/>
              <a:t>antipsihotika</a:t>
            </a:r>
            <a:r>
              <a:rPr lang="en-GB" sz="1400" dirty="0"/>
              <a:t> u </a:t>
            </a:r>
            <a:r>
              <a:rPr lang="en-GB" sz="1400" dirty="0" err="1"/>
              <a:t>lečenju</a:t>
            </a:r>
            <a:r>
              <a:rPr lang="en-GB" sz="1400" dirty="0"/>
              <a:t> </a:t>
            </a:r>
            <a:r>
              <a:rPr lang="en-GB" sz="1400" dirty="0" err="1"/>
              <a:t>simptoma</a:t>
            </a:r>
            <a:r>
              <a:rPr lang="en-GB" sz="1400" dirty="0"/>
              <a:t> </a:t>
            </a:r>
            <a:r>
              <a:rPr lang="en-GB" sz="1400" dirty="0" err="1"/>
              <a:t>ponašanja</a:t>
            </a:r>
            <a:r>
              <a:rPr lang="en-GB" sz="1400" dirty="0"/>
              <a:t> </a:t>
            </a:r>
            <a:r>
              <a:rPr lang="en-GB" sz="1400" dirty="0" err="1"/>
              <a:t>kod</a:t>
            </a:r>
            <a:r>
              <a:rPr lang="en-GB" sz="1400" dirty="0"/>
              <a:t> </a:t>
            </a:r>
            <a:r>
              <a:rPr lang="en-GB" sz="1400" dirty="0" err="1"/>
              <a:t>pacijenata</a:t>
            </a:r>
            <a:r>
              <a:rPr lang="en-GB" sz="1400" dirty="0"/>
              <a:t> </a:t>
            </a:r>
            <a:r>
              <a:rPr lang="en-GB" sz="1400" dirty="0" err="1"/>
              <a:t>sa</a:t>
            </a:r>
            <a:r>
              <a:rPr lang="en-GB" sz="1400" dirty="0"/>
              <a:t> </a:t>
            </a:r>
            <a:r>
              <a:rPr lang="en-GB" sz="1400" dirty="0" err="1"/>
              <a:t>demencijom</a:t>
            </a:r>
            <a:r>
              <a:rPr lang="en-GB" sz="1400" dirty="0"/>
              <a:t> </a:t>
            </a:r>
            <a:r>
              <a:rPr lang="en-GB" sz="1400" dirty="0" err="1"/>
              <a:t>generalno</a:t>
            </a:r>
            <a:r>
              <a:rPr lang="en-GB" sz="1400" dirty="0"/>
              <a:t> </a:t>
            </a:r>
            <a:r>
              <a:rPr lang="en-GB" sz="1400" dirty="0" err="1"/>
              <a:t>nisu</a:t>
            </a:r>
            <a:r>
              <a:rPr lang="en-GB" sz="1400" dirty="0"/>
              <a:t> </a:t>
            </a:r>
            <a:r>
              <a:rPr lang="en-GB" sz="1400" dirty="0" err="1"/>
              <a:t>pokazala</a:t>
            </a:r>
            <a:r>
              <a:rPr lang="en-GB" sz="1400" dirty="0"/>
              <a:t> </a:t>
            </a:r>
            <a:r>
              <a:rPr lang="en-GB" sz="1400" dirty="0" err="1"/>
              <a:t>efikasnost</a:t>
            </a:r>
            <a:r>
              <a:rPr lang="en-GB" sz="1400" dirty="0"/>
              <a:t>. </a:t>
            </a:r>
            <a:endParaRPr lang="sr-Latn-RS" sz="1400" dirty="0"/>
          </a:p>
          <a:p>
            <a:pPr lvl="1"/>
            <a:r>
              <a:rPr lang="en-GB" sz="1400" dirty="0" err="1"/>
              <a:t>Štaviše</a:t>
            </a:r>
            <a:r>
              <a:rPr lang="en-GB" sz="1400" dirty="0"/>
              <a:t>, </a:t>
            </a:r>
            <a:r>
              <a:rPr lang="en-GB" sz="1400" dirty="0" err="1"/>
              <a:t>antipsihotici</a:t>
            </a:r>
            <a:r>
              <a:rPr lang="en-GB" sz="1400" dirty="0"/>
              <a:t> </a:t>
            </a:r>
            <a:r>
              <a:rPr lang="en-GB" sz="1400" dirty="0" err="1"/>
              <a:t>druge</a:t>
            </a:r>
            <a:r>
              <a:rPr lang="en-GB" sz="1400" dirty="0"/>
              <a:t> </a:t>
            </a:r>
            <a:r>
              <a:rPr lang="en-GB" sz="1400" dirty="0" err="1"/>
              <a:t>generacije</a:t>
            </a:r>
            <a:r>
              <a:rPr lang="en-GB" sz="1400" dirty="0"/>
              <a:t> </a:t>
            </a:r>
            <a:r>
              <a:rPr lang="en-GB" sz="1400" dirty="0" err="1"/>
              <a:t>kao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neki</a:t>
            </a:r>
            <a:r>
              <a:rPr lang="en-GB" sz="1400" dirty="0"/>
              <a:t> </a:t>
            </a:r>
            <a:r>
              <a:rPr lang="en-GB" sz="1400" dirty="0" err="1"/>
              <a:t>antipsihotici</a:t>
            </a:r>
            <a:r>
              <a:rPr lang="en-GB" sz="1400" dirty="0"/>
              <a:t> </a:t>
            </a:r>
            <a:r>
              <a:rPr lang="en-GB" sz="1400" dirty="0" err="1"/>
              <a:t>prve</a:t>
            </a:r>
            <a:r>
              <a:rPr lang="en-GB" sz="1400" dirty="0"/>
              <a:t> </a:t>
            </a:r>
            <a:r>
              <a:rPr lang="en-GB" sz="1400" dirty="0" err="1"/>
              <a:t>generacije</a:t>
            </a:r>
            <a:r>
              <a:rPr lang="en-GB" sz="1400" dirty="0"/>
              <a:t> </a:t>
            </a:r>
            <a:r>
              <a:rPr lang="en-GB" sz="1400" dirty="0" err="1"/>
              <a:t>su</a:t>
            </a:r>
            <a:r>
              <a:rPr lang="en-GB" sz="1400" dirty="0"/>
              <a:t> </a:t>
            </a:r>
            <a:r>
              <a:rPr lang="en-GB" sz="1400" dirty="0" err="1"/>
              <a:t>povezani</a:t>
            </a:r>
            <a:r>
              <a:rPr lang="en-GB" sz="1400" dirty="0"/>
              <a:t> </a:t>
            </a:r>
            <a:r>
              <a:rPr lang="en-GB" sz="1400" dirty="0" err="1"/>
              <a:t>sa</a:t>
            </a:r>
            <a:r>
              <a:rPr lang="en-GB" sz="1400" dirty="0"/>
              <a:t> </a:t>
            </a:r>
            <a:r>
              <a:rPr lang="en-GB" sz="1400" dirty="0" err="1"/>
              <a:t>povećanom</a:t>
            </a:r>
            <a:r>
              <a:rPr lang="en-GB" sz="1400" dirty="0"/>
              <a:t> </a:t>
            </a:r>
            <a:r>
              <a:rPr lang="en-GB" sz="1400" dirty="0" err="1"/>
              <a:t>smrtnošću</a:t>
            </a:r>
            <a:r>
              <a:rPr lang="en-GB" sz="1400" dirty="0"/>
              <a:t> </a:t>
            </a:r>
            <a:r>
              <a:rPr lang="en-GB" sz="1400" dirty="0" err="1"/>
              <a:t>kod</a:t>
            </a:r>
            <a:r>
              <a:rPr lang="en-GB" sz="1400" dirty="0"/>
              <a:t> </a:t>
            </a:r>
            <a:r>
              <a:rPr lang="en-GB" sz="1400" dirty="0" err="1"/>
              <a:t>ovih</a:t>
            </a:r>
            <a:r>
              <a:rPr lang="en-GB" sz="1400" dirty="0"/>
              <a:t> </a:t>
            </a:r>
            <a:r>
              <a:rPr lang="en-GB" sz="1400" dirty="0" err="1"/>
              <a:t>pacijenata</a:t>
            </a:r>
            <a:r>
              <a:rPr lang="en-GB" sz="1400" dirty="0"/>
              <a:t>. </a:t>
            </a:r>
            <a:endParaRPr lang="sr-Latn-RS" sz="1400" dirty="0"/>
          </a:p>
          <a:p>
            <a:r>
              <a:rPr lang="en-GB" sz="1600" dirty="0" err="1"/>
              <a:t>Antipsihotici</a:t>
            </a:r>
            <a:r>
              <a:rPr lang="en-GB" sz="1600" dirty="0"/>
              <a:t> </a:t>
            </a:r>
            <a:r>
              <a:rPr lang="en-GB" sz="1600" dirty="0" err="1"/>
              <a:t>nisu</a:t>
            </a:r>
            <a:r>
              <a:rPr lang="en-GB" sz="1600" dirty="0"/>
              <a:t> </a:t>
            </a:r>
            <a:r>
              <a:rPr lang="en-GB" sz="1600" dirty="0" err="1"/>
              <a:t>indikovani</a:t>
            </a:r>
            <a:r>
              <a:rPr lang="en-GB" sz="1600" dirty="0"/>
              <a:t> za </a:t>
            </a:r>
            <a:r>
              <a:rPr lang="en-GB" sz="1600" dirty="0" err="1"/>
              <a:t>lečenje</a:t>
            </a:r>
            <a:r>
              <a:rPr lang="en-GB" sz="1600" dirty="0"/>
              <a:t> </a:t>
            </a:r>
            <a:r>
              <a:rPr lang="en-GB" sz="1600" dirty="0" err="1"/>
              <a:t>različitih</a:t>
            </a:r>
            <a:r>
              <a:rPr lang="en-GB" sz="1600" dirty="0"/>
              <a:t> </a:t>
            </a:r>
            <a:r>
              <a:rPr lang="sr-Latn-RS" sz="1600" b="1" dirty="0"/>
              <a:t>apstinencijalnih </a:t>
            </a:r>
            <a:r>
              <a:rPr lang="en-GB" sz="1600" b="1" dirty="0" err="1"/>
              <a:t>sindroma</a:t>
            </a:r>
            <a:r>
              <a:rPr lang="en-GB" sz="1600" dirty="0"/>
              <a:t>, </a:t>
            </a:r>
            <a:r>
              <a:rPr lang="en-GB" sz="1600" dirty="0" err="1"/>
              <a:t>na</a:t>
            </a:r>
            <a:r>
              <a:rPr lang="en-GB" sz="1600" dirty="0"/>
              <a:t> primer, </a:t>
            </a:r>
            <a:r>
              <a:rPr lang="sr-Latn-RS" sz="1600" dirty="0"/>
              <a:t>apstinencija</a:t>
            </a:r>
            <a:r>
              <a:rPr lang="en-GB" sz="1600" dirty="0"/>
              <a:t> od </a:t>
            </a:r>
            <a:r>
              <a:rPr lang="en-GB" sz="1600" dirty="0" err="1"/>
              <a:t>opioida</a:t>
            </a:r>
            <a:r>
              <a:rPr lang="en-GB" sz="1600" dirty="0"/>
              <a:t>. </a:t>
            </a:r>
            <a:endParaRPr lang="sr-Latn-RS" sz="1600" dirty="0"/>
          </a:p>
          <a:p>
            <a:r>
              <a:rPr lang="en-GB" sz="1600" dirty="0"/>
              <a:t>U </a:t>
            </a:r>
            <a:r>
              <a:rPr lang="en-GB" sz="1600" dirty="0" err="1"/>
              <a:t>malim</a:t>
            </a:r>
            <a:r>
              <a:rPr lang="en-GB" sz="1600" dirty="0"/>
              <a:t> </a:t>
            </a:r>
            <a:r>
              <a:rPr lang="en-GB" sz="1600" dirty="0" err="1"/>
              <a:t>dozama</a:t>
            </a:r>
            <a:r>
              <a:rPr lang="en-GB" sz="1600" dirty="0"/>
              <a:t>, </a:t>
            </a:r>
            <a:r>
              <a:rPr lang="en-GB" sz="1600" dirty="0" err="1"/>
              <a:t>antipsihotici</a:t>
            </a:r>
            <a:r>
              <a:rPr lang="en-GB" sz="1600" dirty="0"/>
              <a:t> </a:t>
            </a:r>
            <a:r>
              <a:rPr lang="en-GB" sz="1600" dirty="0" err="1"/>
              <a:t>su</a:t>
            </a:r>
            <a:r>
              <a:rPr lang="en-GB" sz="1600" dirty="0"/>
              <a:t> </a:t>
            </a:r>
            <a:r>
              <a:rPr lang="en-GB" sz="1600" dirty="0" err="1"/>
              <a:t>promovisani</a:t>
            </a:r>
            <a:r>
              <a:rPr lang="en-GB" sz="1600" dirty="0"/>
              <a:t> (</a:t>
            </a:r>
            <a:r>
              <a:rPr lang="en-GB" sz="1600" dirty="0" err="1"/>
              <a:t>pogrešno</a:t>
            </a:r>
            <a:r>
              <a:rPr lang="en-GB" sz="1600" dirty="0"/>
              <a:t>) za </a:t>
            </a:r>
            <a:r>
              <a:rPr lang="en-GB" sz="1600" dirty="0" err="1"/>
              <a:t>ublažavanje</a:t>
            </a:r>
            <a:r>
              <a:rPr lang="en-GB" sz="1600" dirty="0"/>
              <a:t> </a:t>
            </a:r>
            <a:r>
              <a:rPr lang="en-GB" sz="1600" dirty="0" err="1"/>
              <a:t>anksioznosti</a:t>
            </a:r>
            <a:r>
              <a:rPr lang="en-GB" sz="1600" dirty="0"/>
              <a:t> </a:t>
            </a:r>
            <a:r>
              <a:rPr lang="en-GB" sz="1600" dirty="0" err="1"/>
              <a:t>povezane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dirty="0" err="1"/>
              <a:t>manjim</a:t>
            </a:r>
            <a:r>
              <a:rPr lang="en-GB" sz="1600" dirty="0"/>
              <a:t> </a:t>
            </a:r>
            <a:r>
              <a:rPr lang="en-GB" sz="1600" dirty="0" err="1"/>
              <a:t>emocionalnim</a:t>
            </a:r>
            <a:r>
              <a:rPr lang="en-GB" sz="1600" dirty="0"/>
              <a:t> </a:t>
            </a:r>
            <a:r>
              <a:rPr lang="en-GB" sz="1600" dirty="0" err="1"/>
              <a:t>poremećajima</a:t>
            </a:r>
            <a:r>
              <a:rPr lang="en-GB" sz="1600" dirty="0"/>
              <a:t>. </a:t>
            </a:r>
            <a:endParaRPr lang="sr-Latn-RS" sz="1600" dirty="0"/>
          </a:p>
          <a:p>
            <a:pPr lvl="1"/>
            <a:r>
              <a:rPr lang="en-GB" sz="1400" dirty="0" err="1"/>
              <a:t>Sedativi</a:t>
            </a:r>
            <a:r>
              <a:rPr lang="en-GB" sz="1400" dirty="0"/>
              <a:t> </a:t>
            </a:r>
            <a:r>
              <a:rPr lang="en-GB" sz="1400" dirty="0" err="1"/>
              <a:t>protiv</a:t>
            </a:r>
            <a:r>
              <a:rPr lang="en-GB" sz="1400" dirty="0"/>
              <a:t> </a:t>
            </a:r>
            <a:r>
              <a:rPr lang="en-GB" sz="1400" dirty="0" err="1"/>
              <a:t>anksioznosti</a:t>
            </a:r>
            <a:r>
              <a:rPr lang="en-GB" sz="1400" dirty="0"/>
              <a:t> </a:t>
            </a:r>
            <a:r>
              <a:rPr lang="en-GB" sz="1400" dirty="0" err="1"/>
              <a:t>su</a:t>
            </a:r>
            <a:r>
              <a:rPr lang="en-GB" sz="1400" dirty="0"/>
              <a:t> </a:t>
            </a:r>
            <a:r>
              <a:rPr lang="en-GB" sz="1400" dirty="0" err="1"/>
              <a:t>poželjniji</a:t>
            </a:r>
            <a:r>
              <a:rPr lang="en-GB" sz="1400" dirty="0"/>
              <a:t> u </a:t>
            </a:r>
            <a:r>
              <a:rPr lang="en-GB" sz="1400" dirty="0" err="1"/>
              <a:t>pogledu</a:t>
            </a:r>
            <a:r>
              <a:rPr lang="en-GB" sz="1400" dirty="0"/>
              <a:t> </a:t>
            </a:r>
            <a:r>
              <a:rPr lang="en-GB" sz="1400" dirty="0" err="1"/>
              <a:t>bezbednosti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prihvatljivosti</a:t>
            </a:r>
            <a:r>
              <a:rPr lang="en-GB" sz="1400" dirty="0"/>
              <a:t> za </a:t>
            </a:r>
            <a:r>
              <a:rPr lang="en-GB" sz="1400" dirty="0" err="1"/>
              <a:t>pacijente</a:t>
            </a:r>
            <a:r>
              <a:rPr lang="en-GB" sz="1400" dirty="0"/>
              <a:t>.</a:t>
            </a:r>
            <a:endParaRPr lang="sr-Latn-RS" sz="1400" dirty="0"/>
          </a:p>
          <a:p>
            <a:r>
              <a:rPr lang="en-GB" sz="1600" dirty="0" err="1"/>
              <a:t>Psihotični</a:t>
            </a:r>
            <a:r>
              <a:rPr lang="en-GB" sz="1600" dirty="0"/>
              <a:t> </a:t>
            </a:r>
            <a:r>
              <a:rPr lang="en-GB" sz="1600" dirty="0" err="1"/>
              <a:t>simptomi</a:t>
            </a:r>
            <a:r>
              <a:rPr lang="en-GB" sz="1600" dirty="0"/>
              <a:t> </a:t>
            </a:r>
            <a:r>
              <a:rPr lang="en-GB" sz="1600" dirty="0" err="1"/>
              <a:t>povezani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b="1" dirty="0" err="1"/>
              <a:t>Parkinsonovom</a:t>
            </a:r>
            <a:r>
              <a:rPr lang="en-GB" sz="1600" b="1" dirty="0"/>
              <a:t> </a:t>
            </a:r>
            <a:r>
              <a:rPr lang="en-GB" sz="1600" b="1" dirty="0" err="1"/>
              <a:t>bolešću</a:t>
            </a:r>
            <a:r>
              <a:rPr lang="en-GB" sz="1600" b="1" dirty="0"/>
              <a:t> </a:t>
            </a:r>
            <a:r>
              <a:rPr lang="en-GB" sz="1600" dirty="0" err="1"/>
              <a:t>predstavljaju</a:t>
            </a:r>
            <a:r>
              <a:rPr lang="en-GB" sz="1600" dirty="0"/>
              <a:t> </a:t>
            </a:r>
            <a:r>
              <a:rPr lang="en-GB" sz="1600" dirty="0" err="1"/>
              <a:t>klinički</a:t>
            </a:r>
            <a:r>
              <a:rPr lang="en-GB" sz="1600" dirty="0"/>
              <a:t> </a:t>
            </a:r>
            <a:r>
              <a:rPr lang="en-GB" sz="1600" dirty="0" err="1"/>
              <a:t>izazov</a:t>
            </a:r>
            <a:r>
              <a:rPr lang="en-GB" sz="1600" dirty="0"/>
              <a:t>. </a:t>
            </a:r>
            <a:endParaRPr lang="sr-Latn-RS" sz="1600" dirty="0"/>
          </a:p>
          <a:p>
            <a:pPr lvl="1"/>
            <a:r>
              <a:rPr lang="en-GB" sz="1400" dirty="0" err="1"/>
              <a:t>Lekovi</a:t>
            </a:r>
            <a:r>
              <a:rPr lang="en-GB" sz="1400" dirty="0"/>
              <a:t> </a:t>
            </a:r>
            <a:r>
              <a:rPr lang="en-GB" sz="1400" dirty="0" err="1"/>
              <a:t>kao</a:t>
            </a:r>
            <a:r>
              <a:rPr lang="en-GB" sz="1400" dirty="0"/>
              <a:t> </a:t>
            </a:r>
            <a:r>
              <a:rPr lang="en-GB" sz="1400" dirty="0" err="1"/>
              <a:t>što</a:t>
            </a:r>
            <a:r>
              <a:rPr lang="en-GB" sz="1400" dirty="0"/>
              <a:t> je levodopa koji </a:t>
            </a:r>
            <a:r>
              <a:rPr lang="en-GB" sz="1400" dirty="0" err="1"/>
              <a:t>leče</a:t>
            </a:r>
            <a:r>
              <a:rPr lang="en-GB" sz="1400" dirty="0"/>
              <a:t> </a:t>
            </a:r>
            <a:r>
              <a:rPr lang="en-GB" sz="1400" dirty="0" err="1"/>
              <a:t>simptome</a:t>
            </a:r>
            <a:r>
              <a:rPr lang="en-GB" sz="1400" dirty="0"/>
              <a:t> </a:t>
            </a:r>
            <a:r>
              <a:rPr lang="en-GB" sz="1400" dirty="0" err="1"/>
              <a:t>Parkinsonove</a:t>
            </a:r>
            <a:r>
              <a:rPr lang="en-GB" sz="1400" dirty="0"/>
              <a:t> </a:t>
            </a:r>
            <a:r>
              <a:rPr lang="en-GB" sz="1400" dirty="0" err="1"/>
              <a:t>bolesti</a:t>
            </a:r>
            <a:r>
              <a:rPr lang="sr-Latn-RS" sz="1400" dirty="0"/>
              <a:t>,</a:t>
            </a:r>
            <a:r>
              <a:rPr lang="en-GB" sz="1400" dirty="0"/>
              <a:t> </a:t>
            </a:r>
            <a:r>
              <a:rPr lang="en-GB" sz="1400" dirty="0" err="1"/>
              <a:t>takođe</a:t>
            </a:r>
            <a:r>
              <a:rPr lang="sr-Latn-RS" sz="1400" dirty="0"/>
              <a:t>,</a:t>
            </a:r>
            <a:r>
              <a:rPr lang="en-GB" sz="1400" dirty="0"/>
              <a:t> </a:t>
            </a:r>
            <a:r>
              <a:rPr lang="en-GB" sz="1400" dirty="0" err="1"/>
              <a:t>mogu</a:t>
            </a:r>
            <a:r>
              <a:rPr lang="en-GB" sz="1400" dirty="0"/>
              <a:t> da </a:t>
            </a:r>
            <a:r>
              <a:rPr lang="en-GB" sz="1400" dirty="0" err="1"/>
              <a:t>pogoršaju</a:t>
            </a:r>
            <a:r>
              <a:rPr lang="en-GB" sz="1400" dirty="0"/>
              <a:t> </a:t>
            </a:r>
            <a:r>
              <a:rPr lang="en-GB" sz="1400" dirty="0" err="1"/>
              <a:t>psihotične</a:t>
            </a:r>
            <a:r>
              <a:rPr lang="en-GB" sz="1400" dirty="0"/>
              <a:t> </a:t>
            </a:r>
            <a:r>
              <a:rPr lang="en-GB" sz="1400" dirty="0" err="1"/>
              <a:t>simptome</a:t>
            </a:r>
            <a:r>
              <a:rPr lang="en-GB" sz="1400" dirty="0"/>
              <a:t>. </a:t>
            </a:r>
            <a:endParaRPr lang="sr-Latn-RS" sz="1400" dirty="0"/>
          </a:p>
          <a:p>
            <a:pPr lvl="1"/>
            <a:r>
              <a:rPr lang="en-GB" sz="1400" dirty="0" err="1"/>
              <a:t>Isto</a:t>
            </a:r>
            <a:r>
              <a:rPr lang="en-GB" sz="1400" dirty="0"/>
              <a:t> </a:t>
            </a:r>
            <a:r>
              <a:rPr lang="en-GB" sz="1400" dirty="0" err="1"/>
              <a:t>tako</a:t>
            </a:r>
            <a:r>
              <a:rPr lang="en-GB" sz="1400" dirty="0"/>
              <a:t>, </a:t>
            </a:r>
            <a:r>
              <a:rPr lang="en-GB" sz="1400" dirty="0" err="1"/>
              <a:t>antipsihotici</a:t>
            </a:r>
            <a:r>
              <a:rPr lang="en-GB" sz="1400" dirty="0"/>
              <a:t> koji </a:t>
            </a:r>
            <a:r>
              <a:rPr lang="en-GB" sz="1400" dirty="0" err="1"/>
              <a:t>mogu</a:t>
            </a:r>
            <a:r>
              <a:rPr lang="en-GB" sz="1400" dirty="0"/>
              <a:t> da </a:t>
            </a:r>
            <a:r>
              <a:rPr lang="en-GB" sz="1400" dirty="0" err="1"/>
              <a:t>leče</a:t>
            </a:r>
            <a:r>
              <a:rPr lang="en-GB" sz="1400" dirty="0"/>
              <a:t> </a:t>
            </a:r>
            <a:r>
              <a:rPr lang="en-GB" sz="1400" dirty="0" err="1"/>
              <a:t>psihotične</a:t>
            </a:r>
            <a:r>
              <a:rPr lang="en-GB" sz="1400" dirty="0"/>
              <a:t> </a:t>
            </a:r>
            <a:r>
              <a:rPr lang="en-GB" sz="1400" dirty="0" err="1"/>
              <a:t>simptome</a:t>
            </a:r>
            <a:r>
              <a:rPr lang="en-GB" sz="1400" dirty="0"/>
              <a:t> </a:t>
            </a:r>
            <a:r>
              <a:rPr lang="en-GB" sz="1400" dirty="0" err="1"/>
              <a:t>mogu</a:t>
            </a:r>
            <a:r>
              <a:rPr lang="en-GB" sz="1400" dirty="0"/>
              <a:t> </a:t>
            </a:r>
            <a:r>
              <a:rPr lang="en-GB" sz="1400" dirty="0" err="1"/>
              <a:t>značajno</a:t>
            </a:r>
            <a:r>
              <a:rPr lang="en-GB" sz="1400" dirty="0"/>
              <a:t> da </a:t>
            </a:r>
            <a:r>
              <a:rPr lang="en-GB" sz="1400" dirty="0" err="1"/>
              <a:t>pogoršaju</a:t>
            </a:r>
            <a:r>
              <a:rPr lang="en-GB" sz="1400" dirty="0"/>
              <a:t> </a:t>
            </a:r>
            <a:r>
              <a:rPr lang="en-GB" sz="1400" dirty="0" err="1"/>
              <a:t>druge</a:t>
            </a:r>
            <a:r>
              <a:rPr lang="en-GB" sz="1400" dirty="0"/>
              <a:t> </a:t>
            </a:r>
            <a:r>
              <a:rPr lang="en-GB" sz="1400" dirty="0" err="1"/>
              <a:t>simptome</a:t>
            </a:r>
            <a:r>
              <a:rPr lang="en-GB" sz="1400" dirty="0"/>
              <a:t> </a:t>
            </a:r>
            <a:r>
              <a:rPr lang="en-GB" sz="1400" dirty="0" err="1"/>
              <a:t>Parkinsonove</a:t>
            </a:r>
            <a:r>
              <a:rPr lang="en-GB" sz="1400" dirty="0"/>
              <a:t> </a:t>
            </a:r>
            <a:r>
              <a:rPr lang="en-GB" sz="1400" dirty="0" err="1"/>
              <a:t>bolesti</a:t>
            </a:r>
            <a:r>
              <a:rPr lang="en-GB" sz="1400" dirty="0"/>
              <a:t>. </a:t>
            </a:r>
            <a:endParaRPr lang="sr-Latn-RS" sz="1400" dirty="0"/>
          </a:p>
          <a:p>
            <a:r>
              <a:rPr lang="en-GB" sz="1600" dirty="0" err="1"/>
              <a:t>Godine</a:t>
            </a:r>
            <a:r>
              <a:rPr lang="en-GB" sz="1600" dirty="0"/>
              <a:t> 2016. </a:t>
            </a:r>
            <a:r>
              <a:rPr lang="en-GB" sz="1600" dirty="0" err="1"/>
              <a:t>odobrena</a:t>
            </a:r>
            <a:r>
              <a:rPr lang="en-GB" sz="1600" dirty="0"/>
              <a:t> je nova </a:t>
            </a:r>
            <a:r>
              <a:rPr lang="en-GB" sz="1600" dirty="0" err="1"/>
              <a:t>vrsta</a:t>
            </a:r>
            <a:r>
              <a:rPr lang="en-GB" sz="1600" dirty="0"/>
              <a:t> </a:t>
            </a:r>
            <a:r>
              <a:rPr lang="en-GB" sz="1600" dirty="0" err="1"/>
              <a:t>antipsihotika</a:t>
            </a:r>
            <a:r>
              <a:rPr lang="en-GB" sz="1600" dirty="0"/>
              <a:t> za </a:t>
            </a:r>
            <a:r>
              <a:rPr lang="en-GB" sz="1600" dirty="0" err="1"/>
              <a:t>lečenje</a:t>
            </a:r>
            <a:r>
              <a:rPr lang="en-GB" sz="1600" dirty="0"/>
              <a:t> </a:t>
            </a:r>
            <a:r>
              <a:rPr lang="en-GB" sz="1600" dirty="0" err="1"/>
              <a:t>psihoze</a:t>
            </a:r>
            <a:r>
              <a:rPr lang="en-GB" sz="1600" dirty="0"/>
              <a:t> </a:t>
            </a:r>
            <a:r>
              <a:rPr lang="en-GB" sz="1600" dirty="0" err="1"/>
              <a:t>kod</a:t>
            </a:r>
            <a:r>
              <a:rPr lang="en-GB" sz="1600" dirty="0"/>
              <a:t> </a:t>
            </a:r>
            <a:r>
              <a:rPr lang="en-GB" sz="1600" dirty="0" err="1"/>
              <a:t>Parkinsonove</a:t>
            </a:r>
            <a:r>
              <a:rPr lang="en-GB" sz="1600" dirty="0"/>
              <a:t> </a:t>
            </a:r>
            <a:r>
              <a:rPr lang="en-GB" sz="1600" dirty="0" err="1"/>
              <a:t>bolesti</a:t>
            </a:r>
            <a:r>
              <a:rPr lang="en-GB" sz="1600" dirty="0"/>
              <a:t>. </a:t>
            </a:r>
            <a:endParaRPr lang="sr-Latn-RS" sz="1600" dirty="0"/>
          </a:p>
          <a:p>
            <a:r>
              <a:rPr lang="en-GB" sz="1600" dirty="0" err="1"/>
              <a:t>Pimavanserin</a:t>
            </a:r>
            <a:r>
              <a:rPr lang="en-GB" sz="1600" dirty="0"/>
              <a:t> je </a:t>
            </a:r>
            <a:r>
              <a:rPr lang="en-GB" sz="1600" dirty="0" err="1"/>
              <a:t>selektivni</a:t>
            </a:r>
            <a:r>
              <a:rPr lang="en-GB" sz="1600" dirty="0"/>
              <a:t> serotonin </a:t>
            </a:r>
            <a:r>
              <a:rPr lang="en-GB" sz="1600" dirty="0" err="1"/>
              <a:t>inverzni</a:t>
            </a:r>
            <a:r>
              <a:rPr lang="en-GB" sz="1600" dirty="0"/>
              <a:t> </a:t>
            </a:r>
            <a:r>
              <a:rPr lang="en-GB" sz="1600" dirty="0" err="1"/>
              <a:t>agens</a:t>
            </a:r>
            <a:r>
              <a:rPr lang="sr-Latn-RS" sz="1600" dirty="0"/>
              <a:t>.</a:t>
            </a:r>
          </a:p>
          <a:p>
            <a:pPr lvl="1"/>
            <a:r>
              <a:rPr lang="sr-Latn-RS" sz="1400" dirty="0"/>
              <a:t>Kao takav, nema svojstva antagonista dopamina i nije povezan sa EPS. Pimavanserin se trenutno istražuje kao pomoćni tretman kod shizofrenije.</a:t>
            </a:r>
          </a:p>
          <a:p>
            <a:r>
              <a:rPr lang="en-GB" sz="1600" dirty="0" err="1"/>
              <a:t>Razdražljivost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diskontrola</a:t>
            </a:r>
            <a:r>
              <a:rPr lang="en-GB" sz="1600" dirty="0"/>
              <a:t> </a:t>
            </a:r>
            <a:r>
              <a:rPr lang="en-GB" sz="1600" dirty="0" err="1"/>
              <a:t>ponašanja</a:t>
            </a:r>
            <a:r>
              <a:rPr lang="en-GB" sz="1600" dirty="0"/>
              <a:t> </a:t>
            </a:r>
            <a:r>
              <a:rPr lang="en-GB" sz="1600" dirty="0" err="1"/>
              <a:t>kod</a:t>
            </a:r>
            <a:r>
              <a:rPr lang="en-GB" sz="1600" dirty="0"/>
              <a:t> </a:t>
            </a:r>
            <a:r>
              <a:rPr lang="en-GB" sz="1600" dirty="0" err="1"/>
              <a:t>pacijenata</a:t>
            </a:r>
            <a:r>
              <a:rPr lang="en-GB" sz="1600" dirty="0"/>
              <a:t> </a:t>
            </a:r>
            <a:r>
              <a:rPr lang="en-GB" sz="1600" dirty="0" err="1"/>
              <a:t>sa</a:t>
            </a:r>
            <a:r>
              <a:rPr lang="en-GB" sz="1600" dirty="0"/>
              <a:t> </a:t>
            </a:r>
            <a:r>
              <a:rPr lang="en-GB" sz="1600" dirty="0" err="1"/>
              <a:t>poremećajima</a:t>
            </a:r>
            <a:r>
              <a:rPr lang="en-GB" sz="1600" dirty="0"/>
              <a:t> </a:t>
            </a:r>
            <a:r>
              <a:rPr lang="en-GB" sz="1600" dirty="0" err="1"/>
              <a:t>iz</a:t>
            </a:r>
            <a:r>
              <a:rPr lang="en-GB" sz="1600" dirty="0"/>
              <a:t> </a:t>
            </a:r>
            <a:r>
              <a:rPr lang="en-GB" sz="1600" b="1" dirty="0" err="1"/>
              <a:t>autističnog</a:t>
            </a:r>
            <a:r>
              <a:rPr lang="en-GB" sz="1600" b="1" dirty="0"/>
              <a:t> </a:t>
            </a:r>
            <a:r>
              <a:rPr lang="en-GB" sz="1600" b="1" dirty="0" err="1"/>
              <a:t>spektra</a:t>
            </a:r>
            <a:r>
              <a:rPr lang="en-GB" sz="1600" b="1" dirty="0"/>
              <a:t> </a:t>
            </a:r>
            <a:r>
              <a:rPr lang="en-GB" sz="1600" dirty="0"/>
              <a:t>(ASD</a:t>
            </a:r>
            <a:r>
              <a:rPr lang="sr-Latn-RS" sz="1600" dirty="0"/>
              <a:t>, </a:t>
            </a:r>
            <a:r>
              <a:rPr lang="sr-Latn-RS" sz="1600" i="1" dirty="0"/>
              <a:t>autism spectrum disorders</a:t>
            </a:r>
            <a:r>
              <a:rPr lang="en-GB" sz="1600" dirty="0"/>
              <a:t>) </a:t>
            </a:r>
            <a:r>
              <a:rPr lang="en-GB" sz="1600" dirty="0" err="1"/>
              <a:t>mogu</a:t>
            </a:r>
            <a:r>
              <a:rPr lang="en-GB" sz="1600" dirty="0"/>
              <a:t> </a:t>
            </a:r>
            <a:r>
              <a:rPr lang="en-GB" sz="1600" dirty="0" err="1"/>
              <a:t>biti</a:t>
            </a:r>
            <a:r>
              <a:rPr lang="en-GB" sz="1600" dirty="0"/>
              <a:t> </a:t>
            </a:r>
            <a:r>
              <a:rPr lang="en-GB" sz="1600" dirty="0" err="1"/>
              <a:t>izazov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za </a:t>
            </a:r>
            <a:r>
              <a:rPr lang="en-GB" sz="1600" dirty="0" err="1"/>
              <a:t>pružaoce</a:t>
            </a:r>
            <a:r>
              <a:rPr lang="en-GB" sz="1600" dirty="0"/>
              <a:t> </a:t>
            </a:r>
            <a:r>
              <a:rPr lang="en-GB" sz="1600" dirty="0" err="1"/>
              <a:t>nege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za </a:t>
            </a:r>
            <a:r>
              <a:rPr lang="en-GB" sz="1600" dirty="0" err="1"/>
              <a:t>pacijente</a:t>
            </a:r>
            <a:r>
              <a:rPr lang="en-GB" sz="1600" dirty="0"/>
              <a:t>. </a:t>
            </a:r>
            <a:endParaRPr lang="sr-Latn-RS" sz="1600" dirty="0"/>
          </a:p>
          <a:p>
            <a:pPr lvl="1"/>
            <a:r>
              <a:rPr lang="en-GB" sz="1400" dirty="0" err="1"/>
              <a:t>Dva</a:t>
            </a:r>
            <a:r>
              <a:rPr lang="en-GB" sz="1400" dirty="0"/>
              <a:t> </a:t>
            </a:r>
            <a:r>
              <a:rPr lang="en-GB" sz="1400" dirty="0" err="1"/>
              <a:t>antipsihotika</a:t>
            </a:r>
            <a:r>
              <a:rPr lang="en-GB" sz="1400" dirty="0"/>
              <a:t>, </a:t>
            </a:r>
            <a:r>
              <a:rPr lang="en-GB" sz="1400" dirty="0" err="1"/>
              <a:t>risperidon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aripiprazol</a:t>
            </a:r>
            <a:r>
              <a:rPr lang="en-GB" sz="1400" dirty="0"/>
              <a:t>, </a:t>
            </a:r>
            <a:r>
              <a:rPr lang="en-GB" sz="1400" dirty="0" err="1"/>
              <a:t>odobrena</a:t>
            </a:r>
            <a:r>
              <a:rPr lang="en-GB" sz="1400" dirty="0"/>
              <a:t> </a:t>
            </a:r>
            <a:r>
              <a:rPr lang="en-GB" sz="1400" dirty="0" err="1"/>
              <a:t>su</a:t>
            </a:r>
            <a:r>
              <a:rPr lang="en-GB" sz="1400" dirty="0"/>
              <a:t> za </a:t>
            </a:r>
            <a:r>
              <a:rPr lang="en-GB" sz="1400" dirty="0" err="1"/>
              <a:t>lečenje</a:t>
            </a:r>
            <a:r>
              <a:rPr lang="en-GB" sz="1400" dirty="0"/>
              <a:t> </a:t>
            </a:r>
            <a:r>
              <a:rPr lang="en-GB" sz="1400" dirty="0" err="1"/>
              <a:t>razdražljivosti</a:t>
            </a:r>
            <a:r>
              <a:rPr lang="en-GB" sz="1400" dirty="0"/>
              <a:t> </a:t>
            </a:r>
            <a:r>
              <a:rPr lang="en-GB" sz="1400" dirty="0" err="1"/>
              <a:t>kod</a:t>
            </a:r>
            <a:r>
              <a:rPr lang="en-GB" sz="1400" dirty="0"/>
              <a:t> </a:t>
            </a:r>
            <a:r>
              <a:rPr lang="en-GB" sz="1400" dirty="0" err="1"/>
              <a:t>pacijenata</a:t>
            </a:r>
            <a:r>
              <a:rPr lang="en-GB" sz="1400" dirty="0"/>
              <a:t> </a:t>
            </a:r>
            <a:r>
              <a:rPr lang="en-GB" sz="1400" dirty="0" err="1"/>
              <a:t>sa</a:t>
            </a:r>
            <a:r>
              <a:rPr lang="en-GB" sz="1400" dirty="0"/>
              <a:t> ASD. </a:t>
            </a:r>
            <a:endParaRPr lang="sr-Latn-RS" sz="1400" dirty="0"/>
          </a:p>
          <a:p>
            <a:pPr lvl="1"/>
            <a:r>
              <a:rPr lang="en-GB" sz="1400" dirty="0" err="1"/>
              <a:t>Međutim</a:t>
            </a:r>
            <a:r>
              <a:rPr lang="en-GB" sz="1400" dirty="0"/>
              <a:t>, </a:t>
            </a:r>
            <a:r>
              <a:rPr lang="en-GB" sz="1400" dirty="0" err="1"/>
              <a:t>nije</a:t>
            </a:r>
            <a:r>
              <a:rPr lang="en-GB" sz="1400" dirty="0"/>
              <a:t> </a:t>
            </a:r>
            <a:r>
              <a:rPr lang="en-GB" sz="1400" dirty="0" err="1"/>
              <a:t>poznato</a:t>
            </a:r>
            <a:r>
              <a:rPr lang="en-GB" sz="1400" dirty="0"/>
              <a:t> da </a:t>
            </a:r>
            <a:r>
              <a:rPr lang="en-GB" sz="1400" dirty="0" err="1"/>
              <a:t>lekovi</a:t>
            </a:r>
            <a:r>
              <a:rPr lang="en-GB" sz="1400" dirty="0"/>
              <a:t> </a:t>
            </a:r>
            <a:r>
              <a:rPr lang="en-GB" sz="1400" dirty="0" err="1"/>
              <a:t>leče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ispravljaju</a:t>
            </a:r>
            <a:r>
              <a:rPr lang="en-GB" sz="1400" dirty="0"/>
              <a:t> </a:t>
            </a:r>
            <a:r>
              <a:rPr lang="en-GB" sz="1400" dirty="0" err="1"/>
              <a:t>osnovne</a:t>
            </a:r>
            <a:r>
              <a:rPr lang="en-GB" sz="1400" dirty="0"/>
              <a:t> </a:t>
            </a:r>
            <a:r>
              <a:rPr lang="en-GB" sz="1400" dirty="0" err="1"/>
              <a:t>simptome</a:t>
            </a:r>
            <a:r>
              <a:rPr lang="en-GB" sz="1400" dirty="0"/>
              <a:t> ASD-a.</a:t>
            </a:r>
          </a:p>
        </p:txBody>
      </p:sp>
    </p:spTree>
    <p:extLst>
      <p:ext uri="{BB962C8B-B14F-4D97-AF65-F5344CB8AC3E}">
        <p14:creationId xmlns:p14="http://schemas.microsoft.com/office/powerpoint/2010/main" val="26117484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7A9CCB-7A0A-4E02-9E61-09AE81C48F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9" t="6740" r="8503" b="46813"/>
          <a:stretch/>
        </p:blipFill>
        <p:spPr>
          <a:xfrm>
            <a:off x="954592" y="522514"/>
            <a:ext cx="10239271" cy="580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772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en-GB" dirty="0" err="1"/>
              <a:t>Nepsihijatrijske</a:t>
            </a:r>
            <a:r>
              <a:rPr lang="en-GB" dirty="0"/>
              <a:t> </a:t>
            </a:r>
            <a:r>
              <a:rPr lang="en-GB" dirty="0" err="1"/>
              <a:t>indikacije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2917"/>
            <a:ext cx="10515600" cy="4124045"/>
          </a:xfrm>
        </p:spPr>
        <p:txBody>
          <a:bodyPr>
            <a:noAutofit/>
          </a:bodyPr>
          <a:lstStyle/>
          <a:p>
            <a:r>
              <a:rPr lang="en-GB" sz="2400" dirty="0" err="1"/>
              <a:t>Većina</a:t>
            </a:r>
            <a:r>
              <a:rPr lang="en-GB" sz="2400" dirty="0"/>
              <a:t> </a:t>
            </a:r>
            <a:r>
              <a:rPr lang="en-GB" sz="2400" dirty="0" err="1"/>
              <a:t>starijih</a:t>
            </a:r>
            <a:r>
              <a:rPr lang="en-GB" sz="2400" dirty="0"/>
              <a:t> </a:t>
            </a:r>
            <a:r>
              <a:rPr lang="en-GB" sz="2400" dirty="0" err="1"/>
              <a:t>antipsihotika</a:t>
            </a:r>
            <a:r>
              <a:rPr lang="en-GB" sz="2400" dirty="0"/>
              <a:t> </a:t>
            </a:r>
            <a:r>
              <a:rPr lang="en-GB" sz="2400" dirty="0" err="1"/>
              <a:t>prve</a:t>
            </a:r>
            <a:r>
              <a:rPr lang="en-GB" sz="2400" dirty="0"/>
              <a:t> </a:t>
            </a:r>
            <a:r>
              <a:rPr lang="en-GB" sz="2400" dirty="0" err="1"/>
              <a:t>generacije</a:t>
            </a:r>
            <a:r>
              <a:rPr lang="en-GB" sz="2400" dirty="0"/>
              <a:t>,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izuzetkom</a:t>
            </a:r>
            <a:r>
              <a:rPr lang="en-GB" sz="2400" dirty="0"/>
              <a:t> </a:t>
            </a:r>
            <a:r>
              <a:rPr lang="en-GB" sz="2400" dirty="0" err="1"/>
              <a:t>tioridazina</a:t>
            </a:r>
            <a:r>
              <a:rPr lang="en-GB" sz="2400" dirty="0"/>
              <a:t>,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snažan</a:t>
            </a:r>
            <a:r>
              <a:rPr lang="en-GB" sz="2400" dirty="0"/>
              <a:t> </a:t>
            </a:r>
            <a:r>
              <a:rPr lang="en-GB" sz="2400" b="1" dirty="0" err="1"/>
              <a:t>antiemetički</a:t>
            </a:r>
            <a:r>
              <a:rPr lang="en-GB" sz="2400" b="1" dirty="0"/>
              <a:t> </a:t>
            </a:r>
            <a:r>
              <a:rPr lang="en-GB" sz="2400" b="1" dirty="0" err="1"/>
              <a:t>efekat</a:t>
            </a:r>
            <a:r>
              <a:rPr lang="en-GB" sz="2400" dirty="0"/>
              <a:t>. </a:t>
            </a:r>
            <a:endParaRPr lang="sr-Latn-RS" sz="2400" dirty="0"/>
          </a:p>
          <a:p>
            <a:pPr lvl="1"/>
            <a:r>
              <a:rPr lang="en-GB" dirty="0"/>
              <a:t>Ovo </a:t>
            </a:r>
            <a:r>
              <a:rPr lang="en-GB" dirty="0" err="1"/>
              <a:t>dejstvo</a:t>
            </a:r>
            <a:r>
              <a:rPr lang="en-GB" dirty="0"/>
              <a:t> je </a:t>
            </a:r>
            <a:r>
              <a:rPr lang="en-GB" dirty="0" err="1"/>
              <a:t>posledica</a:t>
            </a:r>
            <a:r>
              <a:rPr lang="en-GB" dirty="0"/>
              <a:t> </a:t>
            </a:r>
            <a:r>
              <a:rPr lang="en-GB" dirty="0" err="1"/>
              <a:t>blokade</a:t>
            </a:r>
            <a:r>
              <a:rPr lang="en-GB" dirty="0"/>
              <a:t> </a:t>
            </a:r>
            <a:r>
              <a:rPr lang="en-GB" dirty="0" err="1"/>
              <a:t>dopamin-receptora</a:t>
            </a:r>
            <a:r>
              <a:rPr lang="en-GB" dirty="0"/>
              <a:t>, </a:t>
            </a:r>
            <a:r>
              <a:rPr lang="en-GB" dirty="0" err="1"/>
              <a:t>kako</a:t>
            </a:r>
            <a:r>
              <a:rPr lang="en-GB" dirty="0"/>
              <a:t> </a:t>
            </a:r>
            <a:r>
              <a:rPr lang="en-GB" dirty="0" err="1"/>
              <a:t>centralno</a:t>
            </a:r>
            <a:r>
              <a:rPr lang="en-GB" dirty="0"/>
              <a:t> (u </a:t>
            </a:r>
            <a:r>
              <a:rPr lang="en-GB" dirty="0" err="1"/>
              <a:t>zoni</a:t>
            </a:r>
            <a:r>
              <a:rPr lang="en-GB" dirty="0"/>
              <a:t> </a:t>
            </a:r>
            <a:r>
              <a:rPr lang="en-GB" dirty="0" err="1"/>
              <a:t>okidača</a:t>
            </a:r>
            <a:r>
              <a:rPr lang="en-GB" dirty="0"/>
              <a:t> </a:t>
            </a:r>
            <a:r>
              <a:rPr lang="en-GB" dirty="0" err="1"/>
              <a:t>hemoreceptora</a:t>
            </a:r>
            <a:r>
              <a:rPr lang="en-GB" dirty="0"/>
              <a:t> </a:t>
            </a:r>
            <a:r>
              <a:rPr lang="en-GB" dirty="0" err="1"/>
              <a:t>medule</a:t>
            </a:r>
            <a:r>
              <a:rPr lang="en-GB" dirty="0"/>
              <a:t>) </a:t>
            </a:r>
            <a:r>
              <a:rPr lang="en-GB" dirty="0" err="1"/>
              <a:t>tako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periferno</a:t>
            </a:r>
            <a:r>
              <a:rPr lang="en-GB" dirty="0"/>
              <a:t> (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receptorima</a:t>
            </a:r>
            <a:r>
              <a:rPr lang="en-GB" dirty="0"/>
              <a:t> u </a:t>
            </a:r>
            <a:r>
              <a:rPr lang="en-GB" dirty="0" err="1"/>
              <a:t>stomaku</a:t>
            </a:r>
            <a:r>
              <a:rPr lang="en-GB" dirty="0"/>
              <a:t>). </a:t>
            </a:r>
            <a:endParaRPr lang="sr-Latn-RS" dirty="0"/>
          </a:p>
          <a:p>
            <a:pPr lvl="1"/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prohlorperazin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benzkvinamid</a:t>
            </a:r>
            <a:r>
              <a:rPr lang="en-GB" dirty="0"/>
              <a:t>, </a:t>
            </a:r>
            <a:r>
              <a:rPr lang="en-GB" dirty="0" err="1"/>
              <a:t>promovišu</a:t>
            </a:r>
            <a:r>
              <a:rPr lang="en-GB" dirty="0"/>
              <a:t> se </a:t>
            </a:r>
            <a:r>
              <a:rPr lang="en-GB" dirty="0" err="1"/>
              <a:t>isključivo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antiemetici</a:t>
            </a:r>
            <a:r>
              <a:rPr lang="en-GB" dirty="0"/>
              <a:t>. </a:t>
            </a:r>
            <a:endParaRPr lang="sr-Latn-RS" dirty="0"/>
          </a:p>
          <a:p>
            <a:r>
              <a:rPr lang="en-GB" sz="2400" dirty="0" err="1"/>
              <a:t>Fenotiazini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kraćim</a:t>
            </a:r>
            <a:r>
              <a:rPr lang="en-GB" sz="2400" dirty="0"/>
              <a:t> </a:t>
            </a:r>
            <a:r>
              <a:rPr lang="en-GB" sz="2400" dirty="0" err="1"/>
              <a:t>bočnim</a:t>
            </a:r>
            <a:r>
              <a:rPr lang="en-GB" sz="2400" dirty="0"/>
              <a:t> </a:t>
            </a:r>
            <a:r>
              <a:rPr lang="en-GB" sz="2400" dirty="0" err="1"/>
              <a:t>lancima</a:t>
            </a:r>
            <a:r>
              <a:rPr lang="en-GB" sz="2400" dirty="0"/>
              <a:t>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značajno</a:t>
            </a:r>
            <a:r>
              <a:rPr lang="en-GB" sz="2400" dirty="0"/>
              <a:t> </a:t>
            </a:r>
            <a:r>
              <a:rPr lang="en-GB" sz="2400" dirty="0" err="1"/>
              <a:t>dejstvo</a:t>
            </a:r>
            <a:r>
              <a:rPr lang="en-GB" sz="2400" dirty="0"/>
              <a:t> </a:t>
            </a:r>
            <a:r>
              <a:rPr lang="en-GB" sz="2400" dirty="0" err="1"/>
              <a:t>blokiranja</a:t>
            </a:r>
            <a:r>
              <a:rPr lang="en-GB" sz="2400" dirty="0"/>
              <a:t> H1-receptora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korišćeni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za </a:t>
            </a:r>
            <a:r>
              <a:rPr lang="en-GB" sz="2400" b="1" dirty="0" err="1"/>
              <a:t>ublažavanje</a:t>
            </a:r>
            <a:r>
              <a:rPr lang="en-GB" sz="2400" b="1" dirty="0"/>
              <a:t> </a:t>
            </a:r>
            <a:r>
              <a:rPr lang="en-GB" sz="2400" b="1" dirty="0" err="1"/>
              <a:t>svraba</a:t>
            </a:r>
            <a:r>
              <a:rPr lang="en-GB" sz="2400" b="1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, u </a:t>
            </a:r>
            <a:r>
              <a:rPr lang="en-GB" sz="2400" dirty="0" err="1"/>
              <a:t>slučaju</a:t>
            </a:r>
            <a:r>
              <a:rPr lang="en-GB" sz="2400" dirty="0"/>
              <a:t> </a:t>
            </a:r>
            <a:r>
              <a:rPr lang="en-GB" sz="2400" dirty="0" err="1"/>
              <a:t>prometazina</a:t>
            </a:r>
            <a:r>
              <a:rPr lang="en-GB" sz="2400" dirty="0"/>
              <a:t>,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b="1" dirty="0" err="1"/>
              <a:t>preoperativni</a:t>
            </a:r>
            <a:r>
              <a:rPr lang="en-GB" sz="2400" b="1" dirty="0"/>
              <a:t> </a:t>
            </a:r>
            <a:r>
              <a:rPr lang="en-GB" sz="2400" b="1" dirty="0" err="1"/>
              <a:t>sedativi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Butirofenon</a:t>
            </a:r>
            <a:r>
              <a:rPr lang="en-GB" sz="2400" dirty="0"/>
              <a:t> </a:t>
            </a:r>
            <a:r>
              <a:rPr lang="en-GB" sz="2400" dirty="0" err="1"/>
              <a:t>droperidol</a:t>
            </a:r>
            <a:r>
              <a:rPr lang="en-GB" sz="2400" dirty="0"/>
              <a:t> se </a:t>
            </a:r>
            <a:r>
              <a:rPr lang="en-GB" sz="2400" dirty="0" err="1"/>
              <a:t>koristi</a:t>
            </a:r>
            <a:r>
              <a:rPr lang="en-GB" sz="2400" dirty="0"/>
              <a:t> u </a:t>
            </a:r>
            <a:r>
              <a:rPr lang="en-GB" sz="2400" dirty="0" err="1"/>
              <a:t>kombinaciji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opioidnim</a:t>
            </a:r>
            <a:r>
              <a:rPr lang="en-GB" sz="2400" dirty="0"/>
              <a:t> </a:t>
            </a:r>
            <a:r>
              <a:rPr lang="en-GB" sz="2400" dirty="0" err="1"/>
              <a:t>fentanilom</a:t>
            </a:r>
            <a:r>
              <a:rPr lang="en-GB" sz="2400" dirty="0"/>
              <a:t> u </a:t>
            </a:r>
            <a:r>
              <a:rPr lang="en-GB" sz="2400" b="1" dirty="0" err="1"/>
              <a:t>neuroleptanesteziji</a:t>
            </a:r>
            <a:r>
              <a:rPr lang="en-GB" sz="2400" dirty="0"/>
              <a:t>. </a:t>
            </a:r>
            <a:endParaRPr lang="sr-Latn-RS" sz="2400" dirty="0"/>
          </a:p>
          <a:p>
            <a:pPr lvl="1"/>
            <a:r>
              <a:rPr lang="en-GB" dirty="0" err="1"/>
              <a:t>Droperidol</a:t>
            </a:r>
            <a:r>
              <a:rPr lang="en-GB" dirty="0"/>
              <a:t> </a:t>
            </a:r>
            <a:r>
              <a:rPr lang="en-GB" dirty="0" err="1"/>
              <a:t>ima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produženja</a:t>
            </a:r>
            <a:r>
              <a:rPr lang="en-GB" dirty="0"/>
              <a:t> </a:t>
            </a:r>
            <a:r>
              <a:rPr lang="sr-Latn-RS" dirty="0"/>
              <a:t>Q</a:t>
            </a:r>
            <a:r>
              <a:rPr lang="en-GB" dirty="0"/>
              <a:t>T </a:t>
            </a:r>
            <a:r>
              <a:rPr lang="en-GB" dirty="0" err="1"/>
              <a:t>intervala</a:t>
            </a:r>
            <a:r>
              <a:rPr lang="en-GB" dirty="0"/>
              <a:t> </a:t>
            </a:r>
            <a:r>
              <a:rPr lang="en-GB" dirty="0" err="1"/>
              <a:t>povezan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dozom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uklonjen</a:t>
            </a:r>
            <a:r>
              <a:rPr lang="en-GB" dirty="0"/>
              <a:t> je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nekih</a:t>
            </a:r>
            <a:r>
              <a:rPr lang="en-GB" dirty="0"/>
              <a:t> </a:t>
            </a:r>
            <a:r>
              <a:rPr lang="en-GB" dirty="0" err="1"/>
              <a:t>tržišta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60583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sr-Latn-RS" dirty="0"/>
              <a:t>Izbor leka	I/III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4688"/>
            <a:ext cx="10515600" cy="4088187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Izbor</a:t>
            </a:r>
            <a:r>
              <a:rPr lang="en-GB" dirty="0"/>
              <a:t> </a:t>
            </a:r>
            <a:r>
              <a:rPr lang="en-GB" dirty="0" err="1"/>
              <a:t>između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zasniva</a:t>
            </a:r>
            <a:r>
              <a:rPr lang="en-GB" dirty="0"/>
              <a:t> se </a:t>
            </a:r>
            <a:r>
              <a:rPr lang="en-GB" dirty="0" err="1"/>
              <a:t>uglavnom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razlikama</a:t>
            </a:r>
            <a:r>
              <a:rPr lang="en-GB" dirty="0"/>
              <a:t> u </a:t>
            </a:r>
            <a:r>
              <a:rPr lang="en-GB" dirty="0" err="1"/>
              <a:t>neželjenim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mogućim</a:t>
            </a:r>
            <a:r>
              <a:rPr lang="en-GB" dirty="0"/>
              <a:t> </a:t>
            </a:r>
            <a:r>
              <a:rPr lang="en-GB" dirty="0" err="1"/>
              <a:t>razlikama</a:t>
            </a:r>
            <a:r>
              <a:rPr lang="en-GB" dirty="0"/>
              <a:t> u </a:t>
            </a:r>
            <a:r>
              <a:rPr lang="en-GB" dirty="0" err="1"/>
              <a:t>efikasnosti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Pored toga, </a:t>
            </a:r>
            <a:r>
              <a:rPr lang="en-GB" dirty="0" err="1"/>
              <a:t>cena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dostupnost</a:t>
            </a:r>
            <a:r>
              <a:rPr lang="en-GB" dirty="0"/>
              <a:t> </a:t>
            </a:r>
            <a:r>
              <a:rPr lang="en-GB" dirty="0" err="1"/>
              <a:t>datog</a:t>
            </a:r>
            <a:r>
              <a:rPr lang="en-GB" dirty="0"/>
              <a:t> </a:t>
            </a:r>
            <a:r>
              <a:rPr lang="en-GB" dirty="0" err="1"/>
              <a:t>agensa</a:t>
            </a:r>
            <a:r>
              <a:rPr lang="en-GB" dirty="0"/>
              <a:t> u </a:t>
            </a:r>
            <a:r>
              <a:rPr lang="en-GB" dirty="0" err="1"/>
              <a:t>formularima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en-GB" dirty="0"/>
              <a:t> </a:t>
            </a:r>
            <a:r>
              <a:rPr lang="en-GB" dirty="0" err="1"/>
              <a:t>utiču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izbor</a:t>
            </a:r>
            <a:r>
              <a:rPr lang="en-GB" dirty="0"/>
              <a:t> </a:t>
            </a:r>
            <a:r>
              <a:rPr lang="en-GB" dirty="0" err="1"/>
              <a:t>specifičnog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Pošto</a:t>
            </a:r>
            <a:r>
              <a:rPr lang="en-GB" dirty="0"/>
              <a:t> je </a:t>
            </a:r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starijih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još</a:t>
            </a:r>
            <a:r>
              <a:rPr lang="en-GB" dirty="0"/>
              <a:t> </a:t>
            </a:r>
            <a:r>
              <a:rPr lang="en-GB" dirty="0" err="1"/>
              <a:t>uvek</a:t>
            </a:r>
            <a:r>
              <a:rPr lang="en-GB" dirty="0"/>
              <a:t> </a:t>
            </a:r>
            <a:r>
              <a:rPr lang="en-GB" dirty="0" err="1"/>
              <a:t>rasprostranjena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za </a:t>
            </a:r>
            <a:r>
              <a:rPr lang="en-GB" dirty="0" err="1"/>
              <a:t>pacijente</a:t>
            </a:r>
            <a:r>
              <a:rPr lang="en-GB" dirty="0"/>
              <a:t> koji se </a:t>
            </a:r>
            <a:r>
              <a:rPr lang="en-GB" dirty="0" err="1"/>
              <a:t>leče</a:t>
            </a:r>
            <a:r>
              <a:rPr lang="en-GB" dirty="0"/>
              <a:t> u </a:t>
            </a:r>
            <a:r>
              <a:rPr lang="en-GB" dirty="0" err="1"/>
              <a:t>javnom</a:t>
            </a:r>
            <a:r>
              <a:rPr lang="en-GB" dirty="0"/>
              <a:t> </a:t>
            </a:r>
            <a:r>
              <a:rPr lang="en-GB" dirty="0" err="1"/>
              <a:t>sektoru</a:t>
            </a:r>
            <a:r>
              <a:rPr lang="en-GB" dirty="0"/>
              <a:t>, </a:t>
            </a:r>
            <a:r>
              <a:rPr lang="en-GB" dirty="0" err="1"/>
              <a:t>poznavanje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b="1" dirty="0" err="1"/>
              <a:t>hlorpromazin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/>
              <a:t>haloperidol</a:t>
            </a:r>
            <a:r>
              <a:rPr lang="en-GB" dirty="0"/>
              <a:t> </a:t>
            </a:r>
            <a:r>
              <a:rPr lang="en-GB" dirty="0" err="1"/>
              <a:t>ostaje</a:t>
            </a:r>
            <a:r>
              <a:rPr lang="en-GB" dirty="0"/>
              <a:t> </a:t>
            </a:r>
            <a:r>
              <a:rPr lang="en-GB" dirty="0" err="1"/>
              <a:t>relevantno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Dakle</a:t>
            </a:r>
            <a:r>
              <a:rPr lang="en-GB" dirty="0"/>
              <a:t>, </a:t>
            </a:r>
            <a:r>
              <a:rPr lang="en-GB" dirty="0" err="1"/>
              <a:t>trebalo</a:t>
            </a:r>
            <a:r>
              <a:rPr lang="en-GB" dirty="0"/>
              <a:t> bi da </a:t>
            </a:r>
            <a:r>
              <a:rPr lang="en-GB" dirty="0" err="1"/>
              <a:t>bude</a:t>
            </a:r>
            <a:r>
              <a:rPr lang="en-GB" dirty="0"/>
              <a:t> </a:t>
            </a:r>
            <a:r>
              <a:rPr lang="en-GB" dirty="0" err="1"/>
              <a:t>upoznat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jednim</a:t>
            </a:r>
            <a:r>
              <a:rPr lang="en-GB" dirty="0"/>
              <a:t> </a:t>
            </a:r>
            <a:r>
              <a:rPr lang="en-GB" dirty="0" err="1"/>
              <a:t>članom</a:t>
            </a:r>
            <a:r>
              <a:rPr lang="en-GB" dirty="0"/>
              <a:t> </a:t>
            </a:r>
            <a:r>
              <a:rPr lang="en-GB" dirty="0" err="1"/>
              <a:t>svake</a:t>
            </a:r>
            <a:r>
              <a:rPr lang="en-GB" dirty="0"/>
              <a:t> od tri </a:t>
            </a:r>
            <a:r>
              <a:rPr lang="en-GB" dirty="0" err="1"/>
              <a:t>podfamilije</a:t>
            </a:r>
            <a:r>
              <a:rPr lang="en-GB" dirty="0"/>
              <a:t> </a:t>
            </a:r>
            <a:r>
              <a:rPr lang="en-GB" dirty="0" err="1"/>
              <a:t>fenotiazina</a:t>
            </a:r>
            <a:r>
              <a:rPr lang="en-GB" dirty="0"/>
              <a:t>, </a:t>
            </a:r>
            <a:r>
              <a:rPr lang="en-GB" dirty="0" err="1"/>
              <a:t>članom</a:t>
            </a:r>
            <a:r>
              <a:rPr lang="en-GB" dirty="0"/>
              <a:t> </a:t>
            </a:r>
            <a:r>
              <a:rPr lang="en-GB" dirty="0" err="1"/>
              <a:t>grupe</a:t>
            </a:r>
            <a:r>
              <a:rPr lang="en-GB" dirty="0"/>
              <a:t> </a:t>
            </a:r>
            <a:r>
              <a:rPr lang="en-GB" dirty="0" err="1"/>
              <a:t>tioksantena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butirofenona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svim</a:t>
            </a:r>
            <a:r>
              <a:rPr lang="en-GB" dirty="0"/>
              <a:t> </a:t>
            </a:r>
            <a:r>
              <a:rPr lang="en-GB" dirty="0" err="1"/>
              <a:t>novijim</a:t>
            </a:r>
            <a:r>
              <a:rPr lang="en-GB" dirty="0"/>
              <a:t> </a:t>
            </a:r>
            <a:r>
              <a:rPr lang="en-GB" dirty="0" err="1"/>
              <a:t>jedinjenjima</a:t>
            </a:r>
            <a:r>
              <a:rPr lang="en-GB" dirty="0"/>
              <a:t> — </a:t>
            </a:r>
            <a:r>
              <a:rPr lang="en-GB" dirty="0" err="1"/>
              <a:t>klozapin</a:t>
            </a:r>
            <a:r>
              <a:rPr lang="en-GB" dirty="0"/>
              <a:t>, </a:t>
            </a:r>
            <a:r>
              <a:rPr lang="en-GB" dirty="0" err="1"/>
              <a:t>risperidon</a:t>
            </a:r>
            <a:r>
              <a:rPr lang="en-GB" dirty="0"/>
              <a:t>,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ziprasidon</a:t>
            </a:r>
            <a:r>
              <a:rPr lang="en-GB" dirty="0"/>
              <a:t>, </a:t>
            </a:r>
            <a:r>
              <a:rPr lang="en-GB" dirty="0" err="1"/>
              <a:t>lurazidon</a:t>
            </a:r>
            <a:r>
              <a:rPr lang="en-GB" dirty="0"/>
              <a:t>, </a:t>
            </a:r>
            <a:r>
              <a:rPr lang="en-GB" dirty="0" err="1"/>
              <a:t>iloperidon</a:t>
            </a:r>
            <a:r>
              <a:rPr lang="en-GB" dirty="0"/>
              <a:t>, </a:t>
            </a:r>
            <a:r>
              <a:rPr lang="en-GB" dirty="0" err="1"/>
              <a:t>kariprazin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aripiprazol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Svaki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imati</a:t>
            </a:r>
            <a:r>
              <a:rPr lang="en-GB" dirty="0"/>
              <a:t> </a:t>
            </a:r>
            <a:r>
              <a:rPr lang="en-GB" dirty="0" err="1"/>
              <a:t>posebne</a:t>
            </a:r>
            <a:r>
              <a:rPr lang="en-GB" dirty="0"/>
              <a:t> </a:t>
            </a:r>
            <a:r>
              <a:rPr lang="en-GB" dirty="0" err="1"/>
              <a:t>prednosti</a:t>
            </a:r>
            <a:r>
              <a:rPr lang="en-GB" dirty="0"/>
              <a:t> za </a:t>
            </a:r>
            <a:r>
              <a:rPr lang="en-GB" dirty="0" err="1"/>
              <a:t>odabrane</a:t>
            </a:r>
            <a:r>
              <a:rPr lang="en-GB" dirty="0"/>
              <a:t> </a:t>
            </a:r>
            <a:r>
              <a:rPr lang="en-GB" dirty="0" err="1"/>
              <a:t>pacijente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približno</a:t>
            </a:r>
            <a:r>
              <a:rPr lang="en-GB" dirty="0"/>
              <a:t> 70%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, a </a:t>
            </a:r>
            <a:r>
              <a:rPr lang="en-GB" dirty="0" err="1"/>
              <a:t>verovatno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sličan</a:t>
            </a:r>
            <a:r>
              <a:rPr lang="en-GB" dirty="0"/>
              <a:t> </a:t>
            </a:r>
            <a:r>
              <a:rPr lang="en-GB" dirty="0" err="1"/>
              <a:t>procenat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bipolarnim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psihotičnim</a:t>
            </a:r>
            <a:r>
              <a:rPr lang="en-GB" dirty="0"/>
              <a:t> </a:t>
            </a:r>
            <a:r>
              <a:rPr lang="en-GB" dirty="0" err="1"/>
              <a:t>karakteristikama</a:t>
            </a:r>
            <a:r>
              <a:rPr lang="en-GB" dirty="0"/>
              <a:t>,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podjednako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pozitivnih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dokazi</a:t>
            </a:r>
            <a:r>
              <a:rPr lang="en-GB" dirty="0"/>
              <a:t> </a:t>
            </a:r>
            <a:r>
              <a:rPr lang="en-GB" dirty="0" err="1"/>
              <a:t>favorizuju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u </a:t>
            </a:r>
            <a:r>
              <a:rPr lang="en-GB" dirty="0" err="1"/>
              <a:t>korist</a:t>
            </a:r>
            <a:r>
              <a:rPr lang="en-GB" dirty="0"/>
              <a:t> </a:t>
            </a:r>
            <a:r>
              <a:rPr lang="en-GB" dirty="0" err="1"/>
              <a:t>negativnih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kognicije</a:t>
            </a:r>
            <a:r>
              <a:rPr lang="en-GB" dirty="0"/>
              <a:t>, za </a:t>
            </a:r>
            <a:r>
              <a:rPr lang="en-GB" dirty="0" err="1"/>
              <a:t>smanjeni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tardivne</a:t>
            </a:r>
            <a:r>
              <a:rPr lang="en-GB" dirty="0"/>
              <a:t> </a:t>
            </a:r>
            <a:r>
              <a:rPr lang="en-GB" dirty="0" err="1"/>
              <a:t>diskinezije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oblika</a:t>
            </a:r>
            <a:r>
              <a:rPr lang="en-GB" dirty="0"/>
              <a:t> EPS-a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nivoa</a:t>
            </a:r>
            <a:r>
              <a:rPr lang="en-GB" dirty="0"/>
              <a:t> </a:t>
            </a:r>
            <a:r>
              <a:rPr lang="en-GB" dirty="0" err="1"/>
              <a:t>prolaktina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994630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sr-Latn-RS" dirty="0"/>
              <a:t>Izbor leka	II/III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33967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Neki</a:t>
            </a:r>
            <a:r>
              <a:rPr lang="en-GB" dirty="0"/>
              <a:t> od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u</a:t>
            </a:r>
            <a:r>
              <a:rPr lang="sr-Latn-RS" dirty="0"/>
              <a:t>z</a:t>
            </a:r>
            <a:r>
              <a:rPr lang="en-GB" dirty="0" err="1"/>
              <a:t>rokuju</a:t>
            </a:r>
            <a:r>
              <a:rPr lang="en-GB" dirty="0"/>
              <a:t> </a:t>
            </a:r>
            <a:r>
              <a:rPr lang="en-GB" dirty="0" err="1"/>
              <a:t>pove</a:t>
            </a:r>
            <a:r>
              <a:rPr lang="sr-Latn-RS" dirty="0"/>
              <a:t>ć</a:t>
            </a:r>
            <a:r>
              <a:rPr lang="en-GB" dirty="0"/>
              <a:t>an</a:t>
            </a:r>
            <a:r>
              <a:rPr lang="sr-Latn-RS" dirty="0"/>
              <a:t>j</a:t>
            </a:r>
            <a:r>
              <a:rPr lang="en-GB" dirty="0"/>
              <a:t>e</a:t>
            </a:r>
            <a:r>
              <a:rPr lang="sr-Latn-RS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lipida</a:t>
            </a:r>
            <a:r>
              <a:rPr lang="sr-Latn-RS" dirty="0"/>
              <a:t>, više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Mali </a:t>
            </a:r>
            <a:r>
              <a:rPr lang="en-GB" dirty="0" err="1"/>
              <a:t>procenat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razvija</a:t>
            </a:r>
            <a:r>
              <a:rPr lang="en-GB" dirty="0"/>
              <a:t> </a:t>
            </a:r>
            <a:r>
              <a:rPr lang="en-GB" dirty="0" err="1"/>
              <a:t>dijabetes</a:t>
            </a:r>
            <a:r>
              <a:rPr lang="en-GB" dirty="0"/>
              <a:t> </a:t>
            </a:r>
            <a:r>
              <a:rPr lang="en-GB" dirty="0" err="1"/>
              <a:t>melitus</a:t>
            </a:r>
            <a:r>
              <a:rPr lang="en-GB" dirty="0"/>
              <a:t>, koji se </a:t>
            </a:r>
            <a:r>
              <a:rPr lang="en-GB" dirty="0" err="1"/>
              <a:t>najčešće</a:t>
            </a:r>
            <a:r>
              <a:rPr lang="en-GB" dirty="0"/>
              <a:t> </a:t>
            </a:r>
            <a:r>
              <a:rPr lang="en-GB" dirty="0" err="1"/>
              <a:t>javlja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klozapina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Ziprasidon</a:t>
            </a:r>
            <a:r>
              <a:rPr lang="en-GB" dirty="0"/>
              <a:t> je lek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koji </a:t>
            </a:r>
            <a:r>
              <a:rPr lang="en-GB" dirty="0" err="1"/>
              <a:t>izaziva</a:t>
            </a:r>
            <a:r>
              <a:rPr lang="en-GB" dirty="0"/>
              <a:t> </a:t>
            </a:r>
            <a:r>
              <a:rPr lang="en-GB" dirty="0" err="1"/>
              <a:t>najmanje</a:t>
            </a:r>
            <a:r>
              <a:rPr lang="en-GB" dirty="0"/>
              <a:t> </a:t>
            </a:r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Risperidon</a:t>
            </a:r>
            <a:r>
              <a:rPr lang="en-GB" dirty="0"/>
              <a:t>, </a:t>
            </a:r>
            <a:r>
              <a:rPr lang="en-GB" dirty="0" err="1"/>
              <a:t>lurasidon</a:t>
            </a:r>
            <a:r>
              <a:rPr lang="en-GB" dirty="0"/>
              <a:t>, </a:t>
            </a:r>
            <a:r>
              <a:rPr lang="en-GB" dirty="0" err="1"/>
              <a:t>brekspiprazol</a:t>
            </a:r>
            <a:r>
              <a:rPr lang="en-GB" dirty="0"/>
              <a:t>, </a:t>
            </a:r>
            <a:r>
              <a:rPr lang="en-GB" dirty="0" err="1"/>
              <a:t>paliperidon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aripiprazol</a:t>
            </a:r>
            <a:r>
              <a:rPr lang="en-GB" dirty="0"/>
              <a:t> 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proizvode</a:t>
            </a:r>
            <a:r>
              <a:rPr lang="en-GB" dirty="0"/>
              <a:t> mala </a:t>
            </a:r>
            <a:r>
              <a:rPr lang="en-GB" dirty="0" err="1"/>
              <a:t>povećanja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lipida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Asenapin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srednji</a:t>
            </a:r>
            <a:r>
              <a:rPr lang="en-GB" dirty="0"/>
              <a:t> </a:t>
            </a:r>
            <a:r>
              <a:rPr lang="en-GB" dirty="0" err="1"/>
              <a:t>efekat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dovode</a:t>
            </a:r>
            <a:r>
              <a:rPr lang="en-GB" dirty="0"/>
              <a:t> do </a:t>
            </a:r>
            <a:r>
              <a:rPr lang="en-GB" dirty="0" err="1"/>
              <a:t>velikog</a:t>
            </a:r>
            <a:r>
              <a:rPr lang="en-GB" dirty="0"/>
              <a:t> </a:t>
            </a:r>
            <a:r>
              <a:rPr lang="en-GB" dirty="0" err="1"/>
              <a:t>povećanja</a:t>
            </a:r>
            <a:r>
              <a:rPr lang="en-GB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lipida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sr-Latn-RS" dirty="0"/>
              <a:t>O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smatrati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linije</a:t>
            </a:r>
            <a:r>
              <a:rPr lang="en-GB" dirty="0"/>
              <a:t> </a:t>
            </a:r>
            <a:r>
              <a:rPr lang="en-GB" dirty="0" err="1"/>
              <a:t>osim</a:t>
            </a:r>
            <a:r>
              <a:rPr lang="en-GB" dirty="0"/>
              <a:t> </a:t>
            </a:r>
            <a:r>
              <a:rPr lang="en-GB" dirty="0" err="1"/>
              <a:t>ako</a:t>
            </a:r>
            <a:r>
              <a:rPr lang="en-GB" dirty="0"/>
              <a:t> ne </a:t>
            </a:r>
            <a:r>
              <a:rPr lang="en-GB" dirty="0" err="1"/>
              <a:t>postoje</a:t>
            </a:r>
            <a:r>
              <a:rPr lang="en-GB" dirty="0"/>
              <a:t> </a:t>
            </a:r>
            <a:r>
              <a:rPr lang="en-GB" dirty="0" err="1"/>
              <a:t>posebne</a:t>
            </a:r>
            <a:r>
              <a:rPr lang="en-GB" dirty="0"/>
              <a:t> </a:t>
            </a:r>
            <a:r>
              <a:rPr lang="en-GB" dirty="0" err="1"/>
              <a:t>indikacije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To je </a:t>
            </a:r>
            <a:r>
              <a:rPr lang="en-GB" dirty="0" err="1"/>
              <a:t>slučaj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klozapinom</a:t>
            </a:r>
            <a:r>
              <a:rPr lang="en-GB" dirty="0"/>
              <a:t>, koji je u </a:t>
            </a:r>
            <a:r>
              <a:rPr lang="en-GB" dirty="0" err="1"/>
              <a:t>visokim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 (300–900 mg/d) </a:t>
            </a:r>
            <a:r>
              <a:rPr lang="en-GB" dirty="0" err="1"/>
              <a:t>efikasan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većine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izofrenijom</a:t>
            </a:r>
            <a:r>
              <a:rPr lang="en-GB" dirty="0"/>
              <a:t> </a:t>
            </a:r>
            <a:r>
              <a:rPr lang="en-GB" dirty="0" err="1"/>
              <a:t>otpornim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, pod </a:t>
            </a:r>
            <a:r>
              <a:rPr lang="en-GB" dirty="0" err="1"/>
              <a:t>uslovom</a:t>
            </a:r>
            <a:r>
              <a:rPr lang="en-GB" dirty="0"/>
              <a:t> da se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nastavi</a:t>
            </a:r>
            <a:r>
              <a:rPr lang="en-GB" dirty="0"/>
              <a:t> do 6 </a:t>
            </a:r>
            <a:r>
              <a:rPr lang="en-GB" dirty="0" err="1"/>
              <a:t>meseci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Izveštaji</a:t>
            </a:r>
            <a:r>
              <a:rPr lang="en-GB" dirty="0"/>
              <a:t> o </a:t>
            </a:r>
            <a:r>
              <a:rPr lang="en-GB" dirty="0" err="1"/>
              <a:t>slučajevima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kliničkih</a:t>
            </a:r>
            <a:r>
              <a:rPr lang="en-GB" dirty="0"/>
              <a:t> </a:t>
            </a:r>
            <a:r>
              <a:rPr lang="en-GB" dirty="0" err="1"/>
              <a:t>ispitivanja</a:t>
            </a:r>
            <a:r>
              <a:rPr lang="en-GB" dirty="0"/>
              <a:t> </a:t>
            </a:r>
            <a:r>
              <a:rPr lang="en-GB" dirty="0" err="1"/>
              <a:t>ukazuju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to da </a:t>
            </a:r>
            <a:r>
              <a:rPr lang="en-GB" dirty="0" err="1"/>
              <a:t>visoke</a:t>
            </a:r>
            <a:r>
              <a:rPr lang="en-GB" dirty="0"/>
              <a:t> doze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tj</a:t>
            </a:r>
            <a:r>
              <a:rPr lang="en-GB" dirty="0"/>
              <a:t>. doze od 30–45 mg/d,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efikasne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refraktorne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 </a:t>
            </a:r>
            <a:r>
              <a:rPr lang="en-GB" dirty="0" err="1"/>
              <a:t>kada</a:t>
            </a:r>
            <a:r>
              <a:rPr lang="en-GB" dirty="0"/>
              <a:t> se </a:t>
            </a:r>
            <a:r>
              <a:rPr lang="en-GB" dirty="0" err="1"/>
              <a:t>daju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perioda</a:t>
            </a:r>
            <a:r>
              <a:rPr lang="en-GB" dirty="0"/>
              <a:t> od 6 </a:t>
            </a:r>
            <a:r>
              <a:rPr lang="en-GB" dirty="0" err="1"/>
              <a:t>meseci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Klozapin</a:t>
            </a:r>
            <a:r>
              <a:rPr lang="en-GB" dirty="0"/>
              <a:t> je </a:t>
            </a:r>
            <a:r>
              <a:rPr lang="en-GB" dirty="0" err="1"/>
              <a:t>jedini</a:t>
            </a:r>
            <a:r>
              <a:rPr lang="en-GB" dirty="0"/>
              <a:t> </a:t>
            </a:r>
            <a:r>
              <a:rPr lang="en-GB" dirty="0" err="1"/>
              <a:t>antipsihotik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odobren</a:t>
            </a:r>
            <a:r>
              <a:rPr lang="en-GB" dirty="0"/>
              <a:t> za </a:t>
            </a:r>
            <a:r>
              <a:rPr lang="en-GB" dirty="0" err="1"/>
              <a:t>smanjenje</a:t>
            </a:r>
            <a:r>
              <a:rPr lang="en-GB" dirty="0"/>
              <a:t> </a:t>
            </a:r>
            <a:r>
              <a:rPr lang="en-GB" dirty="0" err="1"/>
              <a:t>rizika</a:t>
            </a:r>
            <a:r>
              <a:rPr lang="en-GB" dirty="0"/>
              <a:t> od </a:t>
            </a:r>
            <a:r>
              <a:rPr lang="en-GB" dirty="0" err="1"/>
              <a:t>samoubistva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istorijom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Pacijente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izofrenijom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pokušali</a:t>
            </a:r>
            <a:r>
              <a:rPr lang="en-GB" dirty="0"/>
              <a:t> </a:t>
            </a:r>
            <a:r>
              <a:rPr lang="en-GB" dirty="0" err="1"/>
              <a:t>samoubistvo</a:t>
            </a:r>
            <a:r>
              <a:rPr lang="en-GB" dirty="0"/>
              <a:t> </a:t>
            </a:r>
            <a:r>
              <a:rPr lang="en-GB" dirty="0" err="1"/>
              <a:t>opasne</a:t>
            </a:r>
            <a:r>
              <a:rPr lang="en-GB" dirty="0"/>
              <a:t> po </a:t>
            </a:r>
            <a:r>
              <a:rPr lang="en-GB" dirty="0" err="1"/>
              <a:t>život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ozbiljno</a:t>
            </a:r>
            <a:r>
              <a:rPr lang="en-GB" dirty="0"/>
              <a:t> </a:t>
            </a:r>
            <a:r>
              <a:rPr lang="en-GB" dirty="0" err="1"/>
              <a:t>proceniti</a:t>
            </a:r>
            <a:r>
              <a:rPr lang="en-GB" dirty="0"/>
              <a:t> da bi </a:t>
            </a:r>
            <a:r>
              <a:rPr lang="en-GB" dirty="0" err="1"/>
              <a:t>prešli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U </a:t>
            </a:r>
            <a:r>
              <a:rPr lang="en-GB" dirty="0" err="1"/>
              <a:t>nekim</a:t>
            </a:r>
            <a:r>
              <a:rPr lang="en-GB" dirty="0"/>
              <a:t> </a:t>
            </a:r>
            <a:r>
              <a:rPr lang="en-GB" dirty="0" err="1"/>
              <a:t>ispitivanjima</a:t>
            </a:r>
            <a:r>
              <a:rPr lang="en-GB" dirty="0"/>
              <a:t> </a:t>
            </a:r>
            <a:r>
              <a:rPr lang="en-GB" dirty="0" err="1"/>
              <a:t>pokazalo</a:t>
            </a:r>
            <a:r>
              <a:rPr lang="en-GB" dirty="0"/>
              <a:t> se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novi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efikasniji</a:t>
            </a:r>
            <a:r>
              <a:rPr lang="en-GB" dirty="0"/>
              <a:t> od </a:t>
            </a:r>
            <a:r>
              <a:rPr lang="en-GB" dirty="0" err="1"/>
              <a:t>starijih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negativnih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. </a:t>
            </a:r>
            <a:endParaRPr lang="sr-Latn-RS" dirty="0"/>
          </a:p>
          <a:p>
            <a:r>
              <a:rPr lang="sr-Latn-RS" dirty="0"/>
              <a:t>Floridni</a:t>
            </a:r>
            <a:r>
              <a:rPr lang="en-GB" dirty="0"/>
              <a:t> </a:t>
            </a:r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oblik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praćen</a:t>
            </a:r>
            <a:r>
              <a:rPr lang="en-GB" dirty="0"/>
              <a:t> </a:t>
            </a:r>
            <a:r>
              <a:rPr lang="en-GB" dirty="0" err="1"/>
              <a:t>nekontrolisanim</a:t>
            </a:r>
            <a:r>
              <a:rPr lang="en-GB" dirty="0"/>
              <a:t> </a:t>
            </a:r>
            <a:r>
              <a:rPr lang="en-GB" dirty="0" err="1"/>
              <a:t>ponašanjem</a:t>
            </a:r>
            <a:r>
              <a:rPr lang="en-GB" dirty="0"/>
              <a:t> </a:t>
            </a:r>
            <a:r>
              <a:rPr lang="en-GB" dirty="0" err="1"/>
              <a:t>verovatno</a:t>
            </a:r>
            <a:r>
              <a:rPr lang="en-GB" dirty="0"/>
              <a:t> </a:t>
            </a:r>
            <a:r>
              <a:rPr lang="en-GB" dirty="0" err="1"/>
              <a:t>podjednako</a:t>
            </a:r>
            <a:r>
              <a:rPr lang="en-GB" dirty="0"/>
              <a:t> dobro </a:t>
            </a:r>
            <a:r>
              <a:rPr lang="en-GB" dirty="0" err="1"/>
              <a:t>reaguje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moćne</a:t>
            </a:r>
            <a:r>
              <a:rPr lang="en-GB" dirty="0"/>
              <a:t> </a:t>
            </a:r>
            <a:r>
              <a:rPr lang="en-GB" dirty="0" err="1"/>
              <a:t>antipsihotike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se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dalje</a:t>
            </a:r>
            <a:r>
              <a:rPr lang="en-GB" dirty="0"/>
              <a:t>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leči</a:t>
            </a:r>
            <a:r>
              <a:rPr lang="en-GB" dirty="0"/>
              <a:t> </a:t>
            </a:r>
            <a:r>
              <a:rPr lang="en-GB" dirty="0" err="1"/>
              <a:t>starijim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koji nude </a:t>
            </a:r>
            <a:r>
              <a:rPr lang="en-GB" dirty="0" err="1"/>
              <a:t>intramuskularne</a:t>
            </a:r>
            <a:r>
              <a:rPr lang="en-GB" dirty="0"/>
              <a:t> </a:t>
            </a:r>
            <a:r>
              <a:rPr lang="en-GB" dirty="0" err="1"/>
              <a:t>formulacije</a:t>
            </a:r>
            <a:r>
              <a:rPr lang="en-GB" dirty="0"/>
              <a:t> za </a:t>
            </a:r>
            <a:r>
              <a:rPr lang="en-GB" dirty="0" err="1"/>
              <a:t>akutne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hronične</a:t>
            </a:r>
            <a:r>
              <a:rPr lang="en-GB" dirty="0"/>
              <a:t> </a:t>
            </a:r>
            <a:r>
              <a:rPr lang="en-GB" dirty="0" err="1"/>
              <a:t>tretmane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Štaviše</a:t>
            </a:r>
            <a:r>
              <a:rPr lang="en-GB" dirty="0"/>
              <a:t>, </a:t>
            </a:r>
            <a:r>
              <a:rPr lang="en-GB" dirty="0" err="1"/>
              <a:t>niska</a:t>
            </a:r>
            <a:r>
              <a:rPr lang="en-GB" dirty="0"/>
              <a:t> </a:t>
            </a:r>
            <a:r>
              <a:rPr lang="en-GB" dirty="0" err="1"/>
              <a:t>cena</a:t>
            </a:r>
            <a:r>
              <a:rPr lang="en-GB" dirty="0"/>
              <a:t> </a:t>
            </a:r>
            <a:r>
              <a:rPr lang="en-GB" dirty="0" err="1"/>
              <a:t>starijih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doprinosi</a:t>
            </a:r>
            <a:r>
              <a:rPr lang="en-GB" dirty="0"/>
              <a:t> </a:t>
            </a:r>
            <a:r>
              <a:rPr lang="en-GB" dirty="0" err="1"/>
              <a:t>njihovoj</a:t>
            </a:r>
            <a:r>
              <a:rPr lang="en-GB" dirty="0"/>
              <a:t> </a:t>
            </a:r>
            <a:r>
              <a:rPr lang="en-GB" dirty="0" err="1"/>
              <a:t>širokoj</a:t>
            </a:r>
            <a:r>
              <a:rPr lang="en-GB" dirty="0"/>
              <a:t> </a:t>
            </a:r>
            <a:r>
              <a:rPr lang="en-GB" dirty="0" err="1"/>
              <a:t>upotrebi</a:t>
            </a:r>
            <a:r>
              <a:rPr lang="en-GB" dirty="0"/>
              <a:t> </a:t>
            </a:r>
            <a:r>
              <a:rPr lang="en-GB" dirty="0" err="1"/>
              <a:t>uprkos</a:t>
            </a:r>
            <a:r>
              <a:rPr lang="en-GB" dirty="0"/>
              <a:t> </a:t>
            </a:r>
            <a:r>
              <a:rPr lang="en-GB" dirty="0" err="1"/>
              <a:t>riziku</a:t>
            </a:r>
            <a:r>
              <a:rPr lang="en-GB" dirty="0"/>
              <a:t> od </a:t>
            </a:r>
            <a:r>
              <a:rPr lang="en-GB" dirty="0" err="1"/>
              <a:t>štetnih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EPS-a. </a:t>
            </a:r>
          </a:p>
        </p:txBody>
      </p:sp>
    </p:spTree>
    <p:extLst>
      <p:ext uri="{BB962C8B-B14F-4D97-AF65-F5344CB8AC3E}">
        <p14:creationId xmlns:p14="http://schemas.microsoft.com/office/powerpoint/2010/main" val="22625372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A7DEA-F942-40E0-B640-68BFF3DF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ANTIPSIHOTIKA</a:t>
            </a:r>
            <a:br>
              <a:rPr lang="sr-Latn-RS" dirty="0"/>
            </a:br>
            <a:r>
              <a:rPr lang="sr-Latn-RS" dirty="0"/>
              <a:t>Izbor leka	III/III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E7E96-22FF-47EC-9A2F-2F13FED9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868" y="2141537"/>
            <a:ext cx="11516264" cy="4351338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, </a:t>
            </a:r>
            <a:r>
              <a:rPr lang="en-GB" dirty="0" err="1"/>
              <a:t>risperidon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pokazuju</a:t>
            </a:r>
            <a:r>
              <a:rPr lang="en-GB" dirty="0"/>
              <a:t> </a:t>
            </a:r>
            <a:r>
              <a:rPr lang="en-GB" dirty="0" err="1"/>
              <a:t>superiornost</a:t>
            </a:r>
            <a:r>
              <a:rPr lang="en-GB" dirty="0"/>
              <a:t> u </a:t>
            </a:r>
            <a:r>
              <a:rPr lang="en-GB" dirty="0" err="1"/>
              <a:t>odnosu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haloperidol u </a:t>
            </a:r>
            <a:r>
              <a:rPr lang="en-GB" dirty="0" err="1"/>
              <a:t>smislu</a:t>
            </a:r>
            <a:r>
              <a:rPr lang="en-GB" dirty="0"/>
              <a:t> </a:t>
            </a:r>
            <a:r>
              <a:rPr lang="en-GB" dirty="0" err="1"/>
              <a:t>ukupnog</a:t>
            </a:r>
            <a:r>
              <a:rPr lang="en-GB" dirty="0"/>
              <a:t> </a:t>
            </a:r>
            <a:r>
              <a:rPr lang="en-GB" dirty="0" err="1"/>
              <a:t>odgovora</a:t>
            </a:r>
            <a:r>
              <a:rPr lang="en-GB" dirty="0"/>
              <a:t> u </a:t>
            </a:r>
            <a:r>
              <a:rPr lang="en-GB" dirty="0" err="1"/>
              <a:t>nekim</a:t>
            </a:r>
            <a:r>
              <a:rPr lang="en-GB" dirty="0"/>
              <a:t> </a:t>
            </a:r>
            <a:r>
              <a:rPr lang="en-GB" dirty="0" err="1"/>
              <a:t>kontrolisanim</a:t>
            </a:r>
            <a:r>
              <a:rPr lang="en-GB" dirty="0"/>
              <a:t> </a:t>
            </a:r>
            <a:r>
              <a:rPr lang="en-GB" dirty="0" err="1"/>
              <a:t>ispitivanjima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Potrebno</a:t>
            </a:r>
            <a:r>
              <a:rPr lang="en-GB" dirty="0"/>
              <a:t> je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uporednih</a:t>
            </a:r>
            <a:r>
              <a:rPr lang="en-GB" dirty="0"/>
              <a:t> </a:t>
            </a:r>
            <a:r>
              <a:rPr lang="en-GB" dirty="0" err="1"/>
              <a:t>studija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aripiprazolom</a:t>
            </a:r>
            <a:r>
              <a:rPr lang="en-GB" dirty="0"/>
              <a:t> da bi se </a:t>
            </a:r>
            <a:r>
              <a:rPr lang="en-GB" dirty="0" err="1"/>
              <a:t>procenila</a:t>
            </a:r>
            <a:r>
              <a:rPr lang="en-GB" dirty="0"/>
              <a:t> </a:t>
            </a:r>
            <a:r>
              <a:rPr lang="en-GB" dirty="0" err="1"/>
              <a:t>njegova</a:t>
            </a:r>
            <a:r>
              <a:rPr lang="en-GB" dirty="0"/>
              <a:t> </a:t>
            </a:r>
            <a:r>
              <a:rPr lang="en-GB" dirty="0" err="1"/>
              <a:t>relativna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Štaviše</a:t>
            </a:r>
            <a:r>
              <a:rPr lang="en-GB" dirty="0"/>
              <a:t>, </a:t>
            </a:r>
            <a:r>
              <a:rPr lang="en-GB" dirty="0" err="1"/>
              <a:t>superiorni</a:t>
            </a:r>
            <a:r>
              <a:rPr lang="en-GB" dirty="0"/>
              <a:t> </a:t>
            </a:r>
            <a:r>
              <a:rPr lang="en-GB" dirty="0" err="1"/>
              <a:t>profil</a:t>
            </a:r>
            <a:r>
              <a:rPr lang="en-GB" dirty="0"/>
              <a:t> </a:t>
            </a:r>
            <a:r>
              <a:rPr lang="en-GB" dirty="0" err="1"/>
              <a:t>štetnih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nizak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odsutan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tardivne</a:t>
            </a:r>
            <a:r>
              <a:rPr lang="en-GB" dirty="0"/>
              <a:t> </a:t>
            </a:r>
            <a:r>
              <a:rPr lang="en-GB" dirty="0" err="1"/>
              <a:t>diskinezije</a:t>
            </a:r>
            <a:r>
              <a:rPr lang="en-GB" dirty="0"/>
              <a:t> </a:t>
            </a:r>
            <a:r>
              <a:rPr lang="en-GB" dirty="0" err="1"/>
              <a:t>sugerišu</a:t>
            </a:r>
            <a:r>
              <a:rPr lang="en-GB" dirty="0"/>
              <a:t> da bi </a:t>
            </a:r>
            <a:r>
              <a:rPr lang="en-GB" dirty="0" err="1"/>
              <a:t>oni</a:t>
            </a:r>
            <a:r>
              <a:rPr lang="en-GB" dirty="0"/>
              <a:t> </a:t>
            </a:r>
            <a:r>
              <a:rPr lang="en-GB" dirty="0" err="1"/>
              <a:t>trebalo</a:t>
            </a:r>
            <a:r>
              <a:rPr lang="en-GB" dirty="0"/>
              <a:t> da </a:t>
            </a:r>
            <a:r>
              <a:rPr lang="en-GB" dirty="0" err="1"/>
              <a:t>budu</a:t>
            </a:r>
            <a:r>
              <a:rPr lang="en-GB" dirty="0"/>
              <a:t> </a:t>
            </a:r>
            <a:r>
              <a:rPr lang="en-GB" dirty="0" err="1"/>
              <a:t>prva</a:t>
            </a:r>
            <a:r>
              <a:rPr lang="en-GB" dirty="0"/>
              <a:t> </a:t>
            </a:r>
            <a:r>
              <a:rPr lang="en-GB" dirty="0" err="1"/>
              <a:t>linija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Generički</a:t>
            </a:r>
            <a:r>
              <a:rPr lang="en-GB" dirty="0"/>
              <a:t> </a:t>
            </a:r>
            <a:r>
              <a:rPr lang="en-GB" dirty="0" err="1"/>
              <a:t>oblici</a:t>
            </a:r>
            <a:r>
              <a:rPr lang="en-GB" dirty="0"/>
              <a:t> </a:t>
            </a:r>
            <a:r>
              <a:rPr lang="en-GB" dirty="0" err="1"/>
              <a:t>mnogih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,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aripiprazol</a:t>
            </a:r>
            <a:r>
              <a:rPr lang="en-GB" dirty="0"/>
              <a:t>, </a:t>
            </a:r>
            <a:r>
              <a:rPr lang="en-GB" dirty="0" err="1"/>
              <a:t>risperidon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postali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dostupni</a:t>
            </a:r>
            <a:r>
              <a:rPr lang="en-GB" dirty="0"/>
              <a:t>, a </a:t>
            </a:r>
            <a:r>
              <a:rPr lang="en-GB" dirty="0" err="1"/>
              <a:t>cena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je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razmatrana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nekada</a:t>
            </a:r>
            <a:r>
              <a:rPr lang="en-GB" dirty="0"/>
              <a:t> </a:t>
            </a:r>
            <a:r>
              <a:rPr lang="en-GB" dirty="0" err="1"/>
              <a:t>bila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 err="1"/>
              <a:t>Najbolji</a:t>
            </a:r>
            <a:r>
              <a:rPr lang="en-GB" dirty="0"/>
              <a:t> </a:t>
            </a:r>
            <a:r>
              <a:rPr lang="en-GB" dirty="0" err="1"/>
              <a:t>vodič</a:t>
            </a:r>
            <a:r>
              <a:rPr lang="en-GB" dirty="0"/>
              <a:t> za </a:t>
            </a:r>
            <a:r>
              <a:rPr lang="en-GB" dirty="0" err="1"/>
              <a:t>odabir</a:t>
            </a:r>
            <a:r>
              <a:rPr lang="en-GB" dirty="0"/>
              <a:t> </a:t>
            </a:r>
            <a:r>
              <a:rPr lang="en-GB" dirty="0" err="1"/>
              <a:t>leka</a:t>
            </a:r>
            <a:r>
              <a:rPr lang="en-GB" dirty="0"/>
              <a:t> za </a:t>
            </a:r>
            <a:r>
              <a:rPr lang="en-GB" dirty="0" err="1"/>
              <a:t>pojedinačnog</a:t>
            </a:r>
            <a:r>
              <a:rPr lang="en-GB" dirty="0"/>
              <a:t> </a:t>
            </a:r>
            <a:r>
              <a:rPr lang="en-GB" dirty="0" err="1"/>
              <a:t>pacijenta</a:t>
            </a:r>
            <a:r>
              <a:rPr lang="en-GB" dirty="0"/>
              <a:t> je </a:t>
            </a:r>
            <a:r>
              <a:rPr lang="sr-Latn-RS" dirty="0"/>
              <a:t>medicinska </a:t>
            </a:r>
            <a:r>
              <a:rPr lang="en-GB" dirty="0" err="1"/>
              <a:t>istorija</a:t>
            </a:r>
            <a:r>
              <a:rPr lang="en-GB" dirty="0"/>
              <a:t> </a:t>
            </a:r>
            <a:r>
              <a:rPr lang="en-GB" dirty="0" err="1"/>
              <a:t>pacijenta</a:t>
            </a:r>
            <a:r>
              <a:rPr lang="en-GB" dirty="0"/>
              <a:t> o </a:t>
            </a:r>
            <a:r>
              <a:rPr lang="en-GB" dirty="0" err="1"/>
              <a:t>prošlim</a:t>
            </a:r>
            <a:r>
              <a:rPr lang="en-GB" dirty="0"/>
              <a:t> </a:t>
            </a:r>
            <a:r>
              <a:rPr lang="en-GB" dirty="0" err="1"/>
              <a:t>odgovorima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Trenutno</a:t>
            </a:r>
            <a:r>
              <a:rPr lang="en-GB" dirty="0"/>
              <a:t> je </a:t>
            </a:r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ograničen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one </a:t>
            </a:r>
            <a:r>
              <a:rPr lang="en-GB" dirty="0" err="1"/>
              <a:t>pacijente</a:t>
            </a:r>
            <a:r>
              <a:rPr lang="en-GB" dirty="0"/>
              <a:t> koji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uspeli</a:t>
            </a:r>
            <a:r>
              <a:rPr lang="en-GB" dirty="0"/>
              <a:t> da </a:t>
            </a:r>
            <a:r>
              <a:rPr lang="en-GB" dirty="0" err="1"/>
              <a:t>reaguju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značajne</a:t>
            </a:r>
            <a:r>
              <a:rPr lang="en-GB" dirty="0"/>
              <a:t> doze </a:t>
            </a:r>
            <a:r>
              <a:rPr lang="en-GB" dirty="0" err="1"/>
              <a:t>konvencionalnih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Agranulocitoza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napadi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ovim</a:t>
            </a:r>
            <a:r>
              <a:rPr lang="en-GB" dirty="0"/>
              <a:t> </a:t>
            </a:r>
            <a:r>
              <a:rPr lang="en-GB" dirty="0" err="1"/>
              <a:t>lekom</a:t>
            </a:r>
            <a:r>
              <a:rPr lang="en-GB" dirty="0"/>
              <a:t> </a:t>
            </a:r>
            <a:r>
              <a:rPr lang="en-GB" dirty="0" err="1"/>
              <a:t>sprečavaju</a:t>
            </a:r>
            <a:r>
              <a:rPr lang="en-GB" dirty="0"/>
              <a:t> </a:t>
            </a:r>
            <a:r>
              <a:rPr lang="en-GB" dirty="0" err="1"/>
              <a:t>širu</a:t>
            </a:r>
            <a:r>
              <a:rPr lang="en-GB" dirty="0"/>
              <a:t> </a:t>
            </a:r>
            <a:r>
              <a:rPr lang="en-GB" dirty="0" err="1"/>
              <a:t>upotrebu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Poboljšani</a:t>
            </a:r>
            <a:r>
              <a:rPr lang="en-GB" dirty="0"/>
              <a:t> </a:t>
            </a:r>
            <a:r>
              <a:rPr lang="en-GB" dirty="0" err="1"/>
              <a:t>profil</a:t>
            </a:r>
            <a:r>
              <a:rPr lang="en-GB" dirty="0"/>
              <a:t> </a:t>
            </a:r>
            <a:r>
              <a:rPr lang="en-GB" dirty="0" err="1"/>
              <a:t>štetnih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risperidona</a:t>
            </a:r>
            <a:r>
              <a:rPr lang="en-GB" dirty="0"/>
              <a:t> (u </a:t>
            </a:r>
            <a:r>
              <a:rPr lang="en-GB" dirty="0" err="1"/>
              <a:t>poređenju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onim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haloperidola</a:t>
            </a:r>
            <a:r>
              <a:rPr lang="en-GB" dirty="0"/>
              <a:t>) u </a:t>
            </a:r>
            <a:r>
              <a:rPr lang="en-GB" dirty="0" err="1"/>
              <a:t>dozama</a:t>
            </a:r>
            <a:r>
              <a:rPr lang="en-GB" dirty="0"/>
              <a:t> od 6 mg/d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očigledno</a:t>
            </a:r>
            <a:r>
              <a:rPr lang="en-GB" dirty="0"/>
              <a:t> </a:t>
            </a:r>
            <a:r>
              <a:rPr lang="en-GB" dirty="0" err="1"/>
              <a:t>manji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tardivne</a:t>
            </a:r>
            <a:r>
              <a:rPr lang="en-GB" dirty="0"/>
              <a:t> </a:t>
            </a:r>
            <a:r>
              <a:rPr lang="en-GB" dirty="0" err="1"/>
              <a:t>diskinezije</a:t>
            </a:r>
            <a:r>
              <a:rPr lang="en-GB" dirty="0"/>
              <a:t> </a:t>
            </a:r>
            <a:r>
              <a:rPr lang="en-GB" dirty="0" err="1"/>
              <a:t>doprineli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njegovoj</a:t>
            </a:r>
            <a:r>
              <a:rPr lang="en-GB" dirty="0"/>
              <a:t> </a:t>
            </a:r>
            <a:r>
              <a:rPr lang="en-GB" dirty="0" err="1"/>
              <a:t>širokoj</a:t>
            </a:r>
            <a:r>
              <a:rPr lang="en-GB" dirty="0"/>
              <a:t> </a:t>
            </a:r>
            <a:r>
              <a:rPr lang="en-GB" dirty="0" err="1"/>
              <a:t>upotrebi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Olanzapin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imati</a:t>
            </a:r>
            <a:r>
              <a:rPr lang="en-GB" dirty="0"/>
              <a:t> </a:t>
            </a:r>
            <a:r>
              <a:rPr lang="en-GB" dirty="0" err="1"/>
              <a:t>još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rizike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postigli</a:t>
            </a:r>
            <a:r>
              <a:rPr lang="en-GB" dirty="0"/>
              <a:t> </a:t>
            </a:r>
            <a:r>
              <a:rPr lang="en-GB" dirty="0" err="1"/>
              <a:t>široku</a:t>
            </a:r>
            <a:r>
              <a:rPr lang="en-GB" dirty="0"/>
              <a:t> </a:t>
            </a:r>
            <a:r>
              <a:rPr lang="en-GB" dirty="0" err="1"/>
              <a:t>upotrebu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U </a:t>
            </a:r>
            <a:r>
              <a:rPr lang="en-GB" dirty="0" err="1"/>
              <a:t>trenutku</a:t>
            </a:r>
            <a:r>
              <a:rPr lang="en-GB" dirty="0"/>
              <a:t> </a:t>
            </a:r>
            <a:r>
              <a:rPr lang="en-GB" dirty="0" err="1"/>
              <a:t>pisanja</a:t>
            </a:r>
            <a:r>
              <a:rPr lang="en-GB" dirty="0"/>
              <a:t> </a:t>
            </a:r>
            <a:r>
              <a:rPr lang="en-GB" dirty="0" err="1"/>
              <a:t>ovog</a:t>
            </a:r>
            <a:r>
              <a:rPr lang="en-GB" dirty="0"/>
              <a:t> </a:t>
            </a:r>
            <a:r>
              <a:rPr lang="en-GB" dirty="0" err="1"/>
              <a:t>teksta</a:t>
            </a:r>
            <a:r>
              <a:rPr lang="en-GB" dirty="0"/>
              <a:t>, </a:t>
            </a:r>
            <a:r>
              <a:rPr lang="en-GB" dirty="0" err="1"/>
              <a:t>aripiprazol</a:t>
            </a:r>
            <a:r>
              <a:rPr lang="en-GB" dirty="0"/>
              <a:t> je </a:t>
            </a:r>
            <a:r>
              <a:rPr lang="en-GB" dirty="0" err="1"/>
              <a:t>najčešće</a:t>
            </a:r>
            <a:r>
              <a:rPr lang="en-GB" dirty="0"/>
              <a:t> </a:t>
            </a:r>
            <a:r>
              <a:rPr lang="en-GB" dirty="0" err="1"/>
              <a:t>propisivan</a:t>
            </a:r>
            <a:r>
              <a:rPr lang="en-GB" dirty="0"/>
              <a:t> </a:t>
            </a:r>
            <a:r>
              <a:rPr lang="en-GB" dirty="0" err="1"/>
              <a:t>antipsihotik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u SAD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relativno</a:t>
            </a:r>
            <a:r>
              <a:rPr lang="en-GB" dirty="0"/>
              <a:t> </a:t>
            </a:r>
            <a:r>
              <a:rPr lang="en-GB" dirty="0" err="1"/>
              <a:t>povoljnog</a:t>
            </a:r>
            <a:r>
              <a:rPr lang="en-GB" dirty="0"/>
              <a:t> </a:t>
            </a:r>
            <a:r>
              <a:rPr lang="en-GB" dirty="0" err="1"/>
              <a:t>profila</a:t>
            </a:r>
            <a:r>
              <a:rPr lang="en-GB" dirty="0"/>
              <a:t> </a:t>
            </a:r>
            <a:r>
              <a:rPr lang="en-GB" dirty="0" err="1"/>
              <a:t>neželjenih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agresivnog</a:t>
            </a:r>
            <a:r>
              <a:rPr lang="en-GB" dirty="0"/>
              <a:t> </a:t>
            </a:r>
            <a:r>
              <a:rPr lang="en-GB" dirty="0" err="1"/>
              <a:t>marketinga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8345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6292-4D17-4CA3-A423-42616FFA5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Doziranje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5C9E3-349D-4EB5-80C0-25D884A0F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4701"/>
            <a:ext cx="10515600" cy="4012261"/>
          </a:xfrm>
        </p:spPr>
        <p:txBody>
          <a:bodyPr>
            <a:normAutofit fontScale="85000" lnSpcReduction="20000"/>
          </a:bodyPr>
          <a:lstStyle/>
          <a:p>
            <a:r>
              <a:rPr lang="en-GB" dirty="0" err="1"/>
              <a:t>Opseg</a:t>
            </a:r>
            <a:r>
              <a:rPr lang="en-GB" dirty="0"/>
              <a:t> </a:t>
            </a:r>
            <a:r>
              <a:rPr lang="en-GB" dirty="0" err="1"/>
              <a:t>efikasnih</a:t>
            </a:r>
            <a:r>
              <a:rPr lang="en-GB" dirty="0"/>
              <a:t> </a:t>
            </a:r>
            <a:r>
              <a:rPr lang="en-GB" dirty="0" err="1"/>
              <a:t>doza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različitim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agensima</a:t>
            </a:r>
            <a:r>
              <a:rPr lang="en-GB" dirty="0"/>
              <a:t> je </a:t>
            </a:r>
            <a:r>
              <a:rPr lang="en-GB" dirty="0" err="1"/>
              <a:t>širok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Terapijske</a:t>
            </a:r>
            <a:r>
              <a:rPr lang="en-GB" dirty="0"/>
              <a:t> </a:t>
            </a:r>
            <a:r>
              <a:rPr lang="en-GB" dirty="0" err="1"/>
              <a:t>margine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znatne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U </a:t>
            </a:r>
            <a:r>
              <a:rPr lang="en-GB" dirty="0" err="1"/>
              <a:t>odgovarajućim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, </a:t>
            </a:r>
            <a:r>
              <a:rPr lang="en-GB" dirty="0" err="1"/>
              <a:t>antipsihotici</a:t>
            </a:r>
            <a:r>
              <a:rPr lang="en-GB" dirty="0"/>
              <a:t> —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izuzetkom</a:t>
            </a:r>
            <a:r>
              <a:rPr lang="en-GB" dirty="0"/>
              <a:t> </a:t>
            </a:r>
            <a:r>
              <a:rPr lang="en-GB" dirty="0" err="1"/>
              <a:t>klozapina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možda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 —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podjednako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u </a:t>
            </a:r>
            <a:r>
              <a:rPr lang="en-GB" dirty="0" err="1"/>
              <a:t>široko</a:t>
            </a:r>
            <a:r>
              <a:rPr lang="en-GB" dirty="0"/>
              <a:t> </a:t>
            </a:r>
            <a:r>
              <a:rPr lang="en-GB" dirty="0" err="1"/>
              <a:t>odabranim</a:t>
            </a:r>
            <a:r>
              <a:rPr lang="en-GB" dirty="0"/>
              <a:t> </a:t>
            </a:r>
            <a:r>
              <a:rPr lang="en-GB" dirty="0" err="1"/>
              <a:t>grupama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. </a:t>
            </a:r>
            <a:endParaRPr lang="sr-Latn-RS" dirty="0"/>
          </a:p>
          <a:p>
            <a:r>
              <a:rPr lang="sr-Latn-RS" dirty="0"/>
              <a:t>Pojedini</a:t>
            </a:r>
            <a:r>
              <a:rPr lang="en-GB" dirty="0"/>
              <a:t> </a:t>
            </a:r>
            <a:r>
              <a:rPr lang="en-GB" dirty="0" err="1"/>
              <a:t>pacijenti</a:t>
            </a:r>
            <a:r>
              <a:rPr lang="en-GB" dirty="0"/>
              <a:t> koji ne </a:t>
            </a:r>
            <a:r>
              <a:rPr lang="en-GB" dirty="0" err="1"/>
              <a:t>reaguju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jedan</a:t>
            </a:r>
            <a:r>
              <a:rPr lang="en-GB" dirty="0"/>
              <a:t> lek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reagovati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drugi</a:t>
            </a:r>
            <a:r>
              <a:rPr lang="en-GB" dirty="0"/>
              <a:t>; </a:t>
            </a:r>
            <a:r>
              <a:rPr lang="en-GB" dirty="0" err="1"/>
              <a:t>iz</a:t>
            </a:r>
            <a:r>
              <a:rPr lang="en-GB" dirty="0"/>
              <a:t> tog </a:t>
            </a:r>
            <a:r>
              <a:rPr lang="en-GB" dirty="0" err="1"/>
              <a:t>razloga</a:t>
            </a:r>
            <a:r>
              <a:rPr lang="en-GB" dirty="0"/>
              <a:t>, </a:t>
            </a:r>
            <a:r>
              <a:rPr lang="en-GB" dirty="0" err="1"/>
              <a:t>možda</a:t>
            </a:r>
            <a:r>
              <a:rPr lang="en-GB" dirty="0"/>
              <a:t> </a:t>
            </a:r>
            <a:r>
              <a:rPr lang="en-GB" dirty="0" err="1"/>
              <a:t>će</a:t>
            </a:r>
            <a:r>
              <a:rPr lang="en-GB" dirty="0"/>
              <a:t> se </a:t>
            </a:r>
            <a:r>
              <a:rPr lang="en-GB" dirty="0" err="1"/>
              <a:t>morati</a:t>
            </a:r>
            <a:r>
              <a:rPr lang="en-GB" dirty="0"/>
              <a:t> </a:t>
            </a:r>
            <a:r>
              <a:rPr lang="en-GB" dirty="0" err="1"/>
              <a:t>isprobati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kako</a:t>
            </a:r>
            <a:r>
              <a:rPr lang="en-GB" dirty="0"/>
              <a:t> bi se </a:t>
            </a:r>
            <a:r>
              <a:rPr lang="en-GB" dirty="0" err="1"/>
              <a:t>pronašao</a:t>
            </a:r>
            <a:r>
              <a:rPr lang="en-GB" dirty="0"/>
              <a:t> </a:t>
            </a:r>
            <a:r>
              <a:rPr lang="en-GB" dirty="0" err="1"/>
              <a:t>onaj</a:t>
            </a:r>
            <a:r>
              <a:rPr lang="en-GB" dirty="0"/>
              <a:t> </a:t>
            </a:r>
            <a:r>
              <a:rPr lang="en-GB" dirty="0" err="1"/>
              <a:t>najefikasniji</a:t>
            </a:r>
            <a:r>
              <a:rPr lang="en-GB" dirty="0"/>
              <a:t> za </a:t>
            </a:r>
            <a:r>
              <a:rPr lang="en-GB" dirty="0" err="1"/>
              <a:t>pojedinačnog</a:t>
            </a:r>
            <a:r>
              <a:rPr lang="en-GB" dirty="0"/>
              <a:t> </a:t>
            </a:r>
            <a:r>
              <a:rPr lang="en-GB" dirty="0" err="1"/>
              <a:t>pacijenta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Pacijenti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postali</a:t>
            </a:r>
            <a:r>
              <a:rPr lang="en-GB" dirty="0"/>
              <a:t> </a:t>
            </a:r>
            <a:r>
              <a:rPr lang="en-GB" dirty="0" err="1"/>
              <a:t>refraktorni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dva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tri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davana</a:t>
            </a:r>
            <a:r>
              <a:rPr lang="en-GB" dirty="0"/>
              <a:t> u </a:t>
            </a:r>
            <a:r>
              <a:rPr lang="en-GB" dirty="0" err="1"/>
              <a:t>značajnim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 </a:t>
            </a:r>
            <a:r>
              <a:rPr lang="en-GB" dirty="0" err="1"/>
              <a:t>postaju</a:t>
            </a:r>
            <a:r>
              <a:rPr lang="en-GB" dirty="0"/>
              <a:t> </a:t>
            </a:r>
            <a:r>
              <a:rPr lang="en-GB" dirty="0" err="1"/>
              <a:t>kandidati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klozapinom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visokim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Trideset</a:t>
            </a:r>
            <a:r>
              <a:rPr lang="en-GB" dirty="0"/>
              <a:t> do </a:t>
            </a:r>
            <a:r>
              <a:rPr lang="en-GB" dirty="0" err="1"/>
              <a:t>pedeset</a:t>
            </a:r>
            <a:r>
              <a:rPr lang="en-GB" dirty="0"/>
              <a:t> </a:t>
            </a:r>
            <a:r>
              <a:rPr lang="en-GB" dirty="0" err="1"/>
              <a:t>procenata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prethodno</a:t>
            </a:r>
            <a:r>
              <a:rPr lang="en-GB" dirty="0"/>
              <a:t> </a:t>
            </a:r>
            <a:r>
              <a:rPr lang="en-GB" dirty="0" err="1"/>
              <a:t>bili</a:t>
            </a:r>
            <a:r>
              <a:rPr lang="en-GB" dirty="0"/>
              <a:t> </a:t>
            </a:r>
            <a:r>
              <a:rPr lang="en-GB" dirty="0" err="1"/>
              <a:t>otporni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standardne</a:t>
            </a:r>
            <a:r>
              <a:rPr lang="en-GB" dirty="0"/>
              <a:t> doze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reaguju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U </a:t>
            </a:r>
            <a:r>
              <a:rPr lang="en-GB" dirty="0" err="1"/>
              <a:t>takvim</a:t>
            </a:r>
            <a:r>
              <a:rPr lang="en-GB" dirty="0"/>
              <a:t> </a:t>
            </a:r>
            <a:r>
              <a:rPr lang="en-GB" dirty="0" err="1"/>
              <a:t>slučajevima</a:t>
            </a:r>
            <a:r>
              <a:rPr lang="en-GB" dirty="0"/>
              <a:t>, </a:t>
            </a:r>
            <a:r>
              <a:rPr lang="en-GB" dirty="0" err="1"/>
              <a:t>povećani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klozapina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opravdan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6886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674" y="459892"/>
            <a:ext cx="51954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erdana" panose="020B0604030504040204" pitchFamily="34" charset="0"/>
              </a:rPr>
              <a:t>N </a:t>
            </a:r>
            <a:r>
              <a:rPr lang="en-US" b="1" dirty="0">
                <a:latin typeface="Verdana" panose="020B0604030504040204" pitchFamily="34" charset="0"/>
              </a:rPr>
              <a:t>NERVOUS SYSTEM</a:t>
            </a:r>
            <a:br>
              <a:rPr lang="en-US" dirty="0"/>
            </a:br>
            <a:r>
              <a:rPr lang="en-US" dirty="0">
                <a:latin typeface="Verdana" panose="020B0604030504040204" pitchFamily="34" charset="0"/>
              </a:rPr>
              <a:t>N01 </a:t>
            </a:r>
            <a:r>
              <a:rPr lang="en-US" b="1" dirty="0">
                <a:latin typeface="Verdana" panose="020B0604030504040204" pitchFamily="34" charset="0"/>
              </a:rPr>
              <a:t>ANESTHETICS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N02 </a:t>
            </a:r>
            <a:r>
              <a:rPr lang="en-US" b="1" dirty="0">
                <a:latin typeface="Verdana" panose="020B0604030504040204" pitchFamily="34" charset="0"/>
              </a:rPr>
              <a:t>ANALGESICS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N03 </a:t>
            </a:r>
            <a:r>
              <a:rPr lang="en-US" b="1" dirty="0">
                <a:latin typeface="Verdana" panose="020B0604030504040204" pitchFamily="34" charset="0"/>
              </a:rPr>
              <a:t>ANTIEPILEPTICS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N04 </a:t>
            </a:r>
            <a:r>
              <a:rPr lang="en-US" b="1" dirty="0">
                <a:latin typeface="Verdana" panose="020B0604030504040204" pitchFamily="34" charset="0"/>
              </a:rPr>
              <a:t>ANTI-PARKINSON DRUGS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 </a:t>
            </a:r>
            <a:r>
              <a:rPr lang="en-US" b="1" dirty="0">
                <a:latin typeface="Verdana" panose="020B0604030504040204" pitchFamily="34" charset="0"/>
              </a:rPr>
              <a:t>PSYCHOLEPTICS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N06 </a:t>
            </a:r>
            <a:r>
              <a:rPr lang="en-US" b="1" dirty="0">
                <a:latin typeface="Verdana" panose="020B0604030504040204" pitchFamily="34" charset="0"/>
              </a:rPr>
              <a:t>PSYCHOANALEPTICS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N07 </a:t>
            </a:r>
            <a:r>
              <a:rPr lang="en-US" b="1" dirty="0">
                <a:latin typeface="Verdana" panose="020B0604030504040204" pitchFamily="34" charset="0"/>
              </a:rPr>
              <a:t>OTHER NERVOUS SYSTEM DRUGS</a:t>
            </a:r>
            <a:endParaRPr lang="en-US" b="0" i="0" dirty="0">
              <a:effectLst/>
              <a:latin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6363" y="4048081"/>
            <a:ext cx="49737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erdana" panose="020B0604030504040204" pitchFamily="34" charset="0"/>
              </a:rPr>
              <a:t>N </a:t>
            </a:r>
            <a:r>
              <a:rPr lang="en-US" b="1" dirty="0">
                <a:latin typeface="Verdana" panose="020B0604030504040204" pitchFamily="34" charset="0"/>
              </a:rPr>
              <a:t>NERVOUS SYSTEM</a:t>
            </a:r>
            <a:br>
              <a:rPr lang="en-US" dirty="0"/>
            </a:br>
            <a:r>
              <a:rPr lang="en-US" dirty="0">
                <a:latin typeface="Verdana" panose="020B0604030504040204" pitchFamily="34" charset="0"/>
              </a:rPr>
              <a:t>N05 </a:t>
            </a:r>
            <a:r>
              <a:rPr lang="en-US" b="1" dirty="0">
                <a:latin typeface="Verdana" panose="020B0604030504040204" pitchFamily="34" charset="0"/>
              </a:rPr>
              <a:t>PSYCHOLEPTICS</a:t>
            </a:r>
            <a:br>
              <a:rPr lang="en-US" dirty="0"/>
            </a:br>
            <a:endParaRPr lang="sr-Latn-RS" dirty="0"/>
          </a:p>
          <a:p>
            <a:r>
              <a:rPr lang="en-US" dirty="0">
                <a:latin typeface="Verdana" panose="020B0604030504040204" pitchFamily="34" charset="0"/>
              </a:rPr>
              <a:t>N05A </a:t>
            </a:r>
            <a:r>
              <a:rPr lang="en-US" b="1" dirty="0">
                <a:latin typeface="Verdana" panose="020B0604030504040204" pitchFamily="34" charset="0"/>
              </a:rPr>
              <a:t>ANTIPSYCHOTICS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N05B </a:t>
            </a:r>
            <a:r>
              <a:rPr lang="en-US" b="1" dirty="0">
                <a:latin typeface="Verdana" panose="020B0604030504040204" pitchFamily="34" charset="0"/>
              </a:rPr>
              <a:t>ANXIOLYTICS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N05C </a:t>
            </a:r>
            <a:r>
              <a:rPr lang="en-US" b="1" dirty="0">
                <a:latin typeface="Verdana" panose="020B0604030504040204" pitchFamily="34" charset="0"/>
              </a:rPr>
              <a:t>HYPNOTICS AND SEDATIVES</a:t>
            </a:r>
            <a:endParaRPr lang="en-US" b="0" i="0" dirty="0">
              <a:effectLst/>
              <a:latin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77345" y="459892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Verdana" panose="020B0604030504040204" pitchFamily="34" charset="0"/>
              </a:rPr>
              <a:t>N </a:t>
            </a:r>
            <a:r>
              <a:rPr lang="en-US" b="1" dirty="0">
                <a:latin typeface="Verdana" panose="020B0604030504040204" pitchFamily="34" charset="0"/>
              </a:rPr>
              <a:t>NERVOUS SYSTEM</a:t>
            </a:r>
            <a:br>
              <a:rPr lang="en-US" dirty="0"/>
            </a:br>
            <a:r>
              <a:rPr lang="en-US" dirty="0">
                <a:latin typeface="Verdana" panose="020B0604030504040204" pitchFamily="34" charset="0"/>
              </a:rPr>
              <a:t>N05 </a:t>
            </a:r>
            <a:r>
              <a:rPr lang="en-US" b="1" dirty="0">
                <a:latin typeface="Verdana" panose="020B0604030504040204" pitchFamily="34" charset="0"/>
              </a:rPr>
              <a:t>PSYCHOLEPTICS</a:t>
            </a:r>
            <a:br>
              <a:rPr lang="en-US" dirty="0"/>
            </a:br>
            <a:endParaRPr lang="sr-Latn-RS" dirty="0"/>
          </a:p>
          <a:p>
            <a:r>
              <a:rPr lang="en-US" dirty="0">
                <a:latin typeface="Verdana" panose="020B0604030504040204" pitchFamily="34" charset="0"/>
              </a:rPr>
              <a:t>N05A </a:t>
            </a:r>
            <a:r>
              <a:rPr lang="en-US" b="1" dirty="0">
                <a:latin typeface="Verdana" panose="020B0604030504040204" pitchFamily="34" charset="0"/>
              </a:rPr>
              <a:t>ANTIPSYCHOTICS</a:t>
            </a:r>
            <a:br>
              <a:rPr lang="en-US" dirty="0"/>
            </a:br>
            <a:r>
              <a:rPr lang="en-US" dirty="0">
                <a:latin typeface="Verdana" panose="020B0604030504040204" pitchFamily="34" charset="0"/>
              </a:rPr>
              <a:t>N05AA </a:t>
            </a:r>
            <a:r>
              <a:rPr lang="en-US" b="1" dirty="0">
                <a:latin typeface="Verdana" panose="020B0604030504040204" pitchFamily="34" charset="0"/>
              </a:rPr>
              <a:t>Phenothiazines with aliphatic side-</a:t>
            </a:r>
            <a:r>
              <a:rPr lang="sr-Latn-RS" b="1" dirty="0">
                <a:latin typeface="Verdana" panose="020B0604030504040204" pitchFamily="34" charset="0"/>
              </a:rPr>
              <a:t>	</a:t>
            </a:r>
            <a:r>
              <a:rPr lang="en-US" b="1" dirty="0">
                <a:latin typeface="Verdana" panose="020B0604030504040204" pitchFamily="34" charset="0"/>
              </a:rPr>
              <a:t>chain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N05AB </a:t>
            </a:r>
            <a:r>
              <a:rPr lang="en-US" b="1" dirty="0">
                <a:latin typeface="Verdana" panose="020B0604030504040204" pitchFamily="34" charset="0"/>
              </a:rPr>
              <a:t>Phenothiazines with </a:t>
            </a:r>
            <a:r>
              <a:rPr lang="en-US" b="1" dirty="0" err="1">
                <a:latin typeface="Verdana" panose="020B0604030504040204" pitchFamily="34" charset="0"/>
              </a:rPr>
              <a:t>piperazine</a:t>
            </a:r>
            <a:r>
              <a:rPr lang="en-US" b="1" dirty="0">
                <a:latin typeface="Verdana" panose="020B0604030504040204" pitchFamily="34" charset="0"/>
              </a:rPr>
              <a:t> </a:t>
            </a:r>
            <a:r>
              <a:rPr lang="sr-Latn-RS" b="1" dirty="0">
                <a:latin typeface="Verdana" panose="020B0604030504040204" pitchFamily="34" charset="0"/>
              </a:rPr>
              <a:t>	</a:t>
            </a:r>
            <a:r>
              <a:rPr lang="en-US" b="1" dirty="0">
                <a:latin typeface="Verdana" panose="020B0604030504040204" pitchFamily="34" charset="0"/>
              </a:rPr>
              <a:t>structure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N05AC </a:t>
            </a:r>
            <a:r>
              <a:rPr lang="en-US" b="1" dirty="0">
                <a:latin typeface="Verdana" panose="020B0604030504040204" pitchFamily="34" charset="0"/>
              </a:rPr>
              <a:t>Phenothiazines with </a:t>
            </a:r>
            <a:r>
              <a:rPr lang="en-US" b="1" dirty="0" err="1">
                <a:latin typeface="Verdana" panose="020B0604030504040204" pitchFamily="34" charset="0"/>
              </a:rPr>
              <a:t>piperidine</a:t>
            </a:r>
            <a:r>
              <a:rPr lang="en-US" b="1" dirty="0">
                <a:latin typeface="Verdana" panose="020B0604030504040204" pitchFamily="34" charset="0"/>
              </a:rPr>
              <a:t> </a:t>
            </a:r>
            <a:r>
              <a:rPr lang="sr-Latn-RS" b="1" dirty="0">
                <a:latin typeface="Verdana" panose="020B0604030504040204" pitchFamily="34" charset="0"/>
              </a:rPr>
              <a:t>	</a:t>
            </a:r>
            <a:r>
              <a:rPr lang="en-US" b="1" dirty="0">
                <a:latin typeface="Verdana" panose="020B0604030504040204" pitchFamily="34" charset="0"/>
              </a:rPr>
              <a:t>structure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N05AD </a:t>
            </a:r>
            <a:r>
              <a:rPr lang="en-US" b="1" dirty="0">
                <a:latin typeface="Verdana" panose="020B0604030504040204" pitchFamily="34" charset="0"/>
              </a:rPr>
              <a:t>Butyrophenone derivatives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N05AE </a:t>
            </a:r>
            <a:r>
              <a:rPr lang="en-US" b="1" dirty="0">
                <a:latin typeface="Verdana" panose="020B0604030504040204" pitchFamily="34" charset="0"/>
              </a:rPr>
              <a:t>Indole derivatives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N05AF </a:t>
            </a:r>
            <a:r>
              <a:rPr lang="en-US" b="1" dirty="0">
                <a:latin typeface="Verdana" panose="020B0604030504040204" pitchFamily="34" charset="0"/>
              </a:rPr>
              <a:t>Thioxanthene derivatives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N05AG </a:t>
            </a:r>
            <a:r>
              <a:rPr lang="en-US" b="1" dirty="0">
                <a:latin typeface="Verdana" panose="020B0604030504040204" pitchFamily="34" charset="0"/>
              </a:rPr>
              <a:t>Diphenylbutylpiperidine derivatives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N05AH </a:t>
            </a:r>
            <a:r>
              <a:rPr lang="en-US" b="1" dirty="0">
                <a:latin typeface="Verdana" panose="020B0604030504040204" pitchFamily="34" charset="0"/>
              </a:rPr>
              <a:t>Diazepines, </a:t>
            </a:r>
            <a:r>
              <a:rPr lang="en-US" b="1" dirty="0" err="1">
                <a:latin typeface="Verdana" panose="020B0604030504040204" pitchFamily="34" charset="0"/>
              </a:rPr>
              <a:t>oxazepines</a:t>
            </a:r>
            <a:r>
              <a:rPr lang="en-US" b="1" dirty="0">
                <a:latin typeface="Verdana" panose="020B0604030504040204" pitchFamily="34" charset="0"/>
              </a:rPr>
              <a:t>, </a:t>
            </a:r>
            <a:r>
              <a:rPr lang="en-US" b="1" dirty="0" err="1">
                <a:latin typeface="Verdana" panose="020B0604030504040204" pitchFamily="34" charset="0"/>
              </a:rPr>
              <a:t>thiazepines</a:t>
            </a:r>
            <a:r>
              <a:rPr lang="en-US" b="1" dirty="0">
                <a:latin typeface="Verdana" panose="020B0604030504040204" pitchFamily="34" charset="0"/>
              </a:rPr>
              <a:t> </a:t>
            </a:r>
            <a:r>
              <a:rPr lang="sr-Latn-RS" b="1" dirty="0">
                <a:latin typeface="Verdana" panose="020B0604030504040204" pitchFamily="34" charset="0"/>
              </a:rPr>
              <a:t>	</a:t>
            </a:r>
            <a:r>
              <a:rPr lang="en-US" b="1" dirty="0">
                <a:latin typeface="Verdana" panose="020B0604030504040204" pitchFamily="34" charset="0"/>
              </a:rPr>
              <a:t>and </a:t>
            </a:r>
            <a:r>
              <a:rPr lang="en-US" b="1" dirty="0" err="1">
                <a:latin typeface="Verdana" panose="020B0604030504040204" pitchFamily="34" charset="0"/>
              </a:rPr>
              <a:t>oxepines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N05AL </a:t>
            </a:r>
            <a:r>
              <a:rPr lang="en-US" b="1" dirty="0">
                <a:latin typeface="Verdana" panose="020B0604030504040204" pitchFamily="34" charset="0"/>
              </a:rPr>
              <a:t>Benzamides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N05AN </a:t>
            </a:r>
            <a:r>
              <a:rPr lang="en-US" b="1" dirty="0">
                <a:latin typeface="Verdana" panose="020B0604030504040204" pitchFamily="34" charset="0"/>
              </a:rPr>
              <a:t>Lithium</a:t>
            </a:r>
            <a:br>
              <a:rPr lang="en-US" dirty="0">
                <a:latin typeface="Verdana" panose="020B0604030504040204" pitchFamily="34" charset="0"/>
              </a:rPr>
            </a:br>
            <a:r>
              <a:rPr lang="en-US" dirty="0">
                <a:latin typeface="Verdana" panose="020B0604030504040204" pitchFamily="34" charset="0"/>
              </a:rPr>
              <a:t>N05AX </a:t>
            </a:r>
            <a:r>
              <a:rPr lang="en-US" b="1" dirty="0">
                <a:latin typeface="Verdana" panose="020B0604030504040204" pitchFamily="34" charset="0"/>
              </a:rPr>
              <a:t>Other antipsychotics</a:t>
            </a:r>
            <a:endParaRPr lang="en-US" b="0" i="0" dirty="0"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0144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60AB87-86EB-4D72-BA9F-7EC988819B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52" t="59341" r="48063" b="5641"/>
          <a:stretch/>
        </p:blipFill>
        <p:spPr>
          <a:xfrm>
            <a:off x="2532184" y="1336429"/>
            <a:ext cx="7124281" cy="430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790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43DB2-E647-43F9-B07A-B685CB90B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Parenteralni</a:t>
            </a:r>
            <a:r>
              <a:rPr lang="en-GB" dirty="0"/>
              <a:t> </a:t>
            </a:r>
            <a:r>
              <a:rPr lang="en-GB" dirty="0" err="1"/>
              <a:t>preparati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91968-ED39-45E9-AD4D-F213E3831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5585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Dobro </a:t>
            </a:r>
            <a:r>
              <a:rPr lang="en-GB" dirty="0" err="1"/>
              <a:t>podnošljivi</a:t>
            </a:r>
            <a:r>
              <a:rPr lang="en-GB" dirty="0"/>
              <a:t> </a:t>
            </a:r>
            <a:r>
              <a:rPr lang="en-GB" dirty="0" err="1"/>
              <a:t>parenteralni</a:t>
            </a:r>
            <a:r>
              <a:rPr lang="en-GB" dirty="0"/>
              <a:t> </a:t>
            </a:r>
            <a:r>
              <a:rPr lang="en-GB" dirty="0" err="1"/>
              <a:t>oblici</a:t>
            </a:r>
            <a:r>
              <a:rPr lang="en-GB" dirty="0"/>
              <a:t> </a:t>
            </a:r>
            <a:r>
              <a:rPr lang="en-GB" dirty="0" err="1"/>
              <a:t>starijih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visoke</a:t>
            </a:r>
            <a:r>
              <a:rPr lang="en-GB" dirty="0"/>
              <a:t> </a:t>
            </a:r>
            <a:r>
              <a:rPr lang="en-GB" dirty="0" err="1"/>
              <a:t>potentnosti</a:t>
            </a:r>
            <a:r>
              <a:rPr lang="en-GB" dirty="0"/>
              <a:t>, </a:t>
            </a:r>
            <a:r>
              <a:rPr lang="en-GB" dirty="0" err="1"/>
              <a:t>haloperidola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flufenazina</a:t>
            </a:r>
            <a:r>
              <a:rPr lang="en-GB" dirty="0"/>
              <a:t>, </a:t>
            </a:r>
            <a:r>
              <a:rPr lang="en-GB" dirty="0" err="1"/>
              <a:t>dostupni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za </a:t>
            </a:r>
            <a:r>
              <a:rPr lang="en-GB" dirty="0" err="1"/>
              <a:t>brzo</a:t>
            </a:r>
            <a:r>
              <a:rPr lang="en-GB" dirty="0"/>
              <a:t> </a:t>
            </a:r>
            <a:r>
              <a:rPr lang="en-GB" dirty="0" err="1"/>
              <a:t>započinjanje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održavanje</a:t>
            </a:r>
            <a:r>
              <a:rPr lang="en-GB" dirty="0"/>
              <a:t> </a:t>
            </a:r>
            <a:r>
              <a:rPr lang="en-GB" dirty="0" err="1"/>
              <a:t>terapije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sr-Latn-RS" dirty="0"/>
              <a:t>adherentni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Pošto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koji se </a:t>
            </a:r>
            <a:r>
              <a:rPr lang="en-GB" dirty="0" err="1"/>
              <a:t>daju</a:t>
            </a:r>
            <a:r>
              <a:rPr lang="en-GB" dirty="0"/>
              <a:t> </a:t>
            </a:r>
            <a:r>
              <a:rPr lang="en-GB" dirty="0" err="1"/>
              <a:t>parenteralno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imati</a:t>
            </a:r>
            <a:r>
              <a:rPr lang="en-GB" dirty="0"/>
              <a:t>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veću</a:t>
            </a:r>
            <a:r>
              <a:rPr lang="en-GB" dirty="0"/>
              <a:t> </a:t>
            </a:r>
            <a:r>
              <a:rPr lang="en-GB" dirty="0" err="1"/>
              <a:t>bioraspoloživost</a:t>
            </a:r>
            <a:r>
              <a:rPr lang="en-GB" dirty="0"/>
              <a:t> od </a:t>
            </a:r>
            <a:r>
              <a:rPr lang="en-GB" dirty="0" err="1"/>
              <a:t>oralnih</a:t>
            </a:r>
            <a:r>
              <a:rPr lang="en-GB" dirty="0"/>
              <a:t> </a:t>
            </a:r>
            <a:r>
              <a:rPr lang="en-GB" dirty="0" err="1"/>
              <a:t>oblika</a:t>
            </a:r>
            <a:r>
              <a:rPr lang="en-GB" dirty="0"/>
              <a:t>, doze </a:t>
            </a:r>
            <a:r>
              <a:rPr lang="en-GB" dirty="0" err="1"/>
              <a:t>treba</a:t>
            </a:r>
            <a:r>
              <a:rPr lang="en-GB" dirty="0"/>
              <a:t> da </a:t>
            </a:r>
            <a:r>
              <a:rPr lang="en-GB" dirty="0" err="1"/>
              <a:t>budu</a:t>
            </a:r>
            <a:r>
              <a:rPr lang="en-GB" dirty="0"/>
              <a:t> </a:t>
            </a:r>
            <a:r>
              <a:rPr lang="en-GB" dirty="0" err="1"/>
              <a:t>samo</a:t>
            </a:r>
            <a:r>
              <a:rPr lang="en-GB" dirty="0"/>
              <a:t> </a:t>
            </a:r>
            <a:r>
              <a:rPr lang="en-GB" dirty="0" err="1"/>
              <a:t>delic</a:t>
            </a:r>
            <a:r>
              <a:rPr lang="en-GB" dirty="0"/>
              <a:t>́ </a:t>
            </a:r>
            <a:r>
              <a:rPr lang="en-GB" dirty="0" err="1"/>
              <a:t>onoga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davati</a:t>
            </a:r>
            <a:r>
              <a:rPr lang="en-GB" dirty="0"/>
              <a:t> </a:t>
            </a:r>
            <a:r>
              <a:rPr lang="en-GB" dirty="0" err="1"/>
              <a:t>oralno</a:t>
            </a:r>
            <a:r>
              <a:rPr lang="en-GB" dirty="0"/>
              <a:t>, a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konsultovati</a:t>
            </a:r>
            <a:r>
              <a:rPr lang="en-GB" dirty="0"/>
              <a:t> </a:t>
            </a:r>
            <a:r>
              <a:rPr lang="en-GB" dirty="0" err="1"/>
              <a:t>literaturu</a:t>
            </a:r>
            <a:r>
              <a:rPr lang="en-GB" dirty="0"/>
              <a:t> </a:t>
            </a:r>
            <a:r>
              <a:rPr lang="en-GB" dirty="0" err="1"/>
              <a:t>proizvođača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Flufenazin</a:t>
            </a:r>
            <a:r>
              <a:rPr lang="en-GB" dirty="0"/>
              <a:t> </a:t>
            </a:r>
            <a:r>
              <a:rPr lang="en-GB" dirty="0" err="1"/>
              <a:t>dekanoat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haloperidol </a:t>
            </a:r>
            <a:r>
              <a:rPr lang="en-GB" dirty="0" err="1"/>
              <a:t>dekanoat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pogodni</a:t>
            </a:r>
            <a:r>
              <a:rPr lang="en-GB" dirty="0"/>
              <a:t> za </a:t>
            </a:r>
            <a:r>
              <a:rPr lang="en-GB" dirty="0" err="1"/>
              <a:t>dugotrajnu</a:t>
            </a:r>
            <a:r>
              <a:rPr lang="en-GB" dirty="0"/>
              <a:t> </a:t>
            </a:r>
            <a:r>
              <a:rPr lang="en-GB" dirty="0" err="1"/>
              <a:t>parenteralnu</a:t>
            </a:r>
            <a:r>
              <a:rPr lang="en-GB" dirty="0"/>
              <a:t> </a:t>
            </a:r>
            <a:r>
              <a:rPr lang="en-GB" dirty="0" err="1"/>
              <a:t>terapiju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ne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neće</a:t>
            </a:r>
            <a:r>
              <a:rPr lang="en-GB" dirty="0"/>
              <a:t> </a:t>
            </a:r>
            <a:r>
              <a:rPr lang="en-GB" dirty="0" err="1"/>
              <a:t>uzimati</a:t>
            </a:r>
            <a:r>
              <a:rPr lang="en-GB" dirty="0"/>
              <a:t> </a:t>
            </a:r>
            <a:r>
              <a:rPr lang="en-GB" dirty="0" err="1"/>
              <a:t>oralne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Pored toga, </a:t>
            </a:r>
            <a:r>
              <a:rPr lang="en-GB" dirty="0" err="1"/>
              <a:t>sada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dostupni</a:t>
            </a:r>
            <a:r>
              <a:rPr lang="en-GB" dirty="0"/>
              <a:t> </a:t>
            </a:r>
            <a:r>
              <a:rPr lang="en-GB" dirty="0" err="1"/>
              <a:t>noviji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dugotrajnim</a:t>
            </a:r>
            <a:r>
              <a:rPr lang="en-GB" dirty="0"/>
              <a:t> </a:t>
            </a:r>
            <a:r>
              <a:rPr lang="en-GB" dirty="0" err="1"/>
              <a:t>injektiranjem</a:t>
            </a:r>
            <a:r>
              <a:rPr lang="en-GB" dirty="0"/>
              <a:t> (LAI</a:t>
            </a:r>
            <a:r>
              <a:rPr lang="sr-Latn-RS" dirty="0"/>
              <a:t>, </a:t>
            </a:r>
            <a:r>
              <a:rPr lang="sr-Latn-RS" i="1" dirty="0"/>
              <a:t>long-acting injectable</a:t>
            </a:r>
            <a:r>
              <a:rPr lang="en-GB" dirty="0"/>
              <a:t>),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formulacije</a:t>
            </a:r>
            <a:r>
              <a:rPr lang="en-GB" dirty="0"/>
              <a:t> </a:t>
            </a:r>
            <a:r>
              <a:rPr lang="en-GB" dirty="0" err="1"/>
              <a:t>risperidona</a:t>
            </a:r>
            <a:r>
              <a:rPr lang="en-GB" dirty="0"/>
              <a:t>,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aripiprazola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paliperidona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neke</a:t>
            </a:r>
            <a:r>
              <a:rPr lang="en-GB" dirty="0"/>
              <a:t> </a:t>
            </a:r>
            <a:r>
              <a:rPr lang="en-GB" dirty="0" err="1"/>
              <a:t>pacijente</a:t>
            </a:r>
            <a:r>
              <a:rPr lang="en-GB" dirty="0"/>
              <a:t>, </a:t>
            </a:r>
            <a:r>
              <a:rPr lang="en-GB" dirty="0" err="1"/>
              <a:t>noviji</a:t>
            </a:r>
            <a:r>
              <a:rPr lang="en-GB" dirty="0"/>
              <a:t> LAI </a:t>
            </a:r>
            <a:r>
              <a:rPr lang="en-GB" dirty="0" err="1"/>
              <a:t>lekovi</a:t>
            </a:r>
            <a:r>
              <a:rPr lang="en-GB" dirty="0"/>
              <a:t> se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bolje</a:t>
            </a:r>
            <a:r>
              <a:rPr lang="en-GB" dirty="0"/>
              <a:t> </a:t>
            </a:r>
            <a:r>
              <a:rPr lang="en-GB" dirty="0" err="1"/>
              <a:t>tolerisati</a:t>
            </a:r>
            <a:r>
              <a:rPr lang="en-GB" dirty="0"/>
              <a:t> od </a:t>
            </a:r>
            <a:r>
              <a:rPr lang="en-GB" dirty="0" err="1"/>
              <a:t>starijih</a:t>
            </a:r>
            <a:r>
              <a:rPr lang="en-GB" dirty="0"/>
              <a:t> depo </a:t>
            </a:r>
            <a:r>
              <a:rPr lang="en-GB" dirty="0" err="1"/>
              <a:t>injekcija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25133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77C17-758F-4E84-8AE5-367E96076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Raspored</a:t>
            </a:r>
            <a:r>
              <a:rPr lang="en-GB" dirty="0"/>
              <a:t> </a:t>
            </a:r>
            <a:r>
              <a:rPr lang="en-GB" dirty="0" err="1"/>
              <a:t>doziranja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48AF8-BA5F-4A0E-84CA-92879C260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56587"/>
            <a:ext cx="10515600" cy="3620375"/>
          </a:xfrm>
        </p:spPr>
        <p:txBody>
          <a:bodyPr>
            <a:normAutofit/>
          </a:bodyPr>
          <a:lstStyle/>
          <a:p>
            <a:r>
              <a:rPr lang="en-GB" sz="2400" dirty="0" err="1"/>
              <a:t>Antipsihotici</a:t>
            </a:r>
            <a:r>
              <a:rPr lang="en-GB" sz="2400" dirty="0"/>
              <a:t> se </a:t>
            </a:r>
            <a:r>
              <a:rPr lang="en-GB" sz="2400" dirty="0" err="1"/>
              <a:t>često</a:t>
            </a:r>
            <a:r>
              <a:rPr lang="en-GB" sz="2400" dirty="0"/>
              <a:t> </a:t>
            </a:r>
            <a:r>
              <a:rPr lang="en-GB" sz="2400" dirty="0" err="1"/>
              <a:t>daju</a:t>
            </a:r>
            <a:r>
              <a:rPr lang="en-GB" sz="2400" dirty="0"/>
              <a:t> u </a:t>
            </a:r>
            <a:r>
              <a:rPr lang="en-GB" sz="2400" dirty="0" err="1"/>
              <a:t>podeljenim</a:t>
            </a:r>
            <a:r>
              <a:rPr lang="en-GB" sz="2400" dirty="0"/>
              <a:t> </a:t>
            </a:r>
            <a:r>
              <a:rPr lang="en-GB" sz="2400" dirty="0" err="1"/>
              <a:t>dnevnim</a:t>
            </a:r>
            <a:r>
              <a:rPr lang="en-GB" sz="2400" dirty="0"/>
              <a:t> </a:t>
            </a:r>
            <a:r>
              <a:rPr lang="en-GB" sz="2400" dirty="0" err="1"/>
              <a:t>dozama</a:t>
            </a:r>
            <a:r>
              <a:rPr lang="en-GB" sz="2400" dirty="0"/>
              <a:t>, </a:t>
            </a:r>
            <a:r>
              <a:rPr lang="en-GB" sz="2400" dirty="0" err="1"/>
              <a:t>titrirajući</a:t>
            </a:r>
            <a:r>
              <a:rPr lang="en-GB" sz="2400" dirty="0"/>
              <a:t> do </a:t>
            </a:r>
            <a:r>
              <a:rPr lang="en-GB" sz="2400" dirty="0" err="1"/>
              <a:t>efektivne</a:t>
            </a:r>
            <a:r>
              <a:rPr lang="en-GB" sz="2400" dirty="0"/>
              <a:t> doze. </a:t>
            </a:r>
            <a:endParaRPr lang="sr-Latn-RS" sz="2400" dirty="0"/>
          </a:p>
          <a:p>
            <a:r>
              <a:rPr lang="en-GB" sz="2400" dirty="0" err="1"/>
              <a:t>Donji</a:t>
            </a:r>
            <a:r>
              <a:rPr lang="en-GB" sz="2400" dirty="0"/>
              <a:t> </a:t>
            </a:r>
            <a:r>
              <a:rPr lang="en-GB" sz="2400" dirty="0" err="1"/>
              <a:t>kraj</a:t>
            </a:r>
            <a:r>
              <a:rPr lang="en-GB" sz="2400" dirty="0"/>
              <a:t> </a:t>
            </a:r>
            <a:r>
              <a:rPr lang="en-GB" sz="2400" dirty="0" err="1"/>
              <a:t>raspona</a:t>
            </a:r>
            <a:r>
              <a:rPr lang="en-GB" sz="2400" dirty="0"/>
              <a:t> </a:t>
            </a:r>
            <a:r>
              <a:rPr lang="en-GB" sz="2400" dirty="0" err="1"/>
              <a:t>doza</a:t>
            </a:r>
            <a:r>
              <a:rPr lang="en-GB" sz="2400" dirty="0"/>
              <a:t> </a:t>
            </a:r>
            <a:r>
              <a:rPr lang="en-GB" sz="2400" dirty="0" err="1"/>
              <a:t>treba</a:t>
            </a:r>
            <a:r>
              <a:rPr lang="en-GB" sz="2400" dirty="0"/>
              <a:t> </a:t>
            </a:r>
            <a:r>
              <a:rPr lang="en-GB" sz="2400" dirty="0" err="1"/>
              <a:t>isprobati</a:t>
            </a:r>
            <a:r>
              <a:rPr lang="en-GB" sz="2400" dirty="0"/>
              <a:t> </a:t>
            </a:r>
            <a:r>
              <a:rPr lang="en-GB" sz="2400" dirty="0" err="1"/>
              <a:t>najmanje</a:t>
            </a:r>
            <a:r>
              <a:rPr lang="en-GB" sz="2400" dirty="0"/>
              <a:t> </a:t>
            </a:r>
            <a:r>
              <a:rPr lang="en-GB" sz="2400" dirty="0" err="1"/>
              <a:t>nekoliko</a:t>
            </a:r>
            <a:r>
              <a:rPr lang="en-GB" sz="2400" dirty="0"/>
              <a:t> </a:t>
            </a:r>
            <a:r>
              <a:rPr lang="en-GB" sz="2400" dirty="0" err="1"/>
              <a:t>nedelja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Nakon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je </a:t>
            </a:r>
            <a:r>
              <a:rPr lang="en-GB" sz="2400" dirty="0" err="1"/>
              <a:t>definisana</a:t>
            </a:r>
            <a:r>
              <a:rPr lang="en-GB" sz="2400" dirty="0"/>
              <a:t> </a:t>
            </a:r>
            <a:r>
              <a:rPr lang="en-GB" sz="2400" dirty="0" err="1"/>
              <a:t>efikasna</a:t>
            </a:r>
            <a:r>
              <a:rPr lang="en-GB" sz="2400" dirty="0"/>
              <a:t> </a:t>
            </a:r>
            <a:r>
              <a:rPr lang="en-GB" sz="2400" dirty="0" err="1"/>
              <a:t>dnevna</a:t>
            </a:r>
            <a:r>
              <a:rPr lang="en-GB" sz="2400" dirty="0"/>
              <a:t> </a:t>
            </a:r>
            <a:r>
              <a:rPr lang="en-GB" sz="2400" dirty="0" err="1"/>
              <a:t>doza</a:t>
            </a:r>
            <a:r>
              <a:rPr lang="en-GB" sz="2400" dirty="0"/>
              <a:t> za </a:t>
            </a:r>
            <a:r>
              <a:rPr lang="en-GB" sz="2400" dirty="0" err="1"/>
              <a:t>pojedinačnog</a:t>
            </a:r>
            <a:r>
              <a:rPr lang="en-GB" sz="2400" dirty="0"/>
              <a:t> </a:t>
            </a:r>
            <a:r>
              <a:rPr lang="en-GB" sz="2400" dirty="0" err="1"/>
              <a:t>pacijenta</a:t>
            </a:r>
            <a:r>
              <a:rPr lang="en-GB" sz="2400" dirty="0"/>
              <a:t>, doze se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davati</a:t>
            </a:r>
            <a:r>
              <a:rPr lang="en-GB" sz="2400" dirty="0"/>
              <a:t> </a:t>
            </a:r>
            <a:r>
              <a:rPr lang="en-GB" sz="2400" dirty="0" err="1"/>
              <a:t>manje</a:t>
            </a:r>
            <a:r>
              <a:rPr lang="en-GB" sz="2400" dirty="0"/>
              <a:t> </a:t>
            </a:r>
            <a:r>
              <a:rPr lang="en-GB" sz="2400" dirty="0" err="1"/>
              <a:t>često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Doze </a:t>
            </a:r>
            <a:r>
              <a:rPr lang="en-GB" sz="2400" dirty="0" err="1"/>
              <a:t>jednom</a:t>
            </a:r>
            <a:r>
              <a:rPr lang="en-GB" sz="2400" dirty="0"/>
              <a:t> </a:t>
            </a:r>
            <a:r>
              <a:rPr lang="en-GB" sz="2400" dirty="0" err="1"/>
              <a:t>dnevno</a:t>
            </a:r>
            <a:r>
              <a:rPr lang="en-GB" sz="2400" dirty="0"/>
              <a:t>, </a:t>
            </a:r>
            <a:r>
              <a:rPr lang="en-GB" sz="2400" dirty="0" err="1"/>
              <a:t>koje</a:t>
            </a:r>
            <a:r>
              <a:rPr lang="en-GB" sz="2400" dirty="0"/>
              <a:t> se </a:t>
            </a:r>
            <a:r>
              <a:rPr lang="en-GB" sz="2400" dirty="0" err="1"/>
              <a:t>obično</a:t>
            </a:r>
            <a:r>
              <a:rPr lang="en-GB" sz="2400" dirty="0"/>
              <a:t> </a:t>
            </a:r>
            <a:r>
              <a:rPr lang="en-GB" sz="2400" dirty="0" err="1"/>
              <a:t>daju</a:t>
            </a:r>
            <a:r>
              <a:rPr lang="en-GB" sz="2400" dirty="0"/>
              <a:t> </a:t>
            </a:r>
            <a:r>
              <a:rPr lang="en-GB" sz="2400" dirty="0" err="1"/>
              <a:t>noću</a:t>
            </a:r>
            <a:r>
              <a:rPr lang="en-GB" sz="2400" dirty="0"/>
              <a:t>,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izvodljive</a:t>
            </a:r>
            <a:r>
              <a:rPr lang="en-GB" sz="2400" dirty="0"/>
              <a:t> za </a:t>
            </a:r>
            <a:r>
              <a:rPr lang="en-GB" sz="2400" dirty="0" err="1"/>
              <a:t>mnoge</a:t>
            </a:r>
            <a:r>
              <a:rPr lang="en-GB" sz="2400" dirty="0"/>
              <a:t> </a:t>
            </a:r>
            <a:r>
              <a:rPr lang="en-GB" sz="2400" dirty="0" err="1"/>
              <a:t>pacijente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</a:t>
            </a:r>
            <a:r>
              <a:rPr lang="en-GB" sz="2400" dirty="0" err="1"/>
              <a:t>hronične</a:t>
            </a:r>
            <a:r>
              <a:rPr lang="en-GB" sz="2400" dirty="0"/>
              <a:t> </a:t>
            </a:r>
            <a:r>
              <a:rPr lang="en-GB" sz="2400" dirty="0" err="1"/>
              <a:t>terapije</a:t>
            </a:r>
            <a:r>
              <a:rPr lang="en-GB" sz="2400" dirty="0"/>
              <a:t> </a:t>
            </a:r>
            <a:r>
              <a:rPr lang="en-GB" sz="2400" dirty="0" err="1"/>
              <a:t>održavanja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Pojednostavljivanje</a:t>
            </a:r>
            <a:r>
              <a:rPr lang="en-GB" sz="2400" dirty="0"/>
              <a:t> </a:t>
            </a:r>
            <a:r>
              <a:rPr lang="en-GB" sz="2400" dirty="0" err="1"/>
              <a:t>rasporeda</a:t>
            </a:r>
            <a:r>
              <a:rPr lang="en-GB" sz="2400" dirty="0"/>
              <a:t> </a:t>
            </a:r>
            <a:r>
              <a:rPr lang="en-GB" sz="2400" dirty="0" err="1"/>
              <a:t>doziranja</a:t>
            </a:r>
            <a:r>
              <a:rPr lang="en-GB" sz="2400" dirty="0"/>
              <a:t> </a:t>
            </a:r>
            <a:r>
              <a:rPr lang="en-GB" sz="2400" dirty="0" err="1"/>
              <a:t>dovodi</a:t>
            </a:r>
            <a:r>
              <a:rPr lang="en-GB" sz="2400" dirty="0"/>
              <a:t> do </a:t>
            </a:r>
            <a:r>
              <a:rPr lang="en-GB" sz="2400" dirty="0" err="1"/>
              <a:t>bolje</a:t>
            </a:r>
            <a:r>
              <a:rPr lang="en-GB" sz="2400" dirty="0"/>
              <a:t> </a:t>
            </a:r>
            <a:r>
              <a:rPr lang="sr-Latn-RS" sz="2400" dirty="0"/>
              <a:t>komplijanse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60287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F169F-0B58-4E87-8D89-EBADC0CC5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održavanja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F45D3-694C-49CD-B55D-9ED323237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>
            <a:normAutofit/>
          </a:bodyPr>
          <a:lstStyle/>
          <a:p>
            <a:r>
              <a:rPr lang="sr-Latn-RS" sz="2400" dirty="0"/>
              <a:t>Izuzetno mali broj sh</a:t>
            </a:r>
            <a:r>
              <a:rPr lang="en-GB" sz="2400" dirty="0" err="1"/>
              <a:t>izofrenih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da se </a:t>
            </a:r>
            <a:r>
              <a:rPr lang="en-GB" sz="2400" dirty="0" err="1"/>
              <a:t>oporavi</a:t>
            </a:r>
            <a:r>
              <a:rPr lang="en-GB" sz="2400" dirty="0"/>
              <a:t> od </a:t>
            </a:r>
            <a:r>
              <a:rPr lang="en-GB" sz="2400" dirty="0" err="1"/>
              <a:t>akutne</a:t>
            </a:r>
            <a:r>
              <a:rPr lang="en-GB" sz="2400" dirty="0"/>
              <a:t> </a:t>
            </a:r>
            <a:r>
              <a:rPr lang="en-GB" sz="2400" dirty="0" err="1"/>
              <a:t>epizode</a:t>
            </a:r>
            <a:r>
              <a:rPr lang="en-GB" sz="2400" dirty="0"/>
              <a:t> ​​</a:t>
            </a:r>
            <a:r>
              <a:rPr lang="en-GB" sz="2400" dirty="0" err="1"/>
              <a:t>i</a:t>
            </a:r>
            <a:r>
              <a:rPr lang="en-GB" sz="2400" dirty="0"/>
              <a:t> ne </a:t>
            </a:r>
            <a:r>
              <a:rPr lang="en-GB" sz="2400" dirty="0" err="1"/>
              <a:t>zahteva</a:t>
            </a:r>
            <a:r>
              <a:rPr lang="en-GB" sz="2400" dirty="0"/>
              <a:t> </a:t>
            </a:r>
            <a:r>
              <a:rPr lang="en-GB" sz="2400" dirty="0" err="1"/>
              <a:t>dalju</a:t>
            </a:r>
            <a:r>
              <a:rPr lang="en-GB" sz="2400" dirty="0"/>
              <a:t> </a:t>
            </a:r>
            <a:r>
              <a:rPr lang="en-GB" sz="2400" dirty="0" err="1"/>
              <a:t>terapiju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</a:t>
            </a:r>
            <a:r>
              <a:rPr lang="en-GB" sz="2400" dirty="0" err="1"/>
              <a:t>dužeg</a:t>
            </a:r>
            <a:r>
              <a:rPr lang="en-GB" sz="2400" dirty="0"/>
              <a:t> </a:t>
            </a:r>
            <a:r>
              <a:rPr lang="en-GB" sz="2400" dirty="0" err="1"/>
              <a:t>perioda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U </a:t>
            </a:r>
            <a:r>
              <a:rPr lang="en-GB" sz="2400" dirty="0" err="1"/>
              <a:t>većini</a:t>
            </a:r>
            <a:r>
              <a:rPr lang="en-GB" sz="2400" dirty="0"/>
              <a:t> </a:t>
            </a:r>
            <a:r>
              <a:rPr lang="en-GB" sz="2400" dirty="0" err="1"/>
              <a:t>slučajeva</a:t>
            </a:r>
            <a:r>
              <a:rPr lang="en-GB" sz="2400" dirty="0"/>
              <a:t>, </a:t>
            </a:r>
            <a:r>
              <a:rPr lang="en-GB" sz="2400" dirty="0" err="1"/>
              <a:t>izbor</a:t>
            </a:r>
            <a:r>
              <a:rPr lang="en-GB" sz="2400" dirty="0"/>
              <a:t> je </a:t>
            </a:r>
            <a:r>
              <a:rPr lang="en-GB" sz="2400" dirty="0" err="1"/>
              <a:t>između</a:t>
            </a:r>
            <a:r>
              <a:rPr lang="en-GB" sz="2400" dirty="0"/>
              <a:t> </a:t>
            </a:r>
            <a:r>
              <a:rPr lang="en-GB" sz="2400" dirty="0" err="1"/>
              <a:t>povećanih</a:t>
            </a:r>
            <a:r>
              <a:rPr lang="en-GB" sz="2400" dirty="0"/>
              <a:t> </a:t>
            </a:r>
            <a:r>
              <a:rPr lang="en-GB" sz="2400" dirty="0" err="1"/>
              <a:t>doza</a:t>
            </a:r>
            <a:r>
              <a:rPr lang="en-GB" sz="2400" dirty="0"/>
              <a:t> „po </a:t>
            </a:r>
            <a:r>
              <a:rPr lang="en-GB" sz="2400" dirty="0" err="1"/>
              <a:t>potrebi</a:t>
            </a:r>
            <a:r>
              <a:rPr lang="en-GB" sz="2400" dirty="0"/>
              <a:t>“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dodavanja</a:t>
            </a:r>
            <a:r>
              <a:rPr lang="en-GB" sz="2400" dirty="0"/>
              <a:t> </a:t>
            </a:r>
            <a:r>
              <a:rPr lang="en-GB" sz="2400" dirty="0" err="1"/>
              <a:t>drugih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za </a:t>
            </a:r>
            <a:r>
              <a:rPr lang="en-GB" sz="2400" dirty="0" err="1"/>
              <a:t>egzacerbacije</a:t>
            </a:r>
            <a:r>
              <a:rPr lang="en-GB" sz="2400" dirty="0"/>
              <a:t> u </a:t>
            </a:r>
            <a:r>
              <a:rPr lang="en-GB" sz="2400" dirty="0" err="1"/>
              <a:t>odnosu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kontinuirani</a:t>
            </a:r>
            <a:r>
              <a:rPr lang="en-GB" sz="2400" dirty="0"/>
              <a:t> </a:t>
            </a:r>
            <a:r>
              <a:rPr lang="en-GB" sz="2400" dirty="0" err="1"/>
              <a:t>tretman</a:t>
            </a:r>
            <a:r>
              <a:rPr lang="en-GB" sz="2400" dirty="0"/>
              <a:t> </a:t>
            </a:r>
            <a:r>
              <a:rPr lang="en-GB" sz="2400" dirty="0" err="1"/>
              <a:t>održavanja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punom</a:t>
            </a:r>
            <a:r>
              <a:rPr lang="en-GB" sz="2400" dirty="0"/>
              <a:t> </a:t>
            </a:r>
            <a:r>
              <a:rPr lang="en-GB" sz="2400" dirty="0" err="1"/>
              <a:t>terapijskom</a:t>
            </a:r>
            <a:r>
              <a:rPr lang="en-GB" sz="2400" dirty="0"/>
              <a:t> </a:t>
            </a:r>
            <a:r>
              <a:rPr lang="en-GB" sz="2400" dirty="0" err="1"/>
              <a:t>dozom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Izbor</a:t>
            </a:r>
            <a:r>
              <a:rPr lang="en-GB" sz="2400" dirty="0"/>
              <a:t> </a:t>
            </a:r>
            <a:r>
              <a:rPr lang="en-GB" sz="2400" dirty="0" err="1"/>
              <a:t>zavisi</a:t>
            </a:r>
            <a:r>
              <a:rPr lang="en-GB" sz="2400" dirty="0"/>
              <a:t> od </a:t>
            </a:r>
            <a:r>
              <a:rPr lang="en-GB" sz="2400" dirty="0" err="1"/>
              <a:t>društvenih</a:t>
            </a:r>
            <a:r>
              <a:rPr lang="en-GB" sz="2400" dirty="0"/>
              <a:t> </a:t>
            </a:r>
            <a:r>
              <a:rPr lang="en-GB" sz="2400" dirty="0" err="1"/>
              <a:t>faktora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dostupnost</a:t>
            </a:r>
            <a:r>
              <a:rPr lang="en-GB" sz="2400" dirty="0"/>
              <a:t> </a:t>
            </a:r>
            <a:r>
              <a:rPr lang="en-GB" sz="2400" dirty="0" err="1"/>
              <a:t>porodice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prijatelja</a:t>
            </a:r>
            <a:r>
              <a:rPr lang="en-GB" sz="2400" dirty="0"/>
              <a:t> koji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upoznati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ranim</a:t>
            </a:r>
            <a:r>
              <a:rPr lang="en-GB" sz="2400" dirty="0"/>
              <a:t> </a:t>
            </a:r>
            <a:r>
              <a:rPr lang="en-GB" sz="2400" dirty="0" err="1"/>
              <a:t>simptomima</a:t>
            </a:r>
            <a:r>
              <a:rPr lang="en-GB" sz="2400" dirty="0"/>
              <a:t> </a:t>
            </a:r>
            <a:r>
              <a:rPr lang="en-GB" sz="2400" dirty="0" err="1"/>
              <a:t>relapsa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lak</a:t>
            </a:r>
            <a:r>
              <a:rPr lang="en-GB" sz="2400" dirty="0"/>
              <a:t> </a:t>
            </a:r>
            <a:r>
              <a:rPr lang="en-GB" sz="2400" dirty="0" err="1"/>
              <a:t>pristup</a:t>
            </a:r>
            <a:r>
              <a:rPr lang="en-GB" sz="2400" dirty="0"/>
              <a:t> </a:t>
            </a:r>
            <a:r>
              <a:rPr lang="en-GB" sz="2400" dirty="0" err="1"/>
              <a:t>nezi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74239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E9177-B4E8-49DC-AD7C-1B71BD097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Kombinacije</a:t>
            </a:r>
            <a:r>
              <a:rPr lang="en-GB" dirty="0"/>
              <a:t> </a:t>
            </a:r>
            <a:r>
              <a:rPr lang="en-GB" dirty="0" err="1"/>
              <a:t>lekova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9DE04-94E7-40FA-96AE-67C8AF090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" y="1623528"/>
            <a:ext cx="11457992" cy="4655974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Kombinovanje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zbunjuje</a:t>
            </a:r>
            <a:r>
              <a:rPr lang="en-GB" dirty="0"/>
              <a:t> </a:t>
            </a:r>
            <a:r>
              <a:rPr lang="en-GB" dirty="0" err="1"/>
              <a:t>procenu</a:t>
            </a:r>
            <a:r>
              <a:rPr lang="en-GB" dirty="0"/>
              <a:t> </a:t>
            </a:r>
            <a:r>
              <a:rPr lang="en-GB" dirty="0" err="1"/>
              <a:t>efikasnosti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koji se </a:t>
            </a:r>
            <a:r>
              <a:rPr lang="en-GB" dirty="0" err="1"/>
              <a:t>koriste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kombinacija</a:t>
            </a:r>
            <a:r>
              <a:rPr lang="en-GB" dirty="0"/>
              <a:t> je, </a:t>
            </a:r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široko</a:t>
            </a:r>
            <a:r>
              <a:rPr lang="en-GB" dirty="0"/>
              <a:t> </a:t>
            </a:r>
            <a:r>
              <a:rPr lang="en-GB" dirty="0" err="1"/>
              <a:t>rasprostranjena</a:t>
            </a:r>
            <a:r>
              <a:rPr lang="en-GB" dirty="0"/>
              <a:t>, </a:t>
            </a:r>
            <a:r>
              <a:rPr lang="en-GB" dirty="0" err="1"/>
              <a:t>uz</a:t>
            </a:r>
            <a:r>
              <a:rPr lang="en-GB" dirty="0"/>
              <a:t>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eksperimentalnih</a:t>
            </a:r>
            <a:r>
              <a:rPr lang="en-GB" dirty="0"/>
              <a:t> </a:t>
            </a:r>
            <a:r>
              <a:rPr lang="en-GB" dirty="0" err="1"/>
              <a:t>podataka</a:t>
            </a:r>
            <a:r>
              <a:rPr lang="en-GB" dirty="0"/>
              <a:t> koji </a:t>
            </a:r>
            <a:r>
              <a:rPr lang="en-GB" dirty="0" err="1"/>
              <a:t>podržavaju</a:t>
            </a:r>
            <a:r>
              <a:rPr lang="en-GB" dirty="0"/>
              <a:t> </a:t>
            </a:r>
            <a:r>
              <a:rPr lang="en-GB" dirty="0" err="1"/>
              <a:t>takve</a:t>
            </a:r>
            <a:r>
              <a:rPr lang="en-GB" dirty="0"/>
              <a:t> </a:t>
            </a:r>
            <a:r>
              <a:rPr lang="en-GB" dirty="0" err="1"/>
              <a:t>prakse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Triciklični</a:t>
            </a:r>
            <a:r>
              <a:rPr lang="en-GB" dirty="0"/>
              <a:t> </a:t>
            </a:r>
            <a:r>
              <a:rPr lang="en-GB" dirty="0" err="1"/>
              <a:t>antidepresivi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, </a:t>
            </a:r>
            <a:r>
              <a:rPr lang="en-GB" dirty="0" err="1"/>
              <a:t>češće</a:t>
            </a:r>
            <a:r>
              <a:rPr lang="en-GB" dirty="0"/>
              <a:t>, </a:t>
            </a:r>
            <a:r>
              <a:rPr lang="en-GB" dirty="0" err="1"/>
              <a:t>selektivni</a:t>
            </a:r>
            <a:r>
              <a:rPr lang="en-GB" dirty="0"/>
              <a:t> </a:t>
            </a:r>
            <a:r>
              <a:rPr lang="en-GB" dirty="0" err="1"/>
              <a:t>inhibitori</a:t>
            </a:r>
            <a:r>
              <a:rPr lang="en-GB" dirty="0"/>
              <a:t> </a:t>
            </a:r>
            <a:r>
              <a:rPr lang="en-GB" dirty="0" err="1"/>
              <a:t>ponovnog</a:t>
            </a:r>
            <a:r>
              <a:rPr lang="en-GB" dirty="0"/>
              <a:t> </a:t>
            </a:r>
            <a:r>
              <a:rPr lang="en-GB" dirty="0" err="1"/>
              <a:t>preuzimanja</a:t>
            </a:r>
            <a:r>
              <a:rPr lang="en-GB" dirty="0"/>
              <a:t> </a:t>
            </a:r>
            <a:r>
              <a:rPr lang="en-GB" dirty="0" err="1"/>
              <a:t>serotonina</a:t>
            </a:r>
            <a:r>
              <a:rPr lang="en-GB" dirty="0"/>
              <a:t> (SSRI) se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koriste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antipsihotičkim</a:t>
            </a:r>
            <a:r>
              <a:rPr lang="en-GB" dirty="0"/>
              <a:t> </a:t>
            </a:r>
            <a:r>
              <a:rPr lang="en-GB" dirty="0" err="1"/>
              <a:t>agensima</a:t>
            </a:r>
            <a:r>
              <a:rPr lang="en-GB" dirty="0"/>
              <a:t> za </a:t>
            </a:r>
            <a:r>
              <a:rPr lang="en-GB" dirty="0" err="1"/>
              <a:t>simptome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 </a:t>
            </a:r>
            <a:r>
              <a:rPr lang="en-GB" dirty="0" err="1"/>
              <a:t>koja</a:t>
            </a:r>
            <a:r>
              <a:rPr lang="en-GB" dirty="0"/>
              <a:t> </a:t>
            </a:r>
            <a:r>
              <a:rPr lang="en-GB" dirty="0" err="1"/>
              <a:t>komplikuje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Dokazi</a:t>
            </a:r>
            <a:r>
              <a:rPr lang="en-GB" dirty="0"/>
              <a:t> o </a:t>
            </a:r>
            <a:r>
              <a:rPr lang="en-GB" dirty="0" err="1"/>
              <a:t>korisnosti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polifarmacije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minimalni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Elektrokonvulzivna</a:t>
            </a:r>
            <a:r>
              <a:rPr lang="en-GB" dirty="0"/>
              <a:t> </a:t>
            </a:r>
            <a:r>
              <a:rPr lang="en-GB" dirty="0" err="1"/>
              <a:t>terapija</a:t>
            </a:r>
            <a:r>
              <a:rPr lang="en-GB" dirty="0"/>
              <a:t> (ECT) je </a:t>
            </a:r>
            <a:r>
              <a:rPr lang="en-GB" dirty="0" err="1"/>
              <a:t>koristan</a:t>
            </a:r>
            <a:r>
              <a:rPr lang="en-GB" dirty="0"/>
              <a:t> </a:t>
            </a:r>
            <a:r>
              <a:rPr lang="en-GB" dirty="0" err="1"/>
              <a:t>dodatak</a:t>
            </a:r>
            <a:r>
              <a:rPr lang="en-GB" dirty="0"/>
              <a:t> </a:t>
            </a:r>
            <a:r>
              <a:rPr lang="en-GB" dirty="0" err="1"/>
              <a:t>antipsihotičnim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, ne </a:t>
            </a:r>
            <a:r>
              <a:rPr lang="en-GB" dirty="0" err="1"/>
              <a:t>samo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, </a:t>
            </a:r>
            <a:r>
              <a:rPr lang="en-GB" dirty="0" err="1"/>
              <a:t>vec</a:t>
            </a:r>
            <a:r>
              <a:rPr lang="en-GB" dirty="0"/>
              <a:t>́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pozitivnu</a:t>
            </a:r>
            <a:r>
              <a:rPr lang="en-GB" dirty="0"/>
              <a:t> </a:t>
            </a:r>
            <a:r>
              <a:rPr lang="en-GB" dirty="0" err="1"/>
              <a:t>kontrolu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Elektrokonvulzivna</a:t>
            </a:r>
            <a:r>
              <a:rPr lang="en-GB" dirty="0"/>
              <a:t> </a:t>
            </a:r>
            <a:r>
              <a:rPr lang="en-GB" dirty="0" err="1"/>
              <a:t>terapija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povećati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 </a:t>
            </a:r>
            <a:r>
              <a:rPr lang="en-GB" dirty="0" err="1"/>
              <a:t>kada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maksimalne</a:t>
            </a:r>
            <a:r>
              <a:rPr lang="en-GB" dirty="0"/>
              <a:t> doze </a:t>
            </a:r>
            <a:r>
              <a:rPr lang="en-GB" dirty="0" err="1"/>
              <a:t>klozapina</a:t>
            </a:r>
            <a:r>
              <a:rPr lang="en-GB" dirty="0"/>
              <a:t> </a:t>
            </a:r>
            <a:r>
              <a:rPr lang="en-GB" dirty="0" err="1"/>
              <a:t>neefikasne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Nasuprot</a:t>
            </a:r>
            <a:r>
              <a:rPr lang="en-GB" dirty="0"/>
              <a:t> tome, </a:t>
            </a:r>
            <a:r>
              <a:rPr lang="en-GB" dirty="0" err="1"/>
              <a:t>dodavanje</a:t>
            </a:r>
            <a:r>
              <a:rPr lang="en-GB" dirty="0"/>
              <a:t> </a:t>
            </a:r>
            <a:r>
              <a:rPr lang="en-GB" dirty="0" err="1"/>
              <a:t>risperidona</a:t>
            </a:r>
            <a:r>
              <a:rPr lang="en-GB" dirty="0"/>
              <a:t> </a:t>
            </a:r>
            <a:r>
              <a:rPr lang="en-GB" dirty="0" err="1"/>
              <a:t>klozapinu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korisno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valproična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 se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dodaju</a:t>
            </a:r>
            <a:r>
              <a:rPr lang="en-GB" dirty="0"/>
              <a:t> </a:t>
            </a:r>
            <a:r>
              <a:rPr lang="en-GB" dirty="0" err="1"/>
              <a:t>antipsihotičnim</a:t>
            </a:r>
            <a:r>
              <a:rPr lang="en-GB" dirty="0"/>
              <a:t> </a:t>
            </a:r>
            <a:r>
              <a:rPr lang="en-GB" dirty="0" err="1"/>
              <a:t>agensima</a:t>
            </a:r>
            <a:r>
              <a:rPr lang="en-GB" dirty="0"/>
              <a:t> od </a:t>
            </a:r>
            <a:r>
              <a:rPr lang="en-GB" dirty="0" err="1"/>
              <a:t>koristi</a:t>
            </a:r>
            <a:r>
              <a:rPr lang="en-GB" dirty="0"/>
              <a:t> za </a:t>
            </a:r>
            <a:r>
              <a:rPr lang="en-GB" dirty="0" err="1"/>
              <a:t>pacijente</a:t>
            </a:r>
            <a:r>
              <a:rPr lang="en-GB" dirty="0"/>
              <a:t> koji ne </a:t>
            </a:r>
            <a:r>
              <a:rPr lang="en-GB" dirty="0" err="1"/>
              <a:t>reaguju</a:t>
            </a:r>
            <a:r>
              <a:rPr lang="en-GB" dirty="0"/>
              <a:t> </a:t>
            </a:r>
            <a:r>
              <a:rPr lang="en-GB" dirty="0" err="1"/>
              <a:t>samo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poslednje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Postoje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dokazi</a:t>
            </a:r>
            <a:r>
              <a:rPr lang="en-GB" dirty="0"/>
              <a:t> da je </a:t>
            </a:r>
            <a:r>
              <a:rPr lang="en-GB" dirty="0" err="1"/>
              <a:t>lamotrigin</a:t>
            </a:r>
            <a:r>
              <a:rPr lang="en-GB" dirty="0"/>
              <a:t> </a:t>
            </a:r>
            <a:r>
              <a:rPr lang="en-GB" dirty="0" err="1"/>
              <a:t>efikasniji</a:t>
            </a:r>
            <a:r>
              <a:rPr lang="en-GB" dirty="0"/>
              <a:t> od </a:t>
            </a:r>
            <a:r>
              <a:rPr lang="en-GB" dirty="0" err="1"/>
              <a:t>bilo</a:t>
            </a:r>
            <a:r>
              <a:rPr lang="en-GB" dirty="0"/>
              <a:t> </a:t>
            </a:r>
            <a:r>
              <a:rPr lang="en-GB" dirty="0" err="1"/>
              <a:t>kog</a:t>
            </a:r>
            <a:r>
              <a:rPr lang="en-GB" dirty="0"/>
              <a:t> </a:t>
            </a:r>
            <a:r>
              <a:rPr lang="en-GB" dirty="0" err="1"/>
              <a:t>drugog</a:t>
            </a:r>
            <a:r>
              <a:rPr lang="en-GB" dirty="0"/>
              <a:t> </a:t>
            </a:r>
            <a:r>
              <a:rPr lang="en-GB" dirty="0" err="1"/>
              <a:t>stabilizatora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 za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indikaciju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Neizvesno</a:t>
            </a:r>
            <a:r>
              <a:rPr lang="en-GB" dirty="0"/>
              <a:t> je da li </a:t>
            </a:r>
            <a:r>
              <a:rPr lang="en-GB" dirty="0" err="1"/>
              <a:t>slučajevi</a:t>
            </a:r>
            <a:r>
              <a:rPr lang="en-GB" dirty="0"/>
              <a:t> </a:t>
            </a:r>
            <a:r>
              <a:rPr lang="en-GB" dirty="0" err="1"/>
              <a:t>uspešne</a:t>
            </a:r>
            <a:r>
              <a:rPr lang="en-GB" dirty="0"/>
              <a:t> </a:t>
            </a:r>
            <a:r>
              <a:rPr lang="en-GB" dirty="0" err="1"/>
              <a:t>kombinovane</a:t>
            </a:r>
            <a:r>
              <a:rPr lang="en-GB" dirty="0"/>
              <a:t> </a:t>
            </a:r>
            <a:r>
              <a:rPr lang="en-GB" dirty="0" err="1"/>
              <a:t>terapije</a:t>
            </a:r>
            <a:r>
              <a:rPr lang="en-GB" dirty="0"/>
              <a:t> </a:t>
            </a:r>
            <a:r>
              <a:rPr lang="en-GB" dirty="0" err="1"/>
              <a:t>predstavljaju</a:t>
            </a:r>
            <a:r>
              <a:rPr lang="en-GB" dirty="0"/>
              <a:t> </a:t>
            </a:r>
            <a:r>
              <a:rPr lang="en-GB" dirty="0" err="1"/>
              <a:t>pogrešno</a:t>
            </a:r>
            <a:r>
              <a:rPr lang="en-GB" dirty="0"/>
              <a:t> </a:t>
            </a:r>
            <a:r>
              <a:rPr lang="en-GB" dirty="0" err="1"/>
              <a:t>dijagnostikovane</a:t>
            </a:r>
            <a:r>
              <a:rPr lang="en-GB" dirty="0"/>
              <a:t> </a:t>
            </a:r>
            <a:r>
              <a:rPr lang="en-GB" dirty="0" err="1"/>
              <a:t>slučajeve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izoafektivnog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Benzodiazepini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korisni</a:t>
            </a:r>
            <a:r>
              <a:rPr lang="en-GB" dirty="0"/>
              <a:t> za </a:t>
            </a:r>
            <a:r>
              <a:rPr lang="en-GB" dirty="0" err="1"/>
              <a:t>pacijente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simptomima</a:t>
            </a:r>
            <a:r>
              <a:rPr lang="en-GB" dirty="0"/>
              <a:t> </a:t>
            </a:r>
            <a:r>
              <a:rPr lang="en-GB" dirty="0" err="1"/>
              <a:t>anksioznosti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nesanicom</a:t>
            </a:r>
            <a:r>
              <a:rPr lang="en-GB" dirty="0"/>
              <a:t> </a:t>
            </a:r>
            <a:r>
              <a:rPr lang="en-GB" dirty="0" err="1"/>
              <a:t>koju</a:t>
            </a:r>
            <a:r>
              <a:rPr lang="en-GB" dirty="0"/>
              <a:t> ne </a:t>
            </a:r>
            <a:r>
              <a:rPr lang="en-GB" dirty="0" err="1"/>
              <a:t>kontrolišu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33516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4E2B5-5EBF-4DA7-B29B-DC5DFAC7D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Neželjene</a:t>
            </a:r>
            <a:r>
              <a:rPr lang="en-GB" dirty="0"/>
              <a:t> </a:t>
            </a:r>
            <a:r>
              <a:rPr lang="en-GB" dirty="0" err="1"/>
              <a:t>reakcije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A6FCD-28B9-4204-AB50-86BADB2F6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neželjenih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proširenje</a:t>
            </a:r>
            <a:r>
              <a:rPr lang="en-GB" dirty="0"/>
              <a:t> </a:t>
            </a:r>
            <a:r>
              <a:rPr lang="en-GB" dirty="0" err="1"/>
              <a:t>njihovog</a:t>
            </a:r>
            <a:r>
              <a:rPr lang="en-GB" dirty="0"/>
              <a:t> </a:t>
            </a:r>
            <a:r>
              <a:rPr lang="en-GB" dirty="0" err="1"/>
              <a:t>poznatog</a:t>
            </a:r>
            <a:r>
              <a:rPr lang="en-GB" dirty="0"/>
              <a:t> </a:t>
            </a:r>
            <a:r>
              <a:rPr lang="en-GB" dirty="0" err="1"/>
              <a:t>farmakološkog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sr-Latn-RS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alergijske</a:t>
            </a:r>
            <a:r>
              <a:rPr lang="en-GB" dirty="0"/>
              <a:t> </a:t>
            </a:r>
            <a:r>
              <a:rPr lang="en-GB" dirty="0" err="1"/>
              <a:t>prirode</a:t>
            </a:r>
            <a:r>
              <a:rPr lang="en-GB" dirty="0"/>
              <a:t>, a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idiosinkratični</a:t>
            </a:r>
            <a:r>
              <a:rPr lang="en-GB" dirty="0"/>
              <a:t>.</a:t>
            </a:r>
            <a:endParaRPr lang="sr-Latn-RS" dirty="0"/>
          </a:p>
          <a:p>
            <a:pPr lvl="1"/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ponašanja</a:t>
            </a:r>
            <a:endParaRPr lang="sr-Latn-RS" dirty="0"/>
          </a:p>
          <a:p>
            <a:pPr lvl="1"/>
            <a:r>
              <a:rPr lang="en-GB" dirty="0" err="1"/>
              <a:t>Neurološki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sr-Latn-RS" dirty="0"/>
          </a:p>
          <a:p>
            <a:pPr lvl="1"/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autonomni</a:t>
            </a:r>
            <a:r>
              <a:rPr lang="en-GB" dirty="0"/>
              <a:t> </a:t>
            </a:r>
            <a:r>
              <a:rPr lang="en-GB" dirty="0" err="1"/>
              <a:t>nervni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endParaRPr lang="sr-Latn-RS" dirty="0"/>
          </a:p>
          <a:p>
            <a:pPr lvl="1"/>
            <a:r>
              <a:rPr lang="en-GB" dirty="0" err="1"/>
              <a:t>Metabolički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endokrini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sr-Latn-RS" dirty="0"/>
          </a:p>
          <a:p>
            <a:pPr lvl="1"/>
            <a:r>
              <a:rPr lang="en-GB" dirty="0" err="1"/>
              <a:t>Toksične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alergijske</a:t>
            </a:r>
            <a:r>
              <a:rPr lang="en-GB" dirty="0"/>
              <a:t> </a:t>
            </a:r>
            <a:r>
              <a:rPr lang="en-GB" dirty="0" err="1"/>
              <a:t>reakcije</a:t>
            </a:r>
            <a:endParaRPr lang="sr-Latn-RS" dirty="0"/>
          </a:p>
          <a:p>
            <a:pPr lvl="1"/>
            <a:r>
              <a:rPr lang="en-GB" dirty="0" err="1"/>
              <a:t>Očne</a:t>
            </a:r>
            <a:r>
              <a:rPr lang="en-GB" dirty="0"/>
              <a:t> </a:t>
            </a:r>
            <a:r>
              <a:rPr lang="en-GB" dirty="0" err="1"/>
              <a:t>komplikacije</a:t>
            </a:r>
            <a:endParaRPr lang="sr-Latn-RS" dirty="0"/>
          </a:p>
          <a:p>
            <a:pPr lvl="1"/>
            <a:r>
              <a:rPr lang="sr-Latn-RS" dirty="0"/>
              <a:t>Srčana toksičnost</a:t>
            </a:r>
          </a:p>
          <a:p>
            <a:pPr lvl="1"/>
            <a:r>
              <a:rPr lang="en-GB" dirty="0" err="1"/>
              <a:t>Upotreba</a:t>
            </a:r>
            <a:r>
              <a:rPr lang="en-GB" dirty="0"/>
              <a:t> u </a:t>
            </a:r>
            <a:r>
              <a:rPr lang="en-GB" dirty="0" err="1"/>
              <a:t>trudnoći</a:t>
            </a:r>
            <a:r>
              <a:rPr lang="en-GB" dirty="0"/>
              <a:t>; </a:t>
            </a:r>
            <a:r>
              <a:rPr lang="en-GB" dirty="0" err="1"/>
              <a:t>Dismorfogeneza</a:t>
            </a:r>
            <a:endParaRPr lang="sr-Latn-RS" dirty="0"/>
          </a:p>
          <a:p>
            <a:pPr lvl="1"/>
            <a:r>
              <a:rPr lang="en-GB" dirty="0" err="1"/>
              <a:t>Neuroleptički</a:t>
            </a:r>
            <a:r>
              <a:rPr lang="en-GB" dirty="0"/>
              <a:t> </a:t>
            </a:r>
            <a:r>
              <a:rPr lang="en-GB" dirty="0" err="1"/>
              <a:t>maligni</a:t>
            </a:r>
            <a:r>
              <a:rPr lang="en-GB" dirty="0"/>
              <a:t> </a:t>
            </a:r>
            <a:r>
              <a:rPr lang="en-GB" dirty="0" err="1"/>
              <a:t>sindrom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8467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704961-4052-4F3D-A26D-75509B5BAF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2" t="6740" r="51437" b="61318"/>
          <a:stretch/>
        </p:blipFill>
        <p:spPr>
          <a:xfrm>
            <a:off x="2532184" y="1238459"/>
            <a:ext cx="7104185" cy="44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57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9B258-7999-47E1-953F-B1A2815F8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ponašanja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578E9-576F-48AD-BEF7-39DB8E777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Starije</a:t>
            </a:r>
            <a:r>
              <a:rPr lang="en-GB" sz="2400" dirty="0"/>
              <a:t> </a:t>
            </a:r>
            <a:r>
              <a:rPr lang="en-GB" sz="2400" dirty="0" err="1"/>
              <a:t>tipične</a:t>
            </a:r>
            <a:r>
              <a:rPr lang="en-GB" sz="2400" dirty="0"/>
              <a:t> </a:t>
            </a:r>
            <a:r>
              <a:rPr lang="en-GB" sz="2400" dirty="0" err="1"/>
              <a:t>antipsihotične</a:t>
            </a:r>
            <a:r>
              <a:rPr lang="en-GB" sz="2400" dirty="0"/>
              <a:t> </a:t>
            </a:r>
            <a:r>
              <a:rPr lang="en-GB" sz="2400" dirty="0" err="1"/>
              <a:t>lekove</a:t>
            </a:r>
            <a:r>
              <a:rPr lang="en-GB" sz="2400" dirty="0"/>
              <a:t> je </a:t>
            </a:r>
            <a:r>
              <a:rPr lang="en-GB" sz="2400" dirty="0" err="1"/>
              <a:t>neprijatno</a:t>
            </a:r>
            <a:r>
              <a:rPr lang="en-GB" sz="2400" dirty="0"/>
              <a:t> </a:t>
            </a:r>
            <a:r>
              <a:rPr lang="en-GB" sz="2400" dirty="0" err="1"/>
              <a:t>uzimati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Mnogi</a:t>
            </a:r>
            <a:r>
              <a:rPr lang="en-GB" sz="2400" dirty="0"/>
              <a:t> </a:t>
            </a:r>
            <a:r>
              <a:rPr lang="en-GB" sz="2400" dirty="0" err="1"/>
              <a:t>pacijenti</a:t>
            </a:r>
            <a:r>
              <a:rPr lang="en-GB" sz="2400" dirty="0"/>
              <a:t> </a:t>
            </a:r>
            <a:r>
              <a:rPr lang="en-GB" sz="2400" dirty="0" err="1"/>
              <a:t>prestaju</a:t>
            </a:r>
            <a:r>
              <a:rPr lang="en-GB" sz="2400" dirty="0"/>
              <a:t> da </a:t>
            </a:r>
            <a:r>
              <a:rPr lang="en-GB" sz="2400" dirty="0" err="1"/>
              <a:t>uzimaju</a:t>
            </a:r>
            <a:r>
              <a:rPr lang="en-GB" sz="2400" dirty="0"/>
              <a:t> </a:t>
            </a:r>
            <a:r>
              <a:rPr lang="en-GB" sz="2400" dirty="0" err="1"/>
              <a:t>ove</a:t>
            </a:r>
            <a:r>
              <a:rPr lang="en-GB" sz="2400" dirty="0"/>
              <a:t> </a:t>
            </a:r>
            <a:r>
              <a:rPr lang="en-GB" sz="2400" dirty="0" err="1"/>
              <a:t>lekove</a:t>
            </a:r>
            <a:r>
              <a:rPr lang="en-GB" sz="2400" dirty="0"/>
              <a:t> </a:t>
            </a:r>
            <a:r>
              <a:rPr lang="en-GB" sz="2400" dirty="0" err="1"/>
              <a:t>zbog</a:t>
            </a:r>
            <a:r>
              <a:rPr lang="en-GB" sz="2400" dirty="0"/>
              <a:t> </a:t>
            </a:r>
            <a:r>
              <a:rPr lang="en-GB" sz="2400" dirty="0" err="1"/>
              <a:t>neželjenih</a:t>
            </a:r>
            <a:r>
              <a:rPr lang="en-GB" sz="2400" dirty="0"/>
              <a:t> </a:t>
            </a:r>
            <a:r>
              <a:rPr lang="en-GB" sz="2400" dirty="0" err="1"/>
              <a:t>efekata</a:t>
            </a:r>
            <a:r>
              <a:rPr lang="en-GB" sz="2400" dirty="0"/>
              <a:t>, koji se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ublažiti</a:t>
            </a:r>
            <a:r>
              <a:rPr lang="en-GB" sz="2400" dirty="0"/>
              <a:t> </a:t>
            </a:r>
            <a:r>
              <a:rPr lang="en-GB" sz="2400" dirty="0" err="1"/>
              <a:t>davanjem</a:t>
            </a:r>
            <a:r>
              <a:rPr lang="en-GB" sz="2400" dirty="0"/>
              <a:t> </a:t>
            </a:r>
            <a:r>
              <a:rPr lang="en-GB" sz="2400" dirty="0" err="1"/>
              <a:t>malih</a:t>
            </a:r>
            <a:r>
              <a:rPr lang="en-GB" sz="2400" dirty="0"/>
              <a:t> </a:t>
            </a:r>
            <a:r>
              <a:rPr lang="en-GB" sz="2400" dirty="0" err="1"/>
              <a:t>doza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dana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većeg</a:t>
            </a:r>
            <a:r>
              <a:rPr lang="en-GB" sz="2400" dirty="0"/>
              <a:t> dela pre </a:t>
            </a:r>
            <a:r>
              <a:rPr lang="en-GB" sz="2400" dirty="0" err="1"/>
              <a:t>spavanja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„</a:t>
            </a:r>
            <a:r>
              <a:rPr lang="en-GB" sz="2400" dirty="0" err="1"/>
              <a:t>Pseudodepresija</a:t>
            </a:r>
            <a:r>
              <a:rPr lang="en-GB" sz="2400" dirty="0"/>
              <a:t>“ </a:t>
            </a:r>
            <a:r>
              <a:rPr lang="en-GB" sz="2400" dirty="0" err="1"/>
              <a:t>koja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biti</a:t>
            </a:r>
            <a:r>
              <a:rPr lang="en-GB" sz="2400" dirty="0"/>
              <a:t> </a:t>
            </a:r>
            <a:r>
              <a:rPr lang="en-GB" sz="2400" dirty="0" err="1"/>
              <a:t>posledica</a:t>
            </a:r>
            <a:r>
              <a:rPr lang="en-GB" sz="2400" dirty="0"/>
              <a:t> </a:t>
            </a:r>
            <a:r>
              <a:rPr lang="en-GB" sz="2400" dirty="0" err="1"/>
              <a:t>akinezije</a:t>
            </a:r>
            <a:r>
              <a:rPr lang="en-GB" sz="2400" dirty="0"/>
              <a:t> </a:t>
            </a:r>
            <a:r>
              <a:rPr lang="en-GB" sz="2400" dirty="0" err="1"/>
              <a:t>izazvane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 </a:t>
            </a:r>
            <a:r>
              <a:rPr lang="en-GB" sz="2400" dirty="0" err="1"/>
              <a:t>obično</a:t>
            </a:r>
            <a:r>
              <a:rPr lang="en-GB" sz="2400" dirty="0"/>
              <a:t> </a:t>
            </a:r>
            <a:r>
              <a:rPr lang="en-GB" sz="2400" dirty="0" err="1"/>
              <a:t>reaguje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oprezno</a:t>
            </a:r>
            <a:r>
              <a:rPr lang="en-GB" sz="2400" dirty="0"/>
              <a:t> </a:t>
            </a:r>
            <a:r>
              <a:rPr lang="en-GB" sz="2400" dirty="0" err="1"/>
              <a:t>lečenje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 </a:t>
            </a:r>
            <a:r>
              <a:rPr lang="en-GB" sz="2400" dirty="0" err="1"/>
              <a:t>protiv</a:t>
            </a:r>
            <a:r>
              <a:rPr lang="en-GB" sz="2400" dirty="0"/>
              <a:t> </a:t>
            </a:r>
            <a:r>
              <a:rPr lang="en-GB" sz="2400" dirty="0" err="1"/>
              <a:t>parkinsonizma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Druge</a:t>
            </a:r>
            <a:r>
              <a:rPr lang="en-GB" sz="2400" dirty="0"/>
              <a:t> </a:t>
            </a:r>
            <a:r>
              <a:rPr lang="en-GB" sz="2400" dirty="0" err="1"/>
              <a:t>pseudodepresije</a:t>
            </a:r>
            <a:r>
              <a:rPr lang="en-GB" sz="2400" dirty="0"/>
              <a:t>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biti</a:t>
            </a:r>
            <a:r>
              <a:rPr lang="en-GB" sz="2400" dirty="0"/>
              <a:t> </a:t>
            </a:r>
            <a:r>
              <a:rPr lang="en-GB" sz="2400" dirty="0" err="1"/>
              <a:t>uzrokovane</a:t>
            </a:r>
            <a:r>
              <a:rPr lang="en-GB" sz="2400" dirty="0"/>
              <a:t> </a:t>
            </a:r>
            <a:r>
              <a:rPr lang="en-GB" sz="2400" dirty="0" err="1"/>
              <a:t>većim</a:t>
            </a:r>
            <a:r>
              <a:rPr lang="en-GB" sz="2400" dirty="0"/>
              <a:t> </a:t>
            </a:r>
            <a:r>
              <a:rPr lang="en-GB" sz="2400" dirty="0" err="1"/>
              <a:t>dozama</a:t>
            </a:r>
            <a:r>
              <a:rPr lang="en-GB" sz="2400" dirty="0"/>
              <a:t> </a:t>
            </a:r>
            <a:r>
              <a:rPr lang="en-GB" sz="2400" dirty="0" err="1"/>
              <a:t>nego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je </a:t>
            </a:r>
            <a:r>
              <a:rPr lang="en-GB" sz="2400" dirty="0" err="1"/>
              <a:t>potrebno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delimičnom</a:t>
            </a:r>
            <a:r>
              <a:rPr lang="en-GB" sz="2400" dirty="0"/>
              <a:t> </a:t>
            </a:r>
            <a:r>
              <a:rPr lang="en-GB" sz="2400" dirty="0" err="1"/>
              <a:t>remitacijom</a:t>
            </a:r>
            <a:r>
              <a:rPr lang="en-GB" sz="2400" dirty="0"/>
              <a:t>, u </a:t>
            </a:r>
            <a:r>
              <a:rPr lang="en-GB" sz="2400" dirty="0" err="1"/>
              <a:t>kom</a:t>
            </a:r>
            <a:r>
              <a:rPr lang="en-GB" sz="2400" dirty="0"/>
              <a:t> </a:t>
            </a:r>
            <a:r>
              <a:rPr lang="en-GB" sz="2400" dirty="0" err="1"/>
              <a:t>slučaju</a:t>
            </a:r>
            <a:r>
              <a:rPr lang="en-GB" sz="2400" dirty="0"/>
              <a:t> </a:t>
            </a:r>
            <a:r>
              <a:rPr lang="en-GB" sz="2400" dirty="0" err="1"/>
              <a:t>smanjenje</a:t>
            </a:r>
            <a:r>
              <a:rPr lang="en-GB" sz="2400" dirty="0"/>
              <a:t> doze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ublažiti</a:t>
            </a:r>
            <a:r>
              <a:rPr lang="en-GB" sz="2400" dirty="0"/>
              <a:t> </a:t>
            </a:r>
            <a:r>
              <a:rPr lang="en-GB" sz="2400" dirty="0" err="1"/>
              <a:t>simptome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Toksično-konfuzna</a:t>
            </a:r>
            <a:r>
              <a:rPr lang="en-GB" sz="2400" dirty="0"/>
              <a:t> </a:t>
            </a:r>
            <a:r>
              <a:rPr lang="en-GB" sz="2400" dirty="0" err="1"/>
              <a:t>stanja</a:t>
            </a:r>
            <a:r>
              <a:rPr lang="en-GB" sz="2400" dirty="0"/>
              <a:t> </a:t>
            </a:r>
            <a:r>
              <a:rPr lang="en-GB" sz="2400" dirty="0" err="1"/>
              <a:t>mogu</a:t>
            </a:r>
            <a:r>
              <a:rPr lang="en-GB" sz="2400" dirty="0"/>
              <a:t> se </a:t>
            </a:r>
            <a:r>
              <a:rPr lang="en-GB" sz="2400" dirty="0" err="1"/>
              <a:t>javiti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veoma</a:t>
            </a:r>
            <a:r>
              <a:rPr lang="en-GB" sz="2400" dirty="0"/>
              <a:t> </a:t>
            </a:r>
            <a:r>
              <a:rPr lang="en-GB" sz="2400" dirty="0" err="1"/>
              <a:t>visokim</a:t>
            </a:r>
            <a:r>
              <a:rPr lang="en-GB" sz="2400" dirty="0"/>
              <a:t> </a:t>
            </a:r>
            <a:r>
              <a:rPr lang="en-GB" sz="2400" dirty="0" err="1"/>
              <a:t>dozama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koji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izraženo</a:t>
            </a:r>
            <a:r>
              <a:rPr lang="en-GB" sz="2400" dirty="0"/>
              <a:t> </a:t>
            </a:r>
            <a:r>
              <a:rPr lang="en-GB" sz="2400" dirty="0" err="1"/>
              <a:t>antimuskarinsko</a:t>
            </a:r>
            <a:r>
              <a:rPr lang="en-GB" sz="2400" dirty="0"/>
              <a:t> </a:t>
            </a:r>
            <a:r>
              <a:rPr lang="en-GB" sz="2400" dirty="0" err="1"/>
              <a:t>dejstvo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60586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C2A7E-424F-4344-BDE2-157CE4AC1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1912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Neurološki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56C21-6E01-4381-969A-86B514DBA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24" y="1101012"/>
            <a:ext cx="11448662" cy="5756988"/>
          </a:xfrm>
        </p:spPr>
        <p:txBody>
          <a:bodyPr>
            <a:normAutofit fontScale="55000" lnSpcReduction="20000"/>
          </a:bodyPr>
          <a:lstStyle/>
          <a:p>
            <a:r>
              <a:rPr lang="en-GB" sz="3600" b="1" dirty="0" err="1"/>
              <a:t>Ekstrapiramidalne</a:t>
            </a:r>
            <a:r>
              <a:rPr lang="en-GB" sz="3600" b="1" dirty="0"/>
              <a:t> </a:t>
            </a:r>
            <a:r>
              <a:rPr lang="en-GB" sz="3600" b="1" dirty="0" err="1"/>
              <a:t>reakcije</a:t>
            </a:r>
            <a:r>
              <a:rPr lang="en-GB" sz="3600" b="1" dirty="0"/>
              <a:t> </a:t>
            </a:r>
            <a:r>
              <a:rPr lang="en-GB" sz="3600" dirty="0" err="1"/>
              <a:t>koje</a:t>
            </a:r>
            <a:r>
              <a:rPr lang="en-GB" sz="3600" dirty="0"/>
              <a:t> se </a:t>
            </a:r>
            <a:r>
              <a:rPr lang="en-GB" sz="3600" dirty="0" err="1"/>
              <a:t>javljaju</a:t>
            </a:r>
            <a:r>
              <a:rPr lang="en-GB" sz="3600" dirty="0"/>
              <a:t> </a:t>
            </a:r>
            <a:r>
              <a:rPr lang="en-GB" sz="3600" dirty="0" err="1"/>
              <a:t>rano</a:t>
            </a:r>
            <a:r>
              <a:rPr lang="en-GB" sz="3600" dirty="0"/>
              <a:t> </a:t>
            </a:r>
            <a:r>
              <a:rPr lang="en-GB" sz="3600" dirty="0" err="1"/>
              <a:t>tokom</a:t>
            </a:r>
            <a:r>
              <a:rPr lang="en-GB" sz="3600" dirty="0"/>
              <a:t> </a:t>
            </a:r>
            <a:r>
              <a:rPr lang="en-GB" sz="3600" dirty="0" err="1"/>
              <a:t>lečenja</a:t>
            </a:r>
            <a:r>
              <a:rPr lang="en-GB" sz="3600" dirty="0"/>
              <a:t> </a:t>
            </a:r>
            <a:r>
              <a:rPr lang="en-GB" sz="3600" dirty="0" err="1"/>
              <a:t>starijim</a:t>
            </a:r>
            <a:r>
              <a:rPr lang="en-GB" sz="3600" dirty="0"/>
              <a:t> </a:t>
            </a:r>
            <a:r>
              <a:rPr lang="en-GB" sz="3600" dirty="0" err="1"/>
              <a:t>lekovima</a:t>
            </a:r>
            <a:r>
              <a:rPr lang="en-GB" sz="3600" dirty="0"/>
              <a:t> </a:t>
            </a:r>
            <a:r>
              <a:rPr lang="en-GB" sz="3600" dirty="0" err="1"/>
              <a:t>uključuju</a:t>
            </a:r>
            <a:r>
              <a:rPr lang="en-GB" sz="3600" dirty="0"/>
              <a:t> </a:t>
            </a:r>
            <a:r>
              <a:rPr lang="en-GB" sz="3600" dirty="0" err="1"/>
              <a:t>tipičan</a:t>
            </a:r>
            <a:r>
              <a:rPr lang="en-GB" sz="3600" dirty="0"/>
              <a:t> </a:t>
            </a:r>
            <a:r>
              <a:rPr lang="en-GB" sz="3600" dirty="0" err="1"/>
              <a:t>Parkinsonov</a:t>
            </a:r>
            <a:r>
              <a:rPr lang="en-GB" sz="3600" dirty="0"/>
              <a:t> </a:t>
            </a:r>
            <a:r>
              <a:rPr lang="en-GB" sz="3600" dirty="0" err="1"/>
              <a:t>sindrom</a:t>
            </a:r>
            <a:r>
              <a:rPr lang="en-GB" sz="3600" dirty="0"/>
              <a:t>, </a:t>
            </a:r>
            <a:r>
              <a:rPr lang="en-GB" sz="3600" dirty="0" err="1"/>
              <a:t>akatiziju</a:t>
            </a:r>
            <a:r>
              <a:rPr lang="en-GB" sz="3600" dirty="0"/>
              <a:t> (</a:t>
            </a:r>
            <a:r>
              <a:rPr lang="en-GB" sz="3600" dirty="0" err="1"/>
              <a:t>nekontrolisani</a:t>
            </a:r>
            <a:r>
              <a:rPr lang="en-GB" sz="3600" dirty="0"/>
              <a:t> </a:t>
            </a:r>
            <a:r>
              <a:rPr lang="en-GB" sz="3600" dirty="0" err="1"/>
              <a:t>nemir</a:t>
            </a:r>
            <a:r>
              <a:rPr lang="en-GB" sz="3600" dirty="0"/>
              <a:t>) </a:t>
            </a:r>
            <a:r>
              <a:rPr lang="en-GB" sz="3600" dirty="0" err="1"/>
              <a:t>i</a:t>
            </a:r>
            <a:r>
              <a:rPr lang="en-GB" sz="3600" dirty="0"/>
              <a:t> </a:t>
            </a:r>
            <a:r>
              <a:rPr lang="en-GB" sz="3600" dirty="0" err="1"/>
              <a:t>akutne</a:t>
            </a:r>
            <a:r>
              <a:rPr lang="en-GB" sz="3600" dirty="0"/>
              <a:t> </a:t>
            </a:r>
            <a:r>
              <a:rPr lang="en-GB" sz="3600" dirty="0" err="1"/>
              <a:t>distonične</a:t>
            </a:r>
            <a:r>
              <a:rPr lang="en-GB" sz="3600" dirty="0"/>
              <a:t> </a:t>
            </a:r>
            <a:r>
              <a:rPr lang="en-GB" sz="3600" dirty="0" err="1"/>
              <a:t>reakcije</a:t>
            </a:r>
            <a:r>
              <a:rPr lang="en-GB" sz="3600" dirty="0"/>
              <a:t> (</a:t>
            </a:r>
            <a:r>
              <a:rPr lang="en-GB" sz="3600" dirty="0" err="1"/>
              <a:t>spastični</a:t>
            </a:r>
            <a:r>
              <a:rPr lang="en-GB" sz="3600" dirty="0"/>
              <a:t> </a:t>
            </a:r>
            <a:r>
              <a:rPr lang="en-GB" sz="3600" dirty="0" err="1"/>
              <a:t>retrokolis</a:t>
            </a:r>
            <a:r>
              <a:rPr lang="en-GB" sz="3600" dirty="0"/>
              <a:t> </a:t>
            </a:r>
            <a:r>
              <a:rPr lang="en-GB" sz="3600" dirty="0" err="1"/>
              <a:t>ili</a:t>
            </a:r>
            <a:r>
              <a:rPr lang="en-GB" sz="3600" dirty="0"/>
              <a:t> </a:t>
            </a:r>
            <a:r>
              <a:rPr lang="en-GB" sz="3600" dirty="0" err="1"/>
              <a:t>tortikolis</a:t>
            </a:r>
            <a:r>
              <a:rPr lang="en-GB" sz="3600" dirty="0"/>
              <a:t>). </a:t>
            </a:r>
            <a:endParaRPr lang="sr-Latn-RS" sz="3600" dirty="0"/>
          </a:p>
          <a:p>
            <a:pPr lvl="1"/>
            <a:r>
              <a:rPr lang="en-GB" dirty="0" err="1"/>
              <a:t>Parkinsonizam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lečiti</a:t>
            </a:r>
            <a:r>
              <a:rPr lang="en-GB" dirty="0"/>
              <a:t>, </a:t>
            </a:r>
            <a:r>
              <a:rPr lang="en-GB" dirty="0" err="1"/>
              <a:t>kada</a:t>
            </a:r>
            <a:r>
              <a:rPr lang="en-GB" dirty="0"/>
              <a:t> je </a:t>
            </a:r>
            <a:r>
              <a:rPr lang="en-GB" dirty="0" err="1"/>
              <a:t>potrebno</a:t>
            </a:r>
            <a:r>
              <a:rPr lang="en-GB" dirty="0"/>
              <a:t>, </a:t>
            </a:r>
            <a:r>
              <a:rPr lang="en-GB" dirty="0" err="1"/>
              <a:t>konvencionalnim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protiv</a:t>
            </a:r>
            <a:r>
              <a:rPr lang="en-GB" dirty="0"/>
              <a:t> </a:t>
            </a:r>
            <a:r>
              <a:rPr lang="en-GB" dirty="0" err="1"/>
              <a:t>parkinsonizma</a:t>
            </a:r>
            <a:r>
              <a:rPr lang="en-GB" dirty="0"/>
              <a:t> </a:t>
            </a:r>
            <a:r>
              <a:rPr lang="en-GB" dirty="0" err="1"/>
              <a:t>antimuskarinskog</a:t>
            </a:r>
            <a:r>
              <a:rPr lang="en-GB" dirty="0"/>
              <a:t> </a:t>
            </a:r>
            <a:r>
              <a:rPr lang="en-GB" dirty="0" err="1"/>
              <a:t>tipa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, u </a:t>
            </a:r>
            <a:r>
              <a:rPr lang="en-GB" dirty="0" err="1"/>
              <a:t>retkim</a:t>
            </a:r>
            <a:r>
              <a:rPr lang="en-GB" dirty="0"/>
              <a:t> </a:t>
            </a:r>
            <a:r>
              <a:rPr lang="en-GB" dirty="0" err="1"/>
              <a:t>slučajevima</a:t>
            </a:r>
            <a:r>
              <a:rPr lang="en-GB" dirty="0"/>
              <a:t>, </a:t>
            </a:r>
            <a:r>
              <a:rPr lang="en-GB" dirty="0" err="1"/>
              <a:t>amantadinom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b="1" dirty="0"/>
              <a:t>Levodopa se </a:t>
            </a:r>
            <a:r>
              <a:rPr lang="en-GB" b="1" dirty="0" err="1"/>
              <a:t>nikada</a:t>
            </a:r>
            <a:r>
              <a:rPr lang="en-GB" b="1" dirty="0"/>
              <a:t> ne </a:t>
            </a:r>
            <a:r>
              <a:rPr lang="en-GB" b="1" dirty="0" err="1"/>
              <a:t>sme</a:t>
            </a:r>
            <a:r>
              <a:rPr lang="en-GB" b="1" dirty="0"/>
              <a:t> </a:t>
            </a:r>
            <a:r>
              <a:rPr lang="en-GB" b="1" dirty="0" err="1"/>
              <a:t>koristiti</a:t>
            </a:r>
            <a:r>
              <a:rPr lang="en-GB" b="1" dirty="0"/>
              <a:t> </a:t>
            </a:r>
            <a:r>
              <a:rPr lang="en-GB" b="1" dirty="0" err="1"/>
              <a:t>kod</a:t>
            </a:r>
            <a:r>
              <a:rPr lang="en-GB" b="1" dirty="0"/>
              <a:t> </a:t>
            </a:r>
            <a:r>
              <a:rPr lang="en-GB" b="1" dirty="0" err="1"/>
              <a:t>ovih</a:t>
            </a:r>
            <a:r>
              <a:rPr lang="en-GB" b="1" dirty="0"/>
              <a:t> </a:t>
            </a:r>
            <a:r>
              <a:rPr lang="en-GB" b="1" dirty="0" err="1"/>
              <a:t>pacijenata</a:t>
            </a:r>
            <a:r>
              <a:rPr lang="sr-Latn-RS" b="1" dirty="0"/>
              <a:t>!!!</a:t>
            </a:r>
          </a:p>
          <a:p>
            <a:pPr lvl="1"/>
            <a:r>
              <a:rPr lang="en-GB" dirty="0" err="1"/>
              <a:t>Parkinsonizam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samoograničavajući</a:t>
            </a:r>
            <a:r>
              <a:rPr lang="en-GB" dirty="0"/>
              <a:t>, </a:t>
            </a:r>
            <a:r>
              <a:rPr lang="en-GB" dirty="0" err="1"/>
              <a:t>tako</a:t>
            </a:r>
            <a:r>
              <a:rPr lang="en-GB" dirty="0"/>
              <a:t> da </a:t>
            </a:r>
            <a:r>
              <a:rPr lang="en-GB" dirty="0" err="1"/>
              <a:t>pokušaj</a:t>
            </a:r>
            <a:r>
              <a:rPr lang="en-GB" dirty="0"/>
              <a:t> </a:t>
            </a:r>
            <a:r>
              <a:rPr lang="en-GB" dirty="0" err="1"/>
              <a:t>povlačenja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protiv</a:t>
            </a:r>
            <a:r>
              <a:rPr lang="en-GB" dirty="0"/>
              <a:t> </a:t>
            </a:r>
            <a:r>
              <a:rPr lang="en-GB" dirty="0" err="1"/>
              <a:t>parkinsonizma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da se </a:t>
            </a:r>
            <a:r>
              <a:rPr lang="en-GB" dirty="0" err="1"/>
              <a:t>vrši</a:t>
            </a:r>
            <a:r>
              <a:rPr lang="en-GB" dirty="0"/>
              <a:t> </a:t>
            </a:r>
            <a:r>
              <a:rPr lang="en-GB" dirty="0" err="1"/>
              <a:t>svaka</a:t>
            </a:r>
            <a:r>
              <a:rPr lang="en-GB" dirty="0"/>
              <a:t> 3-4 </a:t>
            </a:r>
            <a:r>
              <a:rPr lang="en-GB" dirty="0" err="1"/>
              <a:t>meseca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Akatizija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distonične</a:t>
            </a:r>
            <a:r>
              <a:rPr lang="en-GB" dirty="0"/>
              <a:t> </a:t>
            </a:r>
            <a:r>
              <a:rPr lang="en-GB" dirty="0" err="1"/>
              <a:t>reakcije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reaguju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takav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kliničari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vole da </a:t>
            </a:r>
            <a:r>
              <a:rPr lang="en-GB" dirty="0" err="1"/>
              <a:t>koriste</a:t>
            </a:r>
            <a:r>
              <a:rPr lang="en-GB" dirty="0"/>
              <a:t> </a:t>
            </a:r>
            <a:r>
              <a:rPr lang="en-GB" dirty="0" err="1"/>
              <a:t>sedativni</a:t>
            </a:r>
            <a:r>
              <a:rPr lang="en-GB" dirty="0"/>
              <a:t> </a:t>
            </a:r>
            <a:r>
              <a:rPr lang="en-GB" dirty="0" err="1"/>
              <a:t>antihistaminik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antiholinergičnim</a:t>
            </a:r>
            <a:r>
              <a:rPr lang="en-GB" dirty="0"/>
              <a:t> </a:t>
            </a:r>
            <a:r>
              <a:rPr lang="en-GB" dirty="0" err="1"/>
              <a:t>svojstvima</a:t>
            </a:r>
            <a:r>
              <a:rPr lang="en-GB" dirty="0"/>
              <a:t>, </a:t>
            </a:r>
            <a:r>
              <a:rPr lang="en-GB" dirty="0" err="1"/>
              <a:t>na</a:t>
            </a:r>
            <a:r>
              <a:rPr lang="en-GB" dirty="0"/>
              <a:t> primer, </a:t>
            </a:r>
            <a:r>
              <a:rPr lang="en-GB" dirty="0" err="1"/>
              <a:t>difenhidramin</a:t>
            </a:r>
            <a:r>
              <a:rPr lang="en-GB" dirty="0"/>
              <a:t>, koji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davati</a:t>
            </a:r>
            <a:r>
              <a:rPr lang="en-GB" dirty="0"/>
              <a:t> </a:t>
            </a:r>
            <a:r>
              <a:rPr lang="en-GB" dirty="0" err="1"/>
              <a:t>parenteralno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oralno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Tardivna</a:t>
            </a:r>
            <a:r>
              <a:rPr lang="en-GB" dirty="0"/>
              <a:t> </a:t>
            </a:r>
            <a:r>
              <a:rPr lang="en-GB" dirty="0" err="1"/>
              <a:t>diskinezija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naziv</a:t>
            </a:r>
            <a:r>
              <a:rPr lang="en-GB" dirty="0"/>
              <a:t> </a:t>
            </a:r>
            <a:r>
              <a:rPr lang="en-GB" dirty="0" err="1"/>
              <a:t>implicira</a:t>
            </a:r>
            <a:r>
              <a:rPr lang="en-GB" dirty="0"/>
              <a:t>, je </a:t>
            </a:r>
            <a:r>
              <a:rPr lang="en-GB" dirty="0" err="1"/>
              <a:t>kasno</a:t>
            </a:r>
            <a:r>
              <a:rPr lang="en-GB" dirty="0"/>
              <a:t> </a:t>
            </a:r>
            <a:r>
              <a:rPr lang="en-GB" dirty="0" err="1"/>
              <a:t>nastao</a:t>
            </a:r>
            <a:r>
              <a:rPr lang="en-GB" dirty="0"/>
              <a:t> </a:t>
            </a:r>
            <a:r>
              <a:rPr lang="en-GB" dirty="0" err="1"/>
              <a:t>sindrom</a:t>
            </a:r>
            <a:r>
              <a:rPr lang="en-GB" dirty="0"/>
              <a:t> </a:t>
            </a:r>
            <a:r>
              <a:rPr lang="en-GB" dirty="0" err="1"/>
              <a:t>abnormalnih</a:t>
            </a:r>
            <a:r>
              <a:rPr lang="en-GB" dirty="0"/>
              <a:t> </a:t>
            </a:r>
            <a:r>
              <a:rPr lang="en-GB" dirty="0" err="1"/>
              <a:t>koreoatetoidnih</a:t>
            </a:r>
            <a:r>
              <a:rPr lang="en-GB" dirty="0"/>
              <a:t> </a:t>
            </a:r>
            <a:r>
              <a:rPr lang="en-GB" dirty="0" err="1"/>
              <a:t>pokreta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b="1" dirty="0"/>
              <a:t>To je </a:t>
            </a:r>
            <a:r>
              <a:rPr lang="en-GB" b="1" dirty="0" err="1"/>
              <a:t>najvažniji</a:t>
            </a:r>
            <a:r>
              <a:rPr lang="en-GB" b="1" dirty="0"/>
              <a:t> </a:t>
            </a:r>
            <a:r>
              <a:rPr lang="en-GB" b="1" dirty="0" err="1"/>
              <a:t>neželjeni</a:t>
            </a:r>
            <a:r>
              <a:rPr lang="en-GB" b="1" dirty="0"/>
              <a:t> </a:t>
            </a:r>
            <a:r>
              <a:rPr lang="en-GB" b="1" dirty="0" err="1"/>
              <a:t>efekat</a:t>
            </a:r>
            <a:r>
              <a:rPr lang="en-GB" b="1" dirty="0"/>
              <a:t> </a:t>
            </a:r>
            <a:r>
              <a:rPr lang="en-GB" b="1" dirty="0" err="1"/>
              <a:t>antipsihotika</a:t>
            </a:r>
            <a:r>
              <a:rPr lang="en-GB" b="1" dirty="0"/>
              <a:t>. </a:t>
            </a:r>
            <a:endParaRPr lang="sr-Latn-RS" b="1" dirty="0"/>
          </a:p>
          <a:p>
            <a:pPr lvl="1"/>
            <a:r>
              <a:rPr lang="en-GB" dirty="0" err="1"/>
              <a:t>Predloženo</a:t>
            </a:r>
            <a:r>
              <a:rPr lang="en-GB" dirty="0"/>
              <a:t> je da je </a:t>
            </a:r>
            <a:r>
              <a:rPr lang="en-GB" dirty="0" err="1"/>
              <a:t>uzrokovan</a:t>
            </a:r>
            <a:r>
              <a:rPr lang="en-GB" dirty="0"/>
              <a:t> </a:t>
            </a:r>
            <a:r>
              <a:rPr lang="en-GB" dirty="0" err="1"/>
              <a:t>relativnim</a:t>
            </a:r>
            <a:r>
              <a:rPr lang="en-GB" dirty="0"/>
              <a:t> </a:t>
            </a:r>
            <a:r>
              <a:rPr lang="en-GB" dirty="0" err="1"/>
              <a:t>holinergičkim</a:t>
            </a:r>
            <a:r>
              <a:rPr lang="en-GB" dirty="0"/>
              <a:t> </a:t>
            </a:r>
            <a:r>
              <a:rPr lang="en-GB" dirty="0" err="1"/>
              <a:t>nedostatkom</a:t>
            </a:r>
            <a:r>
              <a:rPr lang="en-GB" dirty="0"/>
              <a:t> koji je </a:t>
            </a:r>
            <a:r>
              <a:rPr lang="en-GB" dirty="0" err="1"/>
              <a:t>sekundarni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preosetljivosti</a:t>
            </a:r>
            <a:r>
              <a:rPr lang="en-GB" dirty="0"/>
              <a:t>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u </a:t>
            </a:r>
            <a:r>
              <a:rPr lang="en-GB" i="1" dirty="0"/>
              <a:t>caudate-putamen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Prevalencija</a:t>
            </a:r>
            <a:r>
              <a:rPr lang="en-GB" dirty="0"/>
              <a:t> se </a:t>
            </a:r>
            <a:r>
              <a:rPr lang="en-GB" dirty="0" err="1"/>
              <a:t>veoma</a:t>
            </a:r>
            <a:r>
              <a:rPr lang="en-GB" dirty="0"/>
              <a:t> </a:t>
            </a:r>
            <a:r>
              <a:rPr lang="en-GB" dirty="0" err="1"/>
              <a:t>razlikuje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se </a:t>
            </a:r>
            <a:r>
              <a:rPr lang="en-GB" dirty="0" err="1"/>
              <a:t>procenjuje</a:t>
            </a:r>
            <a:r>
              <a:rPr lang="en-GB" dirty="0"/>
              <a:t> da se </a:t>
            </a:r>
            <a:r>
              <a:rPr lang="en-GB" dirty="0" err="1"/>
              <a:t>tardivna</a:t>
            </a:r>
            <a:r>
              <a:rPr lang="en-GB" dirty="0"/>
              <a:t> </a:t>
            </a:r>
            <a:r>
              <a:rPr lang="en-GB" dirty="0" err="1"/>
              <a:t>diskinezija</a:t>
            </a:r>
            <a:r>
              <a:rPr lang="en-GB" dirty="0"/>
              <a:t> </a:t>
            </a:r>
            <a:r>
              <a:rPr lang="en-GB" dirty="0" err="1"/>
              <a:t>javila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20–40% </a:t>
            </a:r>
            <a:r>
              <a:rPr lang="en-GB" dirty="0" err="1"/>
              <a:t>hronično</a:t>
            </a:r>
            <a:r>
              <a:rPr lang="en-GB" dirty="0"/>
              <a:t> </a:t>
            </a:r>
            <a:r>
              <a:rPr lang="en-GB" dirty="0" err="1"/>
              <a:t>lečenih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pre </a:t>
            </a:r>
            <a:r>
              <a:rPr lang="en-GB" dirty="0" err="1"/>
              <a:t>uvođenja</a:t>
            </a:r>
            <a:r>
              <a:rPr lang="en-GB" dirty="0"/>
              <a:t>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Rano</a:t>
            </a:r>
            <a:r>
              <a:rPr lang="en-GB" dirty="0"/>
              <a:t> </a:t>
            </a:r>
            <a:r>
              <a:rPr lang="en-GB" dirty="0" err="1"/>
              <a:t>prepoznavanje</a:t>
            </a:r>
            <a:r>
              <a:rPr lang="en-GB" dirty="0"/>
              <a:t> je </a:t>
            </a:r>
            <a:r>
              <a:rPr lang="en-GB" dirty="0" err="1"/>
              <a:t>važno</a:t>
            </a:r>
            <a:r>
              <a:rPr lang="en-GB" dirty="0"/>
              <a:t>, </a:t>
            </a:r>
            <a:r>
              <a:rPr lang="en-GB" dirty="0" err="1"/>
              <a:t>jer</a:t>
            </a:r>
            <a:r>
              <a:rPr lang="en-GB" dirty="0"/>
              <a:t> je </a:t>
            </a:r>
            <a:r>
              <a:rPr lang="en-GB" dirty="0" err="1"/>
              <a:t>teško</a:t>
            </a:r>
            <a:r>
              <a:rPr lang="en-GB" dirty="0"/>
              <a:t> </a:t>
            </a:r>
            <a:r>
              <a:rPr lang="en-GB" dirty="0" err="1"/>
              <a:t>preokrenuti</a:t>
            </a:r>
            <a:r>
              <a:rPr lang="en-GB" dirty="0"/>
              <a:t> </a:t>
            </a:r>
            <a:r>
              <a:rPr lang="en-GB" dirty="0" err="1"/>
              <a:t>napredne</a:t>
            </a:r>
            <a:r>
              <a:rPr lang="en-GB" dirty="0"/>
              <a:t> </a:t>
            </a:r>
            <a:r>
              <a:rPr lang="en-GB" dirty="0" err="1"/>
              <a:t>slučajeve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Svaki</a:t>
            </a:r>
            <a:r>
              <a:rPr lang="en-GB" dirty="0"/>
              <a:t> </a:t>
            </a:r>
            <a:r>
              <a:rPr lang="en-GB" dirty="0" err="1"/>
              <a:t>pacijent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tardivnom</a:t>
            </a:r>
            <a:r>
              <a:rPr lang="en-GB" dirty="0"/>
              <a:t> </a:t>
            </a:r>
            <a:r>
              <a:rPr lang="en-GB" dirty="0" err="1"/>
              <a:t>diskinezijom</a:t>
            </a:r>
            <a:r>
              <a:rPr lang="en-GB" dirty="0"/>
              <a:t> koji se </a:t>
            </a:r>
            <a:r>
              <a:rPr lang="en-GB" dirty="0" err="1"/>
              <a:t>leči</a:t>
            </a:r>
            <a:r>
              <a:rPr lang="en-GB" dirty="0"/>
              <a:t> </a:t>
            </a:r>
            <a:r>
              <a:rPr lang="en-GB" dirty="0" err="1"/>
              <a:t>tipičnim</a:t>
            </a:r>
            <a:r>
              <a:rPr lang="en-GB" dirty="0"/>
              <a:t> </a:t>
            </a:r>
            <a:r>
              <a:rPr lang="en-GB" dirty="0" err="1"/>
              <a:t>antipsihotikom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eventualno</a:t>
            </a:r>
            <a:r>
              <a:rPr lang="en-GB" dirty="0"/>
              <a:t> </a:t>
            </a:r>
            <a:r>
              <a:rPr lang="en-GB" dirty="0" err="1"/>
              <a:t>risperidonom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paliperidonom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da </a:t>
            </a:r>
            <a:r>
              <a:rPr lang="en-GB" dirty="0" err="1"/>
              <a:t>pređe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klozapin</a:t>
            </a:r>
            <a:r>
              <a:rPr lang="en-GB" dirty="0"/>
              <a:t>, </a:t>
            </a:r>
            <a:r>
              <a:rPr lang="en-GB" dirty="0" err="1"/>
              <a:t>atipične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najmanjom</a:t>
            </a:r>
            <a:r>
              <a:rPr lang="en-GB" dirty="0"/>
              <a:t> </a:t>
            </a:r>
            <a:r>
              <a:rPr lang="en-GB" dirty="0" err="1"/>
              <a:t>verovatnoćom</a:t>
            </a:r>
            <a:r>
              <a:rPr lang="en-GB" dirty="0"/>
              <a:t> da </a:t>
            </a:r>
            <a:r>
              <a:rPr lang="en-GB" dirty="0" err="1"/>
              <a:t>izazovu</a:t>
            </a:r>
            <a:r>
              <a:rPr lang="en-GB" dirty="0"/>
              <a:t> </a:t>
            </a:r>
            <a:r>
              <a:rPr lang="en-GB" dirty="0" err="1"/>
              <a:t>tardivnu</a:t>
            </a:r>
            <a:r>
              <a:rPr lang="en-GB" dirty="0"/>
              <a:t> </a:t>
            </a:r>
            <a:r>
              <a:rPr lang="en-GB" dirty="0" err="1"/>
              <a:t>diskineziju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Predloženi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tretmani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njihova</a:t>
            </a:r>
            <a:r>
              <a:rPr lang="en-GB" dirty="0"/>
              <a:t> </a:t>
            </a:r>
            <a:r>
              <a:rPr lang="en-GB" dirty="0" err="1"/>
              <a:t>procena</a:t>
            </a:r>
            <a:r>
              <a:rPr lang="en-GB" dirty="0"/>
              <a:t> je </a:t>
            </a:r>
            <a:r>
              <a:rPr lang="en-GB" dirty="0" err="1"/>
              <a:t>zbunjena</a:t>
            </a:r>
            <a:r>
              <a:rPr lang="en-GB" dirty="0"/>
              <a:t> </a:t>
            </a:r>
            <a:r>
              <a:rPr lang="en-GB" dirty="0" err="1"/>
              <a:t>činjenicom</a:t>
            </a:r>
            <a:r>
              <a:rPr lang="en-GB" dirty="0"/>
              <a:t> da je </a:t>
            </a:r>
            <a:r>
              <a:rPr lang="en-GB" dirty="0" err="1"/>
              <a:t>tok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promenljiv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samoograničen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sr-Latn-RS" dirty="0"/>
              <a:t>M</a:t>
            </a:r>
            <a:r>
              <a:rPr lang="en-GB" dirty="0" err="1"/>
              <a:t>ože</a:t>
            </a:r>
            <a:r>
              <a:rPr lang="en-GB" dirty="0"/>
              <a:t> </a:t>
            </a:r>
            <a:r>
              <a:rPr lang="en-GB" dirty="0" err="1"/>
              <a:t>razmotriti</a:t>
            </a:r>
            <a:r>
              <a:rPr lang="en-GB" dirty="0"/>
              <a:t> </a:t>
            </a:r>
            <a:r>
              <a:rPr lang="en-GB" dirty="0" err="1"/>
              <a:t>smanjenje</a:t>
            </a:r>
            <a:r>
              <a:rPr lang="en-GB" dirty="0"/>
              <a:t> doze. </a:t>
            </a:r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autoriteta</a:t>
            </a:r>
            <a:r>
              <a:rPr lang="en-GB" dirty="0"/>
              <a:t> se </a:t>
            </a:r>
            <a:r>
              <a:rPr lang="en-GB" dirty="0" err="1"/>
              <a:t>slaže</a:t>
            </a:r>
            <a:r>
              <a:rPr lang="en-GB" dirty="0"/>
              <a:t> da bi </a:t>
            </a:r>
            <a:r>
              <a:rPr lang="en-GB" dirty="0" err="1"/>
              <a:t>prvi</a:t>
            </a:r>
            <a:r>
              <a:rPr lang="en-GB" dirty="0"/>
              <a:t> </a:t>
            </a:r>
            <a:r>
              <a:rPr lang="en-GB" dirty="0" err="1"/>
              <a:t>korak</a:t>
            </a:r>
            <a:r>
              <a:rPr lang="en-GB" dirty="0"/>
              <a:t> </a:t>
            </a:r>
            <a:r>
              <a:rPr lang="en-GB" dirty="0" err="1"/>
              <a:t>trebalo</a:t>
            </a:r>
            <a:r>
              <a:rPr lang="en-GB" dirty="0"/>
              <a:t> da </a:t>
            </a:r>
            <a:r>
              <a:rPr lang="en-GB" dirty="0" err="1"/>
              <a:t>bude</a:t>
            </a:r>
            <a:r>
              <a:rPr lang="en-GB" dirty="0"/>
              <a:t> </a:t>
            </a:r>
            <a:r>
              <a:rPr lang="en-GB" dirty="0" err="1"/>
              <a:t>prekid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smanjenje</a:t>
            </a:r>
            <a:r>
              <a:rPr lang="en-GB" dirty="0"/>
              <a:t> doze </a:t>
            </a:r>
            <a:r>
              <a:rPr lang="en-GB" dirty="0" err="1"/>
              <a:t>trenutnog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prelazak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jedan</a:t>
            </a:r>
            <a:r>
              <a:rPr lang="en-GB" dirty="0"/>
              <a:t> od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Logičan</a:t>
            </a:r>
            <a:r>
              <a:rPr lang="en-GB" dirty="0"/>
              <a:t> </a:t>
            </a: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korak</a:t>
            </a:r>
            <a:r>
              <a:rPr lang="en-GB" dirty="0"/>
              <a:t> bi bio da se </a:t>
            </a:r>
            <a:r>
              <a:rPr lang="en-GB" dirty="0" err="1"/>
              <a:t>eliminišu</a:t>
            </a:r>
            <a:r>
              <a:rPr lang="en-GB" dirty="0"/>
              <a:t> </a:t>
            </a:r>
            <a:r>
              <a:rPr lang="en-GB" dirty="0" err="1"/>
              <a:t>svi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centralnim</a:t>
            </a:r>
            <a:r>
              <a:rPr lang="en-GB" dirty="0"/>
              <a:t> </a:t>
            </a:r>
            <a:r>
              <a:rPr lang="en-GB" dirty="0" err="1"/>
              <a:t>antiholinergičkim</a:t>
            </a:r>
            <a:r>
              <a:rPr lang="en-GB" dirty="0"/>
              <a:t> </a:t>
            </a:r>
            <a:r>
              <a:rPr lang="en-GB" dirty="0" err="1"/>
              <a:t>delovanjem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protiv</a:t>
            </a:r>
            <a:r>
              <a:rPr lang="en-GB" dirty="0"/>
              <a:t> </a:t>
            </a:r>
            <a:r>
              <a:rPr lang="en-GB" dirty="0" err="1"/>
              <a:t>parkinsonizma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triciklični</a:t>
            </a:r>
            <a:r>
              <a:rPr lang="en-GB" dirty="0"/>
              <a:t> </a:t>
            </a:r>
            <a:r>
              <a:rPr lang="en-GB" dirty="0" err="1"/>
              <a:t>antidepresivi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Ova </a:t>
            </a:r>
            <a:r>
              <a:rPr lang="en-GB" dirty="0" err="1"/>
              <a:t>dva</a:t>
            </a:r>
            <a:r>
              <a:rPr lang="en-GB" dirty="0"/>
              <a:t> </a:t>
            </a:r>
            <a:r>
              <a:rPr lang="en-GB" dirty="0" err="1"/>
              <a:t>koraka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dovoljna</a:t>
            </a:r>
            <a:r>
              <a:rPr lang="en-GB" dirty="0"/>
              <a:t> da </a:t>
            </a:r>
            <a:r>
              <a:rPr lang="en-GB" dirty="0" err="1"/>
              <a:t>dovedu</a:t>
            </a:r>
            <a:r>
              <a:rPr lang="en-GB" dirty="0"/>
              <a:t> do </a:t>
            </a:r>
            <a:r>
              <a:rPr lang="en-GB" dirty="0" err="1"/>
              <a:t>poboljšanja</a:t>
            </a:r>
            <a:r>
              <a:rPr lang="en-GB" dirty="0"/>
              <a:t>. </a:t>
            </a:r>
            <a:r>
              <a:rPr lang="en-GB" dirty="0" err="1"/>
              <a:t>Ako</a:t>
            </a:r>
            <a:r>
              <a:rPr lang="en-GB" dirty="0"/>
              <a:t> ne </a:t>
            </a:r>
            <a:r>
              <a:rPr lang="en-GB" dirty="0" err="1"/>
              <a:t>uspeju</a:t>
            </a:r>
            <a:r>
              <a:rPr lang="en-GB" dirty="0"/>
              <a:t>, </a:t>
            </a:r>
            <a:r>
              <a:rPr lang="en-GB" dirty="0" err="1"/>
              <a:t>dodavanje</a:t>
            </a:r>
            <a:r>
              <a:rPr lang="en-GB" dirty="0"/>
              <a:t> </a:t>
            </a:r>
            <a:r>
              <a:rPr lang="en-GB" dirty="0" err="1"/>
              <a:t>diazepama</a:t>
            </a:r>
            <a:r>
              <a:rPr lang="en-GB" dirty="0"/>
              <a:t> u </a:t>
            </a:r>
            <a:r>
              <a:rPr lang="en-GB" dirty="0" err="1"/>
              <a:t>dozama</a:t>
            </a:r>
            <a:r>
              <a:rPr lang="en-GB" dirty="0"/>
              <a:t> </a:t>
            </a:r>
            <a:r>
              <a:rPr lang="en-GB" dirty="0" err="1"/>
              <a:t>većim</a:t>
            </a:r>
            <a:r>
              <a:rPr lang="en-GB" dirty="0"/>
              <a:t> od 30–40 mg/d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doprineti</a:t>
            </a:r>
            <a:r>
              <a:rPr lang="en-GB" dirty="0"/>
              <a:t> </a:t>
            </a:r>
            <a:r>
              <a:rPr lang="en-GB" dirty="0" err="1"/>
              <a:t>poboljšanju</a:t>
            </a:r>
            <a:r>
              <a:rPr lang="en-GB" dirty="0"/>
              <a:t> </a:t>
            </a:r>
            <a:r>
              <a:rPr lang="en-GB" dirty="0" err="1"/>
              <a:t>povećanjem</a:t>
            </a:r>
            <a:r>
              <a:rPr lang="en-GB" dirty="0"/>
              <a:t> </a:t>
            </a:r>
            <a:r>
              <a:rPr lang="en-GB" dirty="0" err="1"/>
              <a:t>GABAergične</a:t>
            </a:r>
            <a:r>
              <a:rPr lang="en-GB" dirty="0"/>
              <a:t> </a:t>
            </a:r>
            <a:r>
              <a:rPr lang="en-GB" dirty="0" err="1"/>
              <a:t>aktivnosti</a:t>
            </a:r>
            <a:r>
              <a:rPr lang="en-GB" dirty="0"/>
              <a:t>. </a:t>
            </a:r>
            <a:endParaRPr lang="sr-Latn-RS" dirty="0"/>
          </a:p>
          <a:p>
            <a:r>
              <a:rPr lang="sr-Latn-RS" sz="3600" b="1" dirty="0"/>
              <a:t>Konvulzije</a:t>
            </a:r>
            <a:r>
              <a:rPr lang="en-GB" sz="3600" dirty="0"/>
              <a:t>, </a:t>
            </a:r>
            <a:r>
              <a:rPr lang="en-GB" sz="3600" dirty="0" err="1"/>
              <a:t>iako</a:t>
            </a:r>
            <a:r>
              <a:rPr lang="en-GB" sz="3600" dirty="0"/>
              <a:t> </a:t>
            </a:r>
            <a:r>
              <a:rPr lang="en-GB" sz="3600" dirty="0" err="1"/>
              <a:t>su</a:t>
            </a:r>
            <a:r>
              <a:rPr lang="en-GB" sz="3600" dirty="0"/>
              <a:t> </a:t>
            </a:r>
            <a:r>
              <a:rPr lang="en-GB" sz="3600" dirty="0" err="1"/>
              <a:t>prepoznat</a:t>
            </a:r>
            <a:r>
              <a:rPr lang="sr-Latn-RS" sz="3600" dirty="0"/>
              <a:t>e</a:t>
            </a:r>
            <a:r>
              <a:rPr lang="en-GB" sz="3600" dirty="0"/>
              <a:t> </a:t>
            </a:r>
            <a:r>
              <a:rPr lang="en-GB" sz="3600" dirty="0" err="1"/>
              <a:t>kao</a:t>
            </a:r>
            <a:r>
              <a:rPr lang="en-GB" sz="3600" dirty="0"/>
              <a:t> </a:t>
            </a:r>
            <a:r>
              <a:rPr lang="en-GB" sz="3600" dirty="0" err="1"/>
              <a:t>komplikacija</a:t>
            </a:r>
            <a:r>
              <a:rPr lang="en-GB" sz="3600" dirty="0"/>
              <a:t> </a:t>
            </a:r>
            <a:r>
              <a:rPr lang="en-GB" sz="3600" dirty="0" err="1"/>
              <a:t>lečenja</a:t>
            </a:r>
            <a:r>
              <a:rPr lang="en-GB" sz="3600" dirty="0"/>
              <a:t> </a:t>
            </a:r>
            <a:r>
              <a:rPr lang="en-GB" sz="3600" dirty="0" err="1"/>
              <a:t>hlorpromazinom</a:t>
            </a:r>
            <a:r>
              <a:rPr lang="en-GB" sz="3600" dirty="0"/>
              <a:t>, </a:t>
            </a:r>
            <a:r>
              <a:rPr lang="en-GB" sz="3600" dirty="0" err="1"/>
              <a:t>bili</a:t>
            </a:r>
            <a:r>
              <a:rPr lang="en-GB" sz="3600" dirty="0"/>
              <a:t> </a:t>
            </a:r>
            <a:r>
              <a:rPr lang="en-GB" sz="3600" dirty="0" err="1"/>
              <a:t>su</a:t>
            </a:r>
            <a:r>
              <a:rPr lang="en-GB" sz="3600" dirty="0"/>
              <a:t> </a:t>
            </a:r>
            <a:r>
              <a:rPr lang="en-GB" sz="3600" dirty="0" err="1"/>
              <a:t>toliko</a:t>
            </a:r>
            <a:r>
              <a:rPr lang="en-GB" sz="3600" dirty="0"/>
              <a:t> </a:t>
            </a:r>
            <a:r>
              <a:rPr lang="en-GB" sz="3600" dirty="0" err="1"/>
              <a:t>retki</a:t>
            </a:r>
            <a:r>
              <a:rPr lang="en-GB" sz="3600" dirty="0"/>
              <a:t> </a:t>
            </a:r>
            <a:r>
              <a:rPr lang="en-GB" sz="3600" dirty="0" err="1"/>
              <a:t>sa</a:t>
            </a:r>
            <a:r>
              <a:rPr lang="en-GB" sz="3600" dirty="0"/>
              <a:t> </a:t>
            </a:r>
            <a:r>
              <a:rPr lang="en-GB" sz="3600" dirty="0" err="1"/>
              <a:t>starijim</a:t>
            </a:r>
            <a:r>
              <a:rPr lang="en-GB" sz="3600" dirty="0"/>
              <a:t> </a:t>
            </a:r>
            <a:r>
              <a:rPr lang="en-GB" sz="3600" dirty="0" err="1"/>
              <a:t>lekovima</a:t>
            </a:r>
            <a:r>
              <a:rPr lang="en-GB" sz="3600" dirty="0"/>
              <a:t> </a:t>
            </a:r>
            <a:r>
              <a:rPr lang="en-GB" sz="3600" dirty="0" err="1"/>
              <a:t>sa</a:t>
            </a:r>
            <a:r>
              <a:rPr lang="en-GB" sz="3600" dirty="0"/>
              <a:t> </a:t>
            </a:r>
            <a:r>
              <a:rPr lang="en-GB" sz="3600" dirty="0" err="1"/>
              <a:t>visokom</a:t>
            </a:r>
            <a:r>
              <a:rPr lang="en-GB" sz="3600" dirty="0"/>
              <a:t> </a:t>
            </a:r>
            <a:r>
              <a:rPr lang="en-GB" sz="3600" dirty="0" err="1"/>
              <a:t>potentnošću</a:t>
            </a:r>
            <a:r>
              <a:rPr lang="en-GB" sz="3600" dirty="0"/>
              <a:t> da </a:t>
            </a:r>
            <a:r>
              <a:rPr lang="en-GB" sz="3600" dirty="0" err="1"/>
              <a:t>nisu</a:t>
            </a:r>
            <a:r>
              <a:rPr lang="en-GB" sz="3600" dirty="0"/>
              <a:t> </a:t>
            </a:r>
            <a:r>
              <a:rPr lang="en-GB" sz="3600" dirty="0" err="1"/>
              <a:t>zaslužili</a:t>
            </a:r>
            <a:r>
              <a:rPr lang="en-GB" sz="3600" dirty="0"/>
              <a:t> </a:t>
            </a:r>
            <a:r>
              <a:rPr lang="en-GB" sz="3600" dirty="0" err="1"/>
              <a:t>pažnj</a:t>
            </a:r>
            <a:r>
              <a:rPr lang="sr-Latn-RS" sz="3600" dirty="0"/>
              <a:t>u</a:t>
            </a:r>
            <a:r>
              <a:rPr lang="en-GB" sz="3600" dirty="0"/>
              <a:t>. </a:t>
            </a:r>
            <a:endParaRPr lang="sr-Latn-RS" sz="3600" dirty="0"/>
          </a:p>
          <a:p>
            <a:pPr lvl="1"/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i="1" dirty="0"/>
              <a:t>de novo</a:t>
            </a:r>
            <a:r>
              <a:rPr lang="en-GB" dirty="0"/>
              <a:t> </a:t>
            </a:r>
            <a:r>
              <a:rPr lang="en-GB" dirty="0" err="1"/>
              <a:t>napadi</a:t>
            </a:r>
            <a:r>
              <a:rPr lang="en-GB" dirty="0"/>
              <a:t> se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javiti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2–5%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lečenih</a:t>
            </a:r>
            <a:r>
              <a:rPr lang="en-GB" dirty="0"/>
              <a:t> </a:t>
            </a:r>
            <a:r>
              <a:rPr lang="en-GB" dirty="0" err="1"/>
              <a:t>klozapinom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antikonvulzanata</a:t>
            </a:r>
            <a:r>
              <a:rPr lang="en-GB" dirty="0"/>
              <a:t> u </a:t>
            </a:r>
            <a:r>
              <a:rPr lang="en-GB" dirty="0" err="1"/>
              <a:t>većini</a:t>
            </a:r>
            <a:r>
              <a:rPr lang="en-GB" dirty="0"/>
              <a:t> </a:t>
            </a:r>
            <a:r>
              <a:rPr lang="en-GB" dirty="0" err="1"/>
              <a:t>slučajeva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da </a:t>
            </a:r>
            <a:r>
              <a:rPr lang="en-GB" dirty="0" err="1"/>
              <a:t>kontroliše</a:t>
            </a:r>
            <a:r>
              <a:rPr lang="en-GB" dirty="0"/>
              <a:t> </a:t>
            </a:r>
            <a:r>
              <a:rPr lang="en-GB" dirty="0" err="1"/>
              <a:t>napade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36310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CD567-FA6F-464E-B120-423EE82DE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autonomni</a:t>
            </a:r>
            <a:r>
              <a:rPr lang="en-GB" dirty="0"/>
              <a:t> </a:t>
            </a:r>
            <a:r>
              <a:rPr lang="en-GB" dirty="0" err="1"/>
              <a:t>nervni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E2C59-6A42-41FD-B2CF-F97C7DD2B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7763"/>
            <a:ext cx="10515600" cy="3079200"/>
          </a:xfrm>
        </p:spPr>
        <p:txBody>
          <a:bodyPr>
            <a:normAutofit/>
          </a:bodyPr>
          <a:lstStyle/>
          <a:p>
            <a:r>
              <a:rPr lang="en-GB" sz="2400" dirty="0" err="1"/>
              <a:t>Većina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je u </a:t>
            </a:r>
            <a:r>
              <a:rPr lang="en-GB" sz="2400" dirty="0" err="1"/>
              <a:t>stanju</a:t>
            </a:r>
            <a:r>
              <a:rPr lang="en-GB" sz="2400" dirty="0"/>
              <a:t> da </a:t>
            </a:r>
            <a:r>
              <a:rPr lang="en-GB" sz="2400" dirty="0" err="1"/>
              <a:t>toleriše</a:t>
            </a:r>
            <a:r>
              <a:rPr lang="en-GB" sz="2400" dirty="0"/>
              <a:t> </a:t>
            </a:r>
            <a:r>
              <a:rPr lang="en-GB" sz="2400" dirty="0" err="1"/>
              <a:t>antimuskarinske</a:t>
            </a:r>
            <a:r>
              <a:rPr lang="en-GB" sz="2400" dirty="0"/>
              <a:t> </a:t>
            </a:r>
            <a:r>
              <a:rPr lang="en-GB" sz="2400" dirty="0" err="1"/>
              <a:t>neželjene</a:t>
            </a:r>
            <a:r>
              <a:rPr lang="en-GB" sz="2400" dirty="0"/>
              <a:t> </a:t>
            </a:r>
            <a:r>
              <a:rPr lang="en-GB" sz="2400" dirty="0" err="1"/>
              <a:t>efekte</a:t>
            </a:r>
            <a:r>
              <a:rPr lang="en-GB" sz="2400" dirty="0"/>
              <a:t> </a:t>
            </a:r>
            <a:r>
              <a:rPr lang="en-GB" sz="2400" dirty="0" err="1"/>
              <a:t>antipsihotika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Oni koji se </a:t>
            </a:r>
            <a:r>
              <a:rPr lang="en-GB" sz="2400" dirty="0" err="1"/>
              <a:t>osećaju</a:t>
            </a:r>
            <a:r>
              <a:rPr lang="en-GB" sz="2400" dirty="0"/>
              <a:t> </a:t>
            </a:r>
            <a:r>
              <a:rPr lang="en-GB" sz="2400" dirty="0" err="1"/>
              <a:t>previše</a:t>
            </a:r>
            <a:r>
              <a:rPr lang="en-GB" sz="2400" dirty="0"/>
              <a:t> </a:t>
            </a:r>
            <a:r>
              <a:rPr lang="en-GB" sz="2400" dirty="0" err="1"/>
              <a:t>neprijatno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koji </a:t>
            </a:r>
            <a:r>
              <a:rPr lang="en-GB" sz="2400" dirty="0" err="1"/>
              <a:t>razviju</a:t>
            </a:r>
            <a:r>
              <a:rPr lang="en-GB" sz="2400" dirty="0"/>
              <a:t> </a:t>
            </a:r>
            <a:r>
              <a:rPr lang="en-GB" sz="2400" dirty="0" err="1"/>
              <a:t>zadržavanje</a:t>
            </a:r>
            <a:r>
              <a:rPr lang="en-GB" sz="2400" dirty="0"/>
              <a:t> </a:t>
            </a:r>
            <a:r>
              <a:rPr lang="en-GB" sz="2400" dirty="0" err="1"/>
              <a:t>urina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druge</a:t>
            </a:r>
            <a:r>
              <a:rPr lang="en-GB" sz="2400" dirty="0"/>
              <a:t> </a:t>
            </a:r>
            <a:r>
              <a:rPr lang="en-GB" sz="2400" dirty="0" err="1"/>
              <a:t>teške</a:t>
            </a:r>
            <a:r>
              <a:rPr lang="en-GB" sz="2400" dirty="0"/>
              <a:t> </a:t>
            </a:r>
            <a:r>
              <a:rPr lang="en-GB" sz="2400" dirty="0" err="1"/>
              <a:t>simptome</a:t>
            </a:r>
            <a:r>
              <a:rPr lang="en-GB" sz="2400" dirty="0"/>
              <a:t> </a:t>
            </a:r>
            <a:r>
              <a:rPr lang="en-GB" sz="2400" dirty="0" err="1"/>
              <a:t>mogu</a:t>
            </a:r>
            <a:r>
              <a:rPr lang="en-GB" sz="2400" dirty="0"/>
              <a:t> se </a:t>
            </a:r>
            <a:r>
              <a:rPr lang="en-GB" sz="2400" dirty="0" err="1"/>
              <a:t>prebaciti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lek bez </a:t>
            </a:r>
            <a:r>
              <a:rPr lang="en-GB" sz="2400" dirty="0" err="1"/>
              <a:t>značajnog</a:t>
            </a:r>
            <a:r>
              <a:rPr lang="en-GB" sz="2400" dirty="0"/>
              <a:t> </a:t>
            </a:r>
            <a:r>
              <a:rPr lang="en-GB" sz="2400" dirty="0" err="1"/>
              <a:t>antimuskarinskog</a:t>
            </a:r>
            <a:r>
              <a:rPr lang="en-GB" sz="2400" dirty="0"/>
              <a:t> </a:t>
            </a:r>
            <a:r>
              <a:rPr lang="en-GB" sz="2400" dirty="0" err="1"/>
              <a:t>delovanja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Ortostatsku</a:t>
            </a:r>
            <a:r>
              <a:rPr lang="en-GB" sz="2400" dirty="0"/>
              <a:t> </a:t>
            </a:r>
            <a:r>
              <a:rPr lang="en-GB" sz="2400" dirty="0" err="1"/>
              <a:t>hipotenziju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poremećenu</a:t>
            </a:r>
            <a:r>
              <a:rPr lang="en-GB" sz="2400" dirty="0"/>
              <a:t> </a:t>
            </a:r>
            <a:r>
              <a:rPr lang="en-GB" sz="2400" dirty="0" err="1"/>
              <a:t>ejakulaciju</a:t>
            </a:r>
            <a:r>
              <a:rPr lang="en-GB" sz="2400" dirty="0"/>
              <a:t> — </a:t>
            </a:r>
            <a:r>
              <a:rPr lang="en-GB" sz="2400" dirty="0" err="1"/>
              <a:t>uobičajene</a:t>
            </a:r>
            <a:r>
              <a:rPr lang="en-GB" sz="2400" dirty="0"/>
              <a:t> </a:t>
            </a:r>
            <a:r>
              <a:rPr lang="en-GB" sz="2400" dirty="0" err="1"/>
              <a:t>komplikacije</a:t>
            </a:r>
            <a:r>
              <a:rPr lang="en-GB" sz="2400" dirty="0"/>
              <a:t> </a:t>
            </a:r>
            <a:r>
              <a:rPr lang="en-GB" sz="2400" dirty="0" err="1"/>
              <a:t>terapije</a:t>
            </a:r>
            <a:r>
              <a:rPr lang="en-GB" sz="2400" dirty="0"/>
              <a:t> </a:t>
            </a:r>
            <a:r>
              <a:rPr lang="en-GB" sz="2400" dirty="0" err="1"/>
              <a:t>hlorpromazinom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mezoridazinom</a:t>
            </a:r>
            <a:r>
              <a:rPr lang="en-GB" sz="2400" dirty="0"/>
              <a:t> — </a:t>
            </a:r>
            <a:r>
              <a:rPr lang="en-GB" sz="2400" dirty="0" err="1"/>
              <a:t>treba</a:t>
            </a:r>
            <a:r>
              <a:rPr lang="en-GB" sz="2400" dirty="0"/>
              <a:t> </a:t>
            </a:r>
            <a:r>
              <a:rPr lang="en-GB" sz="2400" dirty="0" err="1"/>
              <a:t>lečiti</a:t>
            </a:r>
            <a:r>
              <a:rPr lang="en-GB" sz="2400" dirty="0"/>
              <a:t> </a:t>
            </a:r>
            <a:r>
              <a:rPr lang="en-GB" sz="2400" dirty="0" err="1"/>
              <a:t>prelaskom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lekove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manje</a:t>
            </a:r>
            <a:r>
              <a:rPr lang="en-GB" sz="2400" dirty="0"/>
              <a:t> </a:t>
            </a:r>
            <a:r>
              <a:rPr lang="en-GB" sz="2400" dirty="0" err="1"/>
              <a:t>izraženim</a:t>
            </a:r>
            <a:r>
              <a:rPr lang="en-GB" sz="2400" dirty="0"/>
              <a:t> </a:t>
            </a:r>
            <a:r>
              <a:rPr lang="en-GB" sz="2400" dirty="0" err="1"/>
              <a:t>blokatorskim</a:t>
            </a:r>
            <a:r>
              <a:rPr lang="en-GB" sz="2400" dirty="0"/>
              <a:t> </a:t>
            </a:r>
            <a:r>
              <a:rPr lang="en-GB" sz="2400" dirty="0" err="1"/>
              <a:t>dejstvom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adrenoreceptor.</a:t>
            </a:r>
          </a:p>
        </p:txBody>
      </p:sp>
    </p:spTree>
    <p:extLst>
      <p:ext uri="{BB962C8B-B14F-4D97-AF65-F5344CB8AC3E}">
        <p14:creationId xmlns:p14="http://schemas.microsoft.com/office/powerpoint/2010/main" val="69112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E44DD-A85A-413A-A405-3696BABC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ANTIPSIHOTICI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C482C-CAA5-401E-96A0-0EE20E951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6351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u </a:t>
            </a:r>
            <a:r>
              <a:rPr lang="en-GB" sz="2400" dirty="0" err="1"/>
              <a:t>stanju</a:t>
            </a:r>
            <a:r>
              <a:rPr lang="en-GB" sz="2400" dirty="0"/>
              <a:t> da </a:t>
            </a:r>
            <a:r>
              <a:rPr lang="en-GB" sz="2400" dirty="0" err="1"/>
              <a:t>smanje</a:t>
            </a:r>
            <a:r>
              <a:rPr lang="en-GB" sz="2400" dirty="0"/>
              <a:t> </a:t>
            </a:r>
            <a:r>
              <a:rPr lang="en-GB" sz="2400" dirty="0" err="1"/>
              <a:t>psihotične</a:t>
            </a:r>
            <a:r>
              <a:rPr lang="en-GB" sz="2400" dirty="0"/>
              <a:t> </a:t>
            </a:r>
            <a:r>
              <a:rPr lang="en-GB" sz="2400" dirty="0" err="1"/>
              <a:t>simptome</a:t>
            </a:r>
            <a:r>
              <a:rPr lang="en-GB" sz="2400" dirty="0"/>
              <a:t> u </a:t>
            </a:r>
            <a:r>
              <a:rPr lang="en-GB" sz="2400" dirty="0" err="1"/>
              <a:t>širokom</a:t>
            </a:r>
            <a:r>
              <a:rPr lang="en-GB" sz="2400" dirty="0"/>
              <a:t> </a:t>
            </a:r>
            <a:r>
              <a:rPr lang="en-GB" sz="2400" dirty="0" err="1"/>
              <a:t>spektru</a:t>
            </a:r>
            <a:r>
              <a:rPr lang="en-GB" sz="2400" dirty="0"/>
              <a:t> </a:t>
            </a:r>
            <a:r>
              <a:rPr lang="en-GB" sz="2400" dirty="0" err="1"/>
              <a:t>stanja</a:t>
            </a:r>
            <a:r>
              <a:rPr lang="en-GB" sz="2400" dirty="0"/>
              <a:t>, </a:t>
            </a:r>
            <a:r>
              <a:rPr lang="en-GB" sz="2400" dirty="0" err="1"/>
              <a:t>uključujući</a:t>
            </a:r>
            <a:r>
              <a:rPr lang="en-GB" sz="2400" dirty="0"/>
              <a:t> </a:t>
            </a:r>
            <a:r>
              <a:rPr lang="en-GB" sz="2400" dirty="0" err="1"/>
              <a:t>šizofreniju</a:t>
            </a:r>
            <a:r>
              <a:rPr lang="en-GB" sz="2400" dirty="0"/>
              <a:t>, </a:t>
            </a:r>
            <a:r>
              <a:rPr lang="en-GB" sz="2400" dirty="0" err="1"/>
              <a:t>bipolarni</a:t>
            </a:r>
            <a:r>
              <a:rPr lang="en-GB" sz="2400" dirty="0"/>
              <a:t> </a:t>
            </a:r>
            <a:r>
              <a:rPr lang="en-GB" sz="2400" dirty="0" err="1"/>
              <a:t>poremećaj</a:t>
            </a:r>
            <a:r>
              <a:rPr lang="en-GB" sz="2400" dirty="0"/>
              <a:t>, </a:t>
            </a:r>
            <a:r>
              <a:rPr lang="en-GB" sz="2400" dirty="0" err="1"/>
              <a:t>psihotičnu</a:t>
            </a:r>
            <a:r>
              <a:rPr lang="en-GB" sz="2400" dirty="0"/>
              <a:t> </a:t>
            </a:r>
            <a:r>
              <a:rPr lang="en-GB" sz="2400" dirty="0" err="1"/>
              <a:t>depresiju</a:t>
            </a:r>
            <a:r>
              <a:rPr lang="en-GB" sz="2400" dirty="0"/>
              <a:t>, </a:t>
            </a:r>
            <a:r>
              <a:rPr lang="en-GB" sz="2400" dirty="0" err="1"/>
              <a:t>psihoze</a:t>
            </a:r>
            <a:r>
              <a:rPr lang="en-GB" sz="2400" dirty="0"/>
              <a:t> </a:t>
            </a:r>
            <a:r>
              <a:rPr lang="en-GB" sz="2400" dirty="0" err="1"/>
              <a:t>povezane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demencijom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psihoze</a:t>
            </a:r>
            <a:r>
              <a:rPr lang="en-GB" sz="2400" dirty="0"/>
              <a:t> </a:t>
            </a:r>
            <a:r>
              <a:rPr lang="en-GB" sz="2400" dirty="0" err="1"/>
              <a:t>izazvane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Takođe</a:t>
            </a:r>
            <a:r>
              <a:rPr lang="sr-Latn-RS" sz="2400" dirty="0"/>
              <a:t>,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u </a:t>
            </a:r>
            <a:r>
              <a:rPr lang="en-GB" sz="2400" dirty="0" err="1"/>
              <a:t>stanju</a:t>
            </a:r>
            <a:r>
              <a:rPr lang="en-GB" sz="2400" dirty="0"/>
              <a:t> da </a:t>
            </a:r>
            <a:r>
              <a:rPr lang="en-GB" sz="2400" dirty="0" err="1"/>
              <a:t>poboljšaju</a:t>
            </a:r>
            <a:r>
              <a:rPr lang="en-GB" sz="2400" dirty="0"/>
              <a:t> </a:t>
            </a:r>
            <a:r>
              <a:rPr lang="en-GB" sz="2400" dirty="0" err="1"/>
              <a:t>raspoloženje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smanje</a:t>
            </a:r>
            <a:r>
              <a:rPr lang="en-GB" sz="2400" dirty="0"/>
              <a:t> </a:t>
            </a:r>
            <a:r>
              <a:rPr lang="en-GB" sz="2400" dirty="0" err="1"/>
              <a:t>anksioznost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poremećaje</a:t>
            </a:r>
            <a:r>
              <a:rPr lang="en-GB" sz="2400" dirty="0"/>
              <a:t> </a:t>
            </a:r>
            <a:r>
              <a:rPr lang="en-GB" sz="2400" dirty="0" err="1"/>
              <a:t>spavanja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</a:t>
            </a:r>
            <a:r>
              <a:rPr lang="en-GB" sz="2400" dirty="0" err="1"/>
              <a:t>nisu</a:t>
            </a:r>
            <a:r>
              <a:rPr lang="en-GB" sz="2400" dirty="0"/>
              <a:t> </a:t>
            </a:r>
            <a:r>
              <a:rPr lang="en-GB" sz="2400" dirty="0" err="1"/>
              <a:t>tretman</a:t>
            </a:r>
            <a:r>
              <a:rPr lang="en-GB" sz="2400" dirty="0"/>
              <a:t> </a:t>
            </a:r>
            <a:r>
              <a:rPr lang="en-GB" sz="2400" dirty="0" err="1"/>
              <a:t>izbora</a:t>
            </a:r>
            <a:r>
              <a:rPr lang="en-GB" sz="2400" dirty="0"/>
              <a:t> </a:t>
            </a:r>
            <a:r>
              <a:rPr lang="en-GB" sz="2400" dirty="0" err="1"/>
              <a:t>kada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ovi</a:t>
            </a:r>
            <a:r>
              <a:rPr lang="en-GB" sz="2400" dirty="0"/>
              <a:t> </a:t>
            </a:r>
            <a:r>
              <a:rPr lang="en-GB" sz="2400" dirty="0" err="1"/>
              <a:t>simptomi</a:t>
            </a:r>
            <a:r>
              <a:rPr lang="en-GB" sz="2400" dirty="0"/>
              <a:t> </a:t>
            </a:r>
            <a:r>
              <a:rPr lang="en-GB" sz="2400" dirty="0" err="1"/>
              <a:t>primarni</a:t>
            </a:r>
            <a:r>
              <a:rPr lang="en-GB" sz="2400" dirty="0"/>
              <a:t> </a:t>
            </a:r>
            <a:r>
              <a:rPr lang="en-GB" sz="2400" dirty="0" err="1"/>
              <a:t>poremećaj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nepsihotičnih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Neuroleptik</a:t>
            </a:r>
            <a:r>
              <a:rPr lang="en-GB" sz="2400" dirty="0"/>
              <a:t> je </a:t>
            </a:r>
            <a:r>
              <a:rPr lang="en-GB" sz="2400" dirty="0" err="1"/>
              <a:t>podtip</a:t>
            </a:r>
            <a:r>
              <a:rPr lang="en-GB" sz="2400" dirty="0"/>
              <a:t> </a:t>
            </a:r>
            <a:r>
              <a:rPr lang="en-GB" sz="2400" dirty="0" err="1"/>
              <a:t>antipsihotičnog</a:t>
            </a:r>
            <a:r>
              <a:rPr lang="en-GB" sz="2400" dirty="0"/>
              <a:t> </a:t>
            </a:r>
            <a:r>
              <a:rPr lang="en-GB" sz="2400" dirty="0" err="1"/>
              <a:t>leka</a:t>
            </a:r>
            <a:r>
              <a:rPr lang="en-GB" sz="2400" dirty="0"/>
              <a:t> koji </a:t>
            </a:r>
            <a:r>
              <a:rPr lang="en-GB" sz="2400" dirty="0" err="1"/>
              <a:t>izaziva</a:t>
            </a:r>
            <a:r>
              <a:rPr lang="en-GB" sz="2400" dirty="0"/>
              <a:t> </a:t>
            </a:r>
            <a:r>
              <a:rPr lang="en-GB" sz="2400" dirty="0" err="1"/>
              <a:t>visoku</a:t>
            </a:r>
            <a:r>
              <a:rPr lang="en-GB" sz="2400" dirty="0"/>
              <a:t> </a:t>
            </a:r>
            <a:r>
              <a:rPr lang="en-GB" sz="2400" dirty="0" err="1"/>
              <a:t>incidencu</a:t>
            </a:r>
            <a:r>
              <a:rPr lang="en-GB" sz="2400" dirty="0"/>
              <a:t> </a:t>
            </a:r>
            <a:r>
              <a:rPr lang="en-GB" sz="2400" dirty="0" err="1"/>
              <a:t>ekstrapiramidnih</a:t>
            </a:r>
            <a:r>
              <a:rPr lang="en-GB" sz="2400" dirty="0"/>
              <a:t> </a:t>
            </a:r>
            <a:r>
              <a:rPr lang="en-GB" sz="2400" dirty="0" err="1"/>
              <a:t>neželjenih</a:t>
            </a:r>
            <a:r>
              <a:rPr lang="en-GB" sz="2400" dirty="0"/>
              <a:t> </a:t>
            </a:r>
            <a:r>
              <a:rPr lang="en-GB" sz="2400" dirty="0" err="1"/>
              <a:t>efekata</a:t>
            </a:r>
            <a:r>
              <a:rPr lang="en-GB" sz="2400" dirty="0"/>
              <a:t> (EPS) u </a:t>
            </a:r>
            <a:r>
              <a:rPr lang="en-GB" sz="2400" dirty="0" err="1"/>
              <a:t>klinički</a:t>
            </a:r>
            <a:r>
              <a:rPr lang="en-GB" sz="2400" dirty="0"/>
              <a:t> </a:t>
            </a:r>
            <a:r>
              <a:rPr lang="en-GB" sz="2400" dirty="0" err="1"/>
              <a:t>efikasnim</a:t>
            </a:r>
            <a:r>
              <a:rPr lang="en-GB" sz="2400" dirty="0"/>
              <a:t> </a:t>
            </a:r>
            <a:r>
              <a:rPr lang="en-GB" sz="2400" dirty="0" err="1"/>
              <a:t>dozama</a:t>
            </a:r>
            <a:r>
              <a:rPr lang="en-GB" sz="2400" dirty="0"/>
              <a:t>,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katalepsiju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laboratorijskih</a:t>
            </a:r>
            <a:r>
              <a:rPr lang="en-GB" sz="2400" dirty="0"/>
              <a:t> </a:t>
            </a:r>
            <a:r>
              <a:rPr lang="en-GB" sz="2400" dirty="0" err="1"/>
              <a:t>životinja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Druga </a:t>
            </a:r>
            <a:r>
              <a:rPr lang="en-GB" sz="2400" dirty="0" err="1"/>
              <a:t>generacija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„</a:t>
            </a:r>
            <a:r>
              <a:rPr lang="en-GB" sz="2400" dirty="0" err="1"/>
              <a:t>atipični</a:t>
            </a:r>
            <a:r>
              <a:rPr lang="en-GB" sz="2400" dirty="0"/>
              <a:t>“ </a:t>
            </a:r>
            <a:r>
              <a:rPr lang="en-GB" sz="2400" dirty="0" err="1"/>
              <a:t>antipsihotični</a:t>
            </a:r>
            <a:r>
              <a:rPr lang="en-GB" sz="2400" dirty="0"/>
              <a:t> </a:t>
            </a:r>
            <a:r>
              <a:rPr lang="en-GB" sz="2400" dirty="0" err="1"/>
              <a:t>lekovi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sada</a:t>
            </a:r>
            <a:r>
              <a:rPr lang="en-GB" sz="2400" dirty="0"/>
              <a:t> </a:t>
            </a:r>
            <a:r>
              <a:rPr lang="en-GB" sz="2400" dirty="0" err="1"/>
              <a:t>najčešće</a:t>
            </a:r>
            <a:r>
              <a:rPr lang="en-GB" sz="2400" dirty="0"/>
              <a:t> </a:t>
            </a:r>
            <a:r>
              <a:rPr lang="en-GB" sz="2400" dirty="0" err="1"/>
              <a:t>korišćeni</a:t>
            </a:r>
            <a:r>
              <a:rPr lang="en-GB" sz="2400" dirty="0"/>
              <a:t> tip </a:t>
            </a:r>
            <a:r>
              <a:rPr lang="en-GB" sz="2400" dirty="0" err="1"/>
              <a:t>antipsihotika</a:t>
            </a:r>
            <a:r>
              <a:rPr lang="en-GB" sz="2400" dirty="0"/>
              <a:t>.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26647775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F14CE-1092-4CCC-A33E-A663884FE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0967"/>
          </a:xfrm>
        </p:spPr>
        <p:txBody>
          <a:bodyPr/>
          <a:lstStyle/>
          <a:p>
            <a:r>
              <a:rPr lang="en-GB" dirty="0" err="1"/>
              <a:t>Metabolički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endokrini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4C99A-E85B-4EA1-AAC0-44CC11CF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644" y="1477100"/>
            <a:ext cx="11485266" cy="4910871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je </a:t>
            </a:r>
            <a:r>
              <a:rPr lang="en-GB" dirty="0" err="1"/>
              <a:t>vrlo</a:t>
            </a:r>
            <a:r>
              <a:rPr lang="en-GB" dirty="0"/>
              <a:t> </a:t>
            </a:r>
            <a:r>
              <a:rPr lang="en-GB" dirty="0" err="1"/>
              <a:t>često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klozapina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zahteva</a:t>
            </a:r>
            <a:r>
              <a:rPr lang="en-GB" dirty="0"/>
              <a:t> </a:t>
            </a:r>
            <a:r>
              <a:rPr lang="en-GB" dirty="0" err="1"/>
              <a:t>praćenje</a:t>
            </a:r>
            <a:r>
              <a:rPr lang="en-GB" dirty="0"/>
              <a:t> </a:t>
            </a:r>
            <a:r>
              <a:rPr lang="en-GB" dirty="0" err="1"/>
              <a:t>unosa</a:t>
            </a:r>
            <a:r>
              <a:rPr lang="en-GB" dirty="0"/>
              <a:t> </a:t>
            </a:r>
            <a:r>
              <a:rPr lang="en-GB" dirty="0" err="1"/>
              <a:t>hrane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ugljenih</a:t>
            </a:r>
            <a:r>
              <a:rPr lang="en-GB" dirty="0"/>
              <a:t> </a:t>
            </a:r>
            <a:r>
              <a:rPr lang="en-GB" dirty="0" err="1"/>
              <a:t>hidrata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Hiperglikemija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razviti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ostaje</a:t>
            </a:r>
            <a:r>
              <a:rPr lang="en-GB" dirty="0"/>
              <a:t> da se </a:t>
            </a:r>
            <a:r>
              <a:rPr lang="en-GB" dirty="0" err="1"/>
              <a:t>razjasni</a:t>
            </a:r>
            <a:r>
              <a:rPr lang="en-GB" dirty="0"/>
              <a:t> da li je to </a:t>
            </a:r>
            <a:r>
              <a:rPr lang="en-GB" dirty="0" err="1"/>
              <a:t>sekundarno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insulinske</a:t>
            </a:r>
            <a:r>
              <a:rPr lang="en-GB" dirty="0"/>
              <a:t> </a:t>
            </a:r>
            <a:r>
              <a:rPr lang="en-GB" dirty="0" err="1"/>
              <a:t>rezistencije</a:t>
            </a:r>
            <a:r>
              <a:rPr lang="en-GB" dirty="0"/>
              <a:t> </a:t>
            </a:r>
            <a:r>
              <a:rPr lang="en-GB" dirty="0" err="1"/>
              <a:t>povezane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povećanjem</a:t>
            </a:r>
            <a:r>
              <a:rPr lang="en-GB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mehanizama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doći</a:t>
            </a:r>
            <a:r>
              <a:rPr lang="en-GB" dirty="0"/>
              <a:t> do </a:t>
            </a:r>
            <a:r>
              <a:rPr lang="en-GB" dirty="0" err="1"/>
              <a:t>hiperlipidemije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Menadžment</a:t>
            </a:r>
            <a:r>
              <a:rPr lang="en-GB" dirty="0"/>
              <a:t> </a:t>
            </a:r>
            <a:r>
              <a:rPr lang="en-GB" dirty="0" err="1"/>
              <a:t>povećanja</a:t>
            </a:r>
            <a:r>
              <a:rPr lang="en-GB" dirty="0"/>
              <a:t> </a:t>
            </a:r>
            <a:r>
              <a:rPr lang="en-GB" dirty="0" err="1"/>
              <a:t>telesne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, </a:t>
            </a:r>
            <a:r>
              <a:rPr lang="en-GB" dirty="0" err="1"/>
              <a:t>insulinske</a:t>
            </a:r>
            <a:r>
              <a:rPr lang="en-GB" dirty="0"/>
              <a:t> </a:t>
            </a:r>
            <a:r>
              <a:rPr lang="en-GB" dirty="0" err="1"/>
              <a:t>rezistencije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povećanja</a:t>
            </a:r>
            <a:r>
              <a:rPr lang="en-GB" dirty="0"/>
              <a:t> </a:t>
            </a:r>
            <a:r>
              <a:rPr lang="en-GB" dirty="0" err="1"/>
              <a:t>lipida</a:t>
            </a:r>
            <a:r>
              <a:rPr lang="en-GB" dirty="0"/>
              <a:t> </a:t>
            </a:r>
            <a:r>
              <a:rPr lang="en-GB" dirty="0" err="1"/>
              <a:t>trebalo</a:t>
            </a:r>
            <a:r>
              <a:rPr lang="en-GB" dirty="0"/>
              <a:t> bi da </a:t>
            </a:r>
            <a:r>
              <a:rPr lang="en-GB" dirty="0" err="1"/>
              <a:t>uključi</a:t>
            </a:r>
            <a:r>
              <a:rPr lang="en-GB" dirty="0"/>
              <a:t> </a:t>
            </a:r>
            <a:r>
              <a:rPr lang="en-GB" dirty="0" err="1"/>
              <a:t>praćenje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svakoj</a:t>
            </a:r>
            <a:r>
              <a:rPr lang="en-GB" dirty="0"/>
              <a:t> </a:t>
            </a:r>
            <a:r>
              <a:rPr lang="en-GB" dirty="0" err="1"/>
              <a:t>poseti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merenje</a:t>
            </a:r>
            <a:r>
              <a:rPr lang="en-GB" dirty="0"/>
              <a:t> </a:t>
            </a:r>
            <a:r>
              <a:rPr lang="en-GB" dirty="0" err="1"/>
              <a:t>šećera</a:t>
            </a:r>
            <a:r>
              <a:rPr lang="en-GB" dirty="0"/>
              <a:t> u </a:t>
            </a:r>
            <a:r>
              <a:rPr lang="en-GB" dirty="0" err="1"/>
              <a:t>krvi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lipida</a:t>
            </a:r>
            <a:r>
              <a:rPr lang="en-GB" dirty="0"/>
              <a:t> </a:t>
            </a:r>
            <a:r>
              <a:rPr lang="en-GB" dirty="0" err="1"/>
              <a:t>natašte</a:t>
            </a:r>
            <a:r>
              <a:rPr lang="en-GB" dirty="0"/>
              <a:t> u </a:t>
            </a:r>
            <a:r>
              <a:rPr lang="en-GB" dirty="0" err="1"/>
              <a:t>intervalima</a:t>
            </a:r>
            <a:r>
              <a:rPr lang="en-GB" dirty="0"/>
              <a:t> od 3 do 6 </a:t>
            </a:r>
            <a:r>
              <a:rPr lang="en-GB" dirty="0" err="1"/>
              <a:t>meseci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Merenje</a:t>
            </a:r>
            <a:r>
              <a:rPr lang="en-GB" dirty="0"/>
              <a:t> </a:t>
            </a:r>
            <a:r>
              <a:rPr lang="en-GB" dirty="0" err="1"/>
              <a:t>hemoglobina</a:t>
            </a:r>
            <a:r>
              <a:rPr lang="en-GB" dirty="0"/>
              <a:t> A1C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korisno</a:t>
            </a:r>
            <a:r>
              <a:rPr lang="en-GB" dirty="0"/>
              <a:t> </a:t>
            </a:r>
            <a:r>
              <a:rPr lang="en-GB" dirty="0" err="1"/>
              <a:t>kada</a:t>
            </a:r>
            <a:r>
              <a:rPr lang="en-GB" dirty="0"/>
              <a:t> je </a:t>
            </a:r>
            <a:r>
              <a:rPr lang="en-GB" dirty="0" err="1"/>
              <a:t>nemoguće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siguran</a:t>
            </a:r>
            <a:r>
              <a:rPr lang="en-GB" dirty="0"/>
              <a:t> u </a:t>
            </a:r>
            <a:r>
              <a:rPr lang="en-GB" dirty="0" err="1"/>
              <a:t>dobijanje</a:t>
            </a:r>
            <a:r>
              <a:rPr lang="en-GB" dirty="0"/>
              <a:t> </a:t>
            </a:r>
            <a:r>
              <a:rPr lang="en-GB" dirty="0" err="1"/>
              <a:t>šećera</a:t>
            </a:r>
            <a:r>
              <a:rPr lang="en-GB" dirty="0"/>
              <a:t> u </a:t>
            </a:r>
            <a:r>
              <a:rPr lang="en-GB" dirty="0" err="1"/>
              <a:t>krvi</a:t>
            </a:r>
            <a:r>
              <a:rPr lang="en-GB" dirty="0"/>
              <a:t> </a:t>
            </a:r>
            <a:r>
              <a:rPr lang="en-GB" dirty="0" err="1"/>
              <a:t>natašte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Dijabetička</a:t>
            </a:r>
            <a:r>
              <a:rPr lang="en-GB" dirty="0"/>
              <a:t> </a:t>
            </a:r>
            <a:r>
              <a:rPr lang="en-GB" dirty="0" err="1"/>
              <a:t>ketoacidoza</a:t>
            </a:r>
            <a:r>
              <a:rPr lang="en-GB" dirty="0"/>
              <a:t> je </a:t>
            </a:r>
            <a:r>
              <a:rPr lang="en-GB" dirty="0" err="1"/>
              <a:t>prijavljena</a:t>
            </a:r>
            <a:r>
              <a:rPr lang="en-GB" dirty="0"/>
              <a:t> u </a:t>
            </a:r>
            <a:r>
              <a:rPr lang="en-GB" dirty="0" err="1"/>
              <a:t>nekoliko</a:t>
            </a:r>
            <a:r>
              <a:rPr lang="en-GB" dirty="0"/>
              <a:t> </a:t>
            </a:r>
            <a:r>
              <a:rPr lang="en-GB" dirty="0" err="1"/>
              <a:t>slučajeva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Odnos</a:t>
            </a:r>
            <a:r>
              <a:rPr lang="en-GB" dirty="0"/>
              <a:t> </a:t>
            </a:r>
            <a:r>
              <a:rPr lang="en-GB" dirty="0" err="1"/>
              <a:t>triglicerid:HDL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da </a:t>
            </a:r>
            <a:r>
              <a:rPr lang="en-GB" dirty="0" err="1"/>
              <a:t>bude</a:t>
            </a:r>
            <a:r>
              <a:rPr lang="en-GB" dirty="0"/>
              <a:t> </a:t>
            </a:r>
            <a:r>
              <a:rPr lang="en-GB" dirty="0" err="1"/>
              <a:t>manji</a:t>
            </a:r>
            <a:r>
              <a:rPr lang="en-GB" dirty="0"/>
              <a:t> od 3,5 u </a:t>
            </a:r>
            <a:r>
              <a:rPr lang="en-GB" dirty="0" err="1"/>
              <a:t>uzorcima</a:t>
            </a:r>
            <a:r>
              <a:rPr lang="en-GB" dirty="0"/>
              <a:t> </a:t>
            </a:r>
            <a:r>
              <a:rPr lang="en-GB" dirty="0" err="1"/>
              <a:t>natašte</a:t>
            </a:r>
            <a:r>
              <a:rPr lang="en-GB" dirty="0"/>
              <a:t>. </a:t>
            </a:r>
            <a:r>
              <a:rPr lang="en-GB" dirty="0" err="1"/>
              <a:t>Nivoi</a:t>
            </a:r>
            <a:r>
              <a:rPr lang="en-GB" dirty="0"/>
              <a:t> </a:t>
            </a:r>
            <a:r>
              <a:rPr lang="en-GB" dirty="0" err="1"/>
              <a:t>viši</a:t>
            </a:r>
            <a:r>
              <a:rPr lang="en-GB" dirty="0"/>
              <a:t> od toga </a:t>
            </a:r>
            <a:r>
              <a:rPr lang="en-GB" dirty="0" err="1"/>
              <a:t>ukazuju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povećan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aterosklerotičnih</a:t>
            </a:r>
            <a:r>
              <a:rPr lang="en-GB" dirty="0"/>
              <a:t> </a:t>
            </a:r>
            <a:r>
              <a:rPr lang="en-GB" dirty="0" err="1"/>
              <a:t>kardiovaskularnih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Hiperprolaktinemija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žena</a:t>
            </a:r>
            <a:r>
              <a:rPr lang="en-GB" dirty="0"/>
              <a:t> </a:t>
            </a:r>
            <a:r>
              <a:rPr lang="en-GB" dirty="0" err="1"/>
              <a:t>dovodi</a:t>
            </a:r>
            <a:r>
              <a:rPr lang="en-GB" dirty="0"/>
              <a:t> do </a:t>
            </a:r>
            <a:r>
              <a:rPr lang="en-GB" dirty="0" err="1"/>
              <a:t>sindroma</a:t>
            </a:r>
            <a:r>
              <a:rPr lang="en-GB" dirty="0"/>
              <a:t> </a:t>
            </a:r>
            <a:r>
              <a:rPr lang="en-GB" dirty="0" err="1"/>
              <a:t>amenoreagalaktoreje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neplodnosti</a:t>
            </a:r>
            <a:r>
              <a:rPr lang="en-GB" dirty="0"/>
              <a:t>;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muškaraca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doći</a:t>
            </a:r>
            <a:r>
              <a:rPr lang="en-GB" dirty="0"/>
              <a:t> do </a:t>
            </a:r>
            <a:r>
              <a:rPr lang="en-GB" dirty="0" err="1"/>
              <a:t>gubitka</a:t>
            </a:r>
            <a:r>
              <a:rPr lang="en-GB" dirty="0"/>
              <a:t> </a:t>
            </a:r>
            <a:r>
              <a:rPr lang="en-GB" dirty="0" err="1"/>
              <a:t>libida</a:t>
            </a:r>
            <a:r>
              <a:rPr lang="en-GB" dirty="0"/>
              <a:t>, </a:t>
            </a:r>
            <a:r>
              <a:rPr lang="en-GB" dirty="0" err="1"/>
              <a:t>impotencije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neplodnosti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Hiperprolaktinemija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</a:t>
            </a:r>
            <a:r>
              <a:rPr lang="en-GB" dirty="0" err="1"/>
              <a:t>osteoporozu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žena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Ako</a:t>
            </a:r>
            <a:r>
              <a:rPr lang="en-GB" dirty="0"/>
              <a:t> </a:t>
            </a:r>
            <a:r>
              <a:rPr lang="en-GB" dirty="0" err="1"/>
              <a:t>smanjenje</a:t>
            </a:r>
            <a:r>
              <a:rPr lang="en-GB" dirty="0"/>
              <a:t> doze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indicirano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je </a:t>
            </a:r>
            <a:r>
              <a:rPr lang="en-GB" dirty="0" err="1"/>
              <a:t>neefikasno</a:t>
            </a:r>
            <a:r>
              <a:rPr lang="en-GB" dirty="0"/>
              <a:t> u </a:t>
            </a:r>
            <a:r>
              <a:rPr lang="en-GB" dirty="0" err="1"/>
              <a:t>kontroli</a:t>
            </a:r>
            <a:r>
              <a:rPr lang="en-GB" dirty="0"/>
              <a:t> </a:t>
            </a:r>
            <a:r>
              <a:rPr lang="en-GB" dirty="0" err="1"/>
              <a:t>ovog</a:t>
            </a:r>
            <a:r>
              <a:rPr lang="en-GB" dirty="0"/>
              <a:t> </a:t>
            </a:r>
            <a:r>
              <a:rPr lang="en-GB" dirty="0" err="1"/>
              <a:t>obrasca</a:t>
            </a:r>
            <a:r>
              <a:rPr lang="en-GB" dirty="0"/>
              <a:t>,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indikovano</a:t>
            </a:r>
            <a:r>
              <a:rPr lang="en-GB" dirty="0"/>
              <a:t> </a:t>
            </a:r>
            <a:r>
              <a:rPr lang="en-GB" dirty="0" err="1"/>
              <a:t>prelazak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jedan</a:t>
            </a:r>
            <a:r>
              <a:rPr lang="en-GB" dirty="0"/>
              <a:t> od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koji ne </a:t>
            </a:r>
            <a:r>
              <a:rPr lang="en-GB" dirty="0" err="1"/>
              <a:t>podižu</a:t>
            </a:r>
            <a:r>
              <a:rPr lang="en-GB" dirty="0"/>
              <a:t> </a:t>
            </a:r>
            <a:r>
              <a:rPr lang="en-GB" dirty="0" err="1"/>
              <a:t>nivoe</a:t>
            </a:r>
            <a:r>
              <a:rPr lang="en-GB" dirty="0"/>
              <a:t> </a:t>
            </a:r>
            <a:r>
              <a:rPr lang="en-GB" dirty="0" err="1"/>
              <a:t>prolaktina</a:t>
            </a:r>
            <a:r>
              <a:rPr lang="en-GB" dirty="0"/>
              <a:t>, </a:t>
            </a:r>
            <a:r>
              <a:rPr lang="en-GB" dirty="0" err="1"/>
              <a:t>npr</a:t>
            </a:r>
            <a:r>
              <a:rPr lang="en-GB" dirty="0"/>
              <a:t>. </a:t>
            </a:r>
            <a:r>
              <a:rPr lang="en-GB" dirty="0" err="1"/>
              <a:t>aripiprazol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43846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6212-E43C-41C0-8FBA-C7BAE3199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Toksične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alergijske</a:t>
            </a:r>
            <a:r>
              <a:rPr lang="en-GB" dirty="0"/>
              <a:t> </a:t>
            </a:r>
            <a:r>
              <a:rPr lang="en-GB" dirty="0" err="1"/>
              <a:t>reakcije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3D5E0-9DA5-45F6-A645-C7A117C09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0637"/>
            <a:ext cx="10515600" cy="3966326"/>
          </a:xfrm>
        </p:spPr>
        <p:txBody>
          <a:bodyPr>
            <a:normAutofit/>
          </a:bodyPr>
          <a:lstStyle/>
          <a:p>
            <a:r>
              <a:rPr lang="en-GB" sz="2400" dirty="0" err="1"/>
              <a:t>Agranulocitoza</a:t>
            </a:r>
            <a:r>
              <a:rPr lang="en-GB" sz="2400" dirty="0"/>
              <a:t>, </a:t>
            </a:r>
            <a:r>
              <a:rPr lang="en-GB" sz="2400" dirty="0" err="1"/>
              <a:t>holestatska</a:t>
            </a:r>
            <a:r>
              <a:rPr lang="en-GB" sz="2400" dirty="0"/>
              <a:t> </a:t>
            </a:r>
            <a:r>
              <a:rPr lang="en-GB" sz="2400" dirty="0" err="1"/>
              <a:t>žutica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kožne</a:t>
            </a:r>
            <a:r>
              <a:rPr lang="en-GB" sz="2400" dirty="0"/>
              <a:t> </a:t>
            </a:r>
            <a:r>
              <a:rPr lang="en-GB" sz="2400" dirty="0" err="1"/>
              <a:t>erupcije</a:t>
            </a:r>
            <a:r>
              <a:rPr lang="en-GB" sz="2400" dirty="0"/>
              <a:t> se </a:t>
            </a:r>
            <a:r>
              <a:rPr lang="en-GB" sz="2400" dirty="0" err="1"/>
              <a:t>retko</a:t>
            </a:r>
            <a:r>
              <a:rPr lang="en-GB" sz="2400" dirty="0"/>
              <a:t> </a:t>
            </a:r>
            <a:r>
              <a:rPr lang="en-GB" sz="2400" dirty="0" err="1"/>
              <a:t>javljaju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antipsihotika</a:t>
            </a:r>
            <a:r>
              <a:rPr lang="en-GB" sz="2400" dirty="0"/>
              <a:t> </a:t>
            </a:r>
            <a:r>
              <a:rPr lang="en-GB" sz="2400" dirty="0" err="1"/>
              <a:t>visokog</a:t>
            </a:r>
            <a:r>
              <a:rPr lang="en-GB" sz="2400" dirty="0"/>
              <a:t> </a:t>
            </a:r>
            <a:r>
              <a:rPr lang="en-GB" sz="2400" dirty="0" err="1"/>
              <a:t>potentnosti</a:t>
            </a:r>
            <a:r>
              <a:rPr lang="en-GB" sz="2400" dirty="0"/>
              <a:t> koji se </a:t>
            </a:r>
            <a:r>
              <a:rPr lang="en-GB" sz="2400" dirty="0" err="1"/>
              <a:t>trenutno</a:t>
            </a:r>
            <a:r>
              <a:rPr lang="en-GB" sz="2400" dirty="0"/>
              <a:t> </a:t>
            </a:r>
            <a:r>
              <a:rPr lang="en-GB" sz="2400" dirty="0" err="1"/>
              <a:t>koriste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Za </a:t>
            </a:r>
            <a:r>
              <a:rPr lang="en-GB" sz="2400" dirty="0" err="1"/>
              <a:t>razliku</a:t>
            </a:r>
            <a:r>
              <a:rPr lang="en-GB" sz="2400" dirty="0"/>
              <a:t> od </a:t>
            </a:r>
            <a:r>
              <a:rPr lang="en-GB" sz="2400" dirty="0" err="1"/>
              <a:t>drugih</a:t>
            </a:r>
            <a:r>
              <a:rPr lang="en-GB" sz="2400" dirty="0"/>
              <a:t> </a:t>
            </a:r>
            <a:r>
              <a:rPr lang="en-GB" sz="2400" dirty="0" err="1"/>
              <a:t>antipsihotika</a:t>
            </a:r>
            <a:r>
              <a:rPr lang="en-GB" sz="2400" dirty="0"/>
              <a:t>, </a:t>
            </a:r>
            <a:r>
              <a:rPr lang="en-GB" sz="2400" dirty="0" err="1"/>
              <a:t>klozapin</a:t>
            </a:r>
            <a:r>
              <a:rPr lang="en-GB" sz="2400" dirty="0"/>
              <a:t> </a:t>
            </a:r>
            <a:r>
              <a:rPr lang="en-GB" sz="2400" dirty="0" err="1"/>
              <a:t>izaziva</a:t>
            </a:r>
            <a:r>
              <a:rPr lang="en-GB" sz="2400" dirty="0"/>
              <a:t> </a:t>
            </a:r>
            <a:r>
              <a:rPr lang="en-GB" sz="2400" dirty="0" err="1"/>
              <a:t>agranulocitozu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malog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</a:t>
            </a:r>
            <a:r>
              <a:rPr lang="en-GB" sz="2400" dirty="0" err="1"/>
              <a:t>značajnog</a:t>
            </a:r>
            <a:r>
              <a:rPr lang="en-GB" sz="2400" dirty="0"/>
              <a:t> </a:t>
            </a:r>
            <a:r>
              <a:rPr lang="en-GB" sz="2400" dirty="0" err="1"/>
              <a:t>broja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— </a:t>
            </a:r>
            <a:r>
              <a:rPr lang="en-GB" sz="2400" dirty="0" err="1"/>
              <a:t>otprilike</a:t>
            </a:r>
            <a:r>
              <a:rPr lang="en-GB" sz="2400" dirty="0"/>
              <a:t> 1–2% </a:t>
            </a:r>
            <a:r>
              <a:rPr lang="en-GB" sz="2400" dirty="0" err="1"/>
              <a:t>lečenih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Ovaj</a:t>
            </a:r>
            <a:r>
              <a:rPr lang="en-GB" sz="2400" dirty="0"/>
              <a:t> </a:t>
            </a:r>
            <a:r>
              <a:rPr lang="en-GB" sz="2400" dirty="0" err="1"/>
              <a:t>ozbiljan</a:t>
            </a:r>
            <a:r>
              <a:rPr lang="en-GB" sz="2400" dirty="0"/>
              <a:t>, </a:t>
            </a:r>
            <a:r>
              <a:rPr lang="en-GB" sz="2400" dirty="0" err="1"/>
              <a:t>potencijalno</a:t>
            </a:r>
            <a:r>
              <a:rPr lang="en-GB" sz="2400" dirty="0"/>
              <a:t> </a:t>
            </a:r>
            <a:r>
              <a:rPr lang="en-GB" sz="2400" dirty="0" err="1"/>
              <a:t>fatalan</a:t>
            </a:r>
            <a:r>
              <a:rPr lang="en-GB" sz="2400" dirty="0"/>
              <a:t> </a:t>
            </a:r>
            <a:r>
              <a:rPr lang="en-GB" sz="2400" dirty="0" err="1"/>
              <a:t>efekat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se </a:t>
            </a:r>
            <a:r>
              <a:rPr lang="en-GB" sz="2400" dirty="0" err="1"/>
              <a:t>razviti</a:t>
            </a:r>
            <a:r>
              <a:rPr lang="en-GB" sz="2400" dirty="0"/>
              <a:t> </a:t>
            </a:r>
            <a:r>
              <a:rPr lang="en-GB" sz="2400" dirty="0" err="1"/>
              <a:t>brzo</a:t>
            </a:r>
            <a:r>
              <a:rPr lang="en-GB" sz="2400" dirty="0"/>
              <a:t>, </a:t>
            </a:r>
            <a:r>
              <a:rPr lang="en-GB" sz="2400" dirty="0" err="1"/>
              <a:t>obično</a:t>
            </a:r>
            <a:r>
              <a:rPr lang="en-GB" sz="2400" dirty="0"/>
              <a:t> </a:t>
            </a:r>
            <a:r>
              <a:rPr lang="en-GB" sz="2400" dirty="0" err="1"/>
              <a:t>između</a:t>
            </a:r>
            <a:r>
              <a:rPr lang="en-GB" sz="2400" dirty="0"/>
              <a:t> 6. </a:t>
            </a:r>
            <a:r>
              <a:rPr lang="en-GB" sz="2400" dirty="0" err="1"/>
              <a:t>i</a:t>
            </a:r>
            <a:r>
              <a:rPr lang="en-GB" sz="2400" dirty="0"/>
              <a:t> 18. </a:t>
            </a:r>
            <a:r>
              <a:rPr lang="en-GB" sz="2400" dirty="0" err="1"/>
              <a:t>nedelje</a:t>
            </a:r>
            <a:r>
              <a:rPr lang="en-GB" sz="2400" dirty="0"/>
              <a:t> </a:t>
            </a:r>
            <a:r>
              <a:rPr lang="en-GB" sz="2400" dirty="0" err="1"/>
              <a:t>terapije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Nije</a:t>
            </a:r>
            <a:r>
              <a:rPr lang="en-GB" sz="2400" dirty="0"/>
              <a:t> </a:t>
            </a:r>
            <a:r>
              <a:rPr lang="en-GB" sz="2400" dirty="0" err="1"/>
              <a:t>poznato</a:t>
            </a:r>
            <a:r>
              <a:rPr lang="en-GB" sz="2400" dirty="0"/>
              <a:t> da li </a:t>
            </a:r>
            <a:r>
              <a:rPr lang="en-GB" sz="2400" dirty="0" err="1"/>
              <a:t>predstavlja</a:t>
            </a:r>
            <a:r>
              <a:rPr lang="en-GB" sz="2400" dirty="0"/>
              <a:t> </a:t>
            </a:r>
            <a:r>
              <a:rPr lang="en-GB" sz="2400" dirty="0" err="1"/>
              <a:t>imunološku</a:t>
            </a:r>
            <a:r>
              <a:rPr lang="en-GB" sz="2400" dirty="0"/>
              <a:t> </a:t>
            </a:r>
            <a:r>
              <a:rPr lang="en-GB" sz="2400" dirty="0" err="1"/>
              <a:t>reakciju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se </a:t>
            </a:r>
            <a:r>
              <a:rPr lang="en-GB" sz="2400" dirty="0" err="1"/>
              <a:t>čini</a:t>
            </a:r>
            <a:r>
              <a:rPr lang="en-GB" sz="2400" dirty="0"/>
              <a:t> da je </a:t>
            </a:r>
            <a:r>
              <a:rPr lang="en-GB" sz="2400" dirty="0" err="1"/>
              <a:t>reverzibilna</a:t>
            </a:r>
            <a:r>
              <a:rPr lang="en-GB" sz="2400" dirty="0"/>
              <a:t> </a:t>
            </a:r>
            <a:r>
              <a:rPr lang="en-GB" sz="2400" dirty="0" err="1"/>
              <a:t>nakon</a:t>
            </a:r>
            <a:r>
              <a:rPr lang="en-GB" sz="2400" dirty="0"/>
              <a:t> </a:t>
            </a:r>
            <a:r>
              <a:rPr lang="en-GB" sz="2400" dirty="0" err="1"/>
              <a:t>prestanka</a:t>
            </a:r>
            <a:r>
              <a:rPr lang="en-GB" sz="2400" dirty="0"/>
              <a:t> </a:t>
            </a:r>
            <a:r>
              <a:rPr lang="en-GB" sz="2400" dirty="0" err="1"/>
              <a:t>uzimanja</a:t>
            </a:r>
            <a:r>
              <a:rPr lang="en-GB" sz="2400" dirty="0"/>
              <a:t> </a:t>
            </a:r>
            <a:r>
              <a:rPr lang="en-GB" sz="2400" dirty="0" err="1"/>
              <a:t>leka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Zbog</a:t>
            </a:r>
            <a:r>
              <a:rPr lang="en-GB" sz="2400" dirty="0"/>
              <a:t> </a:t>
            </a:r>
            <a:r>
              <a:rPr lang="en-GB" sz="2400" dirty="0" err="1"/>
              <a:t>rizika</a:t>
            </a:r>
            <a:r>
              <a:rPr lang="en-GB" sz="2400" dirty="0"/>
              <a:t> od </a:t>
            </a:r>
            <a:r>
              <a:rPr lang="en-GB" sz="2400" dirty="0" err="1"/>
              <a:t>agranulocitoze</a:t>
            </a:r>
            <a:r>
              <a:rPr lang="en-GB" sz="2400" dirty="0"/>
              <a:t>, </a:t>
            </a:r>
            <a:r>
              <a:rPr lang="en-GB" sz="2400" dirty="0" err="1"/>
              <a:t>pacijenti</a:t>
            </a:r>
            <a:r>
              <a:rPr lang="en-GB" sz="2400" dirty="0"/>
              <a:t> koji </a:t>
            </a:r>
            <a:r>
              <a:rPr lang="en-GB" sz="2400" dirty="0" err="1"/>
              <a:t>primaju</a:t>
            </a:r>
            <a:r>
              <a:rPr lang="en-GB" sz="2400" dirty="0"/>
              <a:t> </a:t>
            </a:r>
            <a:r>
              <a:rPr lang="en-GB" sz="2400" dirty="0" err="1"/>
              <a:t>klozapin</a:t>
            </a:r>
            <a:r>
              <a:rPr lang="en-GB" sz="2400" dirty="0"/>
              <a:t> </a:t>
            </a:r>
            <a:r>
              <a:rPr lang="en-GB" sz="2400" dirty="0" err="1"/>
              <a:t>moraju</a:t>
            </a:r>
            <a:r>
              <a:rPr lang="en-GB" sz="2400" dirty="0"/>
              <a:t> </a:t>
            </a:r>
            <a:r>
              <a:rPr lang="en-GB" sz="2400" dirty="0" err="1"/>
              <a:t>imati</a:t>
            </a:r>
            <a:r>
              <a:rPr lang="en-GB" sz="2400" dirty="0"/>
              <a:t> </a:t>
            </a:r>
            <a:r>
              <a:rPr lang="en-GB" sz="2400" dirty="0" err="1"/>
              <a:t>nedeljnu</a:t>
            </a:r>
            <a:r>
              <a:rPr lang="en-GB" sz="2400" dirty="0"/>
              <a:t> </a:t>
            </a:r>
            <a:r>
              <a:rPr lang="en-GB" sz="2400" dirty="0" err="1"/>
              <a:t>krvnu</a:t>
            </a:r>
            <a:r>
              <a:rPr lang="en-GB" sz="2400" dirty="0"/>
              <a:t> </a:t>
            </a:r>
            <a:r>
              <a:rPr lang="en-GB" sz="2400" dirty="0" err="1"/>
              <a:t>sliku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</a:t>
            </a:r>
            <a:r>
              <a:rPr lang="en-GB" sz="2400" dirty="0" err="1"/>
              <a:t>prvih</a:t>
            </a:r>
            <a:r>
              <a:rPr lang="en-GB" sz="2400" dirty="0"/>
              <a:t> 6 </a:t>
            </a:r>
            <a:r>
              <a:rPr lang="en-GB" sz="2400" dirty="0" err="1"/>
              <a:t>meseci</a:t>
            </a:r>
            <a:r>
              <a:rPr lang="en-GB" sz="2400" dirty="0"/>
              <a:t> </a:t>
            </a:r>
            <a:r>
              <a:rPr lang="en-GB" sz="2400" dirty="0" err="1"/>
              <a:t>lečenja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svake</a:t>
            </a:r>
            <a:r>
              <a:rPr lang="en-GB" sz="2400" dirty="0"/>
              <a:t> 3 </a:t>
            </a:r>
            <a:r>
              <a:rPr lang="en-GB" sz="2400" dirty="0" err="1"/>
              <a:t>nedelje</a:t>
            </a:r>
            <a:r>
              <a:rPr lang="en-GB" sz="2400" dirty="0"/>
              <a:t> </a:t>
            </a:r>
            <a:r>
              <a:rPr lang="en-GB" sz="2400" dirty="0" err="1"/>
              <a:t>nakon</a:t>
            </a:r>
            <a:r>
              <a:rPr lang="en-GB" sz="2400" dirty="0"/>
              <a:t> toga.</a:t>
            </a:r>
          </a:p>
        </p:txBody>
      </p:sp>
    </p:spTree>
    <p:extLst>
      <p:ext uri="{BB962C8B-B14F-4D97-AF65-F5344CB8AC3E}">
        <p14:creationId xmlns:p14="http://schemas.microsoft.com/office/powerpoint/2010/main" val="162460120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22F40-B37E-4543-BE20-A29D71A7E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Očne</a:t>
            </a:r>
            <a:r>
              <a:rPr lang="en-GB" dirty="0"/>
              <a:t> </a:t>
            </a:r>
            <a:r>
              <a:rPr lang="en-GB" dirty="0" err="1"/>
              <a:t>komplikacije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59659-353B-4850-8D9B-04AE3DCBF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43683"/>
            <a:ext cx="10515600" cy="3333279"/>
          </a:xfrm>
        </p:spPr>
        <p:txBody>
          <a:bodyPr>
            <a:normAutofit/>
          </a:bodyPr>
          <a:lstStyle/>
          <a:p>
            <a:r>
              <a:rPr lang="en-GB" sz="2400" dirty="0" err="1"/>
              <a:t>Depoziti</a:t>
            </a:r>
            <a:r>
              <a:rPr lang="en-GB" sz="2400" dirty="0"/>
              <a:t> u </a:t>
            </a:r>
            <a:r>
              <a:rPr lang="en-GB" sz="2400" dirty="0" err="1"/>
              <a:t>prednjim</a:t>
            </a:r>
            <a:r>
              <a:rPr lang="en-GB" sz="2400" dirty="0"/>
              <a:t> </a:t>
            </a:r>
            <a:r>
              <a:rPr lang="en-GB" sz="2400" dirty="0" err="1"/>
              <a:t>delovima</a:t>
            </a:r>
            <a:r>
              <a:rPr lang="en-GB" sz="2400" dirty="0"/>
              <a:t> </a:t>
            </a:r>
            <a:r>
              <a:rPr lang="en-GB" sz="2400" dirty="0" err="1"/>
              <a:t>oka</a:t>
            </a:r>
            <a:r>
              <a:rPr lang="en-GB" sz="2400" dirty="0"/>
              <a:t> (</a:t>
            </a:r>
            <a:r>
              <a:rPr lang="en-GB" sz="2400" dirty="0" err="1"/>
              <a:t>rožnjača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sočivo</a:t>
            </a:r>
            <a:r>
              <a:rPr lang="en-GB" sz="2400" dirty="0"/>
              <a:t>)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česta</a:t>
            </a:r>
            <a:r>
              <a:rPr lang="en-GB" sz="2400" dirty="0"/>
              <a:t> </a:t>
            </a:r>
            <a:r>
              <a:rPr lang="en-GB" sz="2400" dirty="0" err="1"/>
              <a:t>komplikacija</a:t>
            </a:r>
            <a:r>
              <a:rPr lang="en-GB" sz="2400" dirty="0"/>
              <a:t> </a:t>
            </a:r>
            <a:r>
              <a:rPr lang="en-GB" sz="2400" dirty="0" err="1"/>
              <a:t>terapije</a:t>
            </a:r>
            <a:r>
              <a:rPr lang="en-GB" sz="2400" dirty="0"/>
              <a:t> </a:t>
            </a:r>
            <a:r>
              <a:rPr lang="en-GB" sz="2400" dirty="0" err="1"/>
              <a:t>hlorpromazinom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Oni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naglasiti</a:t>
            </a:r>
            <a:r>
              <a:rPr lang="en-GB" sz="2400" dirty="0"/>
              <a:t> </a:t>
            </a:r>
            <a:r>
              <a:rPr lang="en-GB" sz="2400" dirty="0" err="1"/>
              <a:t>normalne</a:t>
            </a:r>
            <a:r>
              <a:rPr lang="en-GB" sz="2400" dirty="0"/>
              <a:t> </a:t>
            </a:r>
            <a:r>
              <a:rPr lang="en-GB" sz="2400" dirty="0" err="1"/>
              <a:t>procese</a:t>
            </a:r>
            <a:r>
              <a:rPr lang="en-GB" sz="2400" dirty="0"/>
              <a:t> </a:t>
            </a:r>
            <a:r>
              <a:rPr lang="en-GB" sz="2400" dirty="0" err="1"/>
              <a:t>starenja</a:t>
            </a:r>
            <a:r>
              <a:rPr lang="en-GB" sz="2400" dirty="0"/>
              <a:t> </a:t>
            </a:r>
            <a:r>
              <a:rPr lang="en-GB" sz="2400" dirty="0" err="1"/>
              <a:t>sočiva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Tioridazin</a:t>
            </a:r>
            <a:r>
              <a:rPr lang="en-GB" sz="2400" dirty="0"/>
              <a:t> je </a:t>
            </a:r>
            <a:r>
              <a:rPr lang="en-GB" sz="2400" dirty="0" err="1"/>
              <a:t>jedini</a:t>
            </a:r>
            <a:r>
              <a:rPr lang="en-GB" sz="2400" dirty="0"/>
              <a:t> </a:t>
            </a:r>
            <a:r>
              <a:rPr lang="en-GB" sz="2400" dirty="0" err="1"/>
              <a:t>antipsihotik</a:t>
            </a:r>
            <a:r>
              <a:rPr lang="en-GB" sz="2400" dirty="0"/>
              <a:t> koji </a:t>
            </a:r>
            <a:r>
              <a:rPr lang="en-GB" sz="2400" dirty="0" err="1"/>
              <a:t>izaziva</a:t>
            </a:r>
            <a:r>
              <a:rPr lang="en-GB" sz="2400" dirty="0"/>
              <a:t> </a:t>
            </a:r>
            <a:r>
              <a:rPr lang="en-GB" sz="2400" dirty="0" err="1"/>
              <a:t>naslage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mrežnjači</a:t>
            </a:r>
            <a:r>
              <a:rPr lang="en-GB" sz="2400" dirty="0"/>
              <a:t>, </a:t>
            </a:r>
            <a:r>
              <a:rPr lang="en-GB" sz="2400" dirty="0" err="1"/>
              <a:t>koje</a:t>
            </a:r>
            <a:r>
              <a:rPr lang="en-GB" sz="2400" dirty="0"/>
              <a:t> u </a:t>
            </a:r>
            <a:r>
              <a:rPr lang="en-GB" sz="2400" dirty="0" err="1"/>
              <a:t>uznapredovalim</a:t>
            </a:r>
            <a:r>
              <a:rPr lang="en-GB" sz="2400" dirty="0"/>
              <a:t> </a:t>
            </a:r>
            <a:r>
              <a:rPr lang="en-GB" sz="2400" dirty="0" err="1"/>
              <a:t>slučajevima</a:t>
            </a:r>
            <a:r>
              <a:rPr lang="en-GB" sz="2400" dirty="0"/>
              <a:t> </a:t>
            </a:r>
            <a:r>
              <a:rPr lang="en-GB" sz="2400" dirty="0" err="1"/>
              <a:t>mogu</a:t>
            </a:r>
            <a:r>
              <a:rPr lang="en-GB" sz="2400" dirty="0"/>
              <a:t> da </a:t>
            </a:r>
            <a:r>
              <a:rPr lang="en-GB" sz="2400" dirty="0" err="1"/>
              <a:t>liče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i="1" dirty="0"/>
              <a:t>retinitis pigmentosa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Naslage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obično</a:t>
            </a:r>
            <a:r>
              <a:rPr lang="en-GB" sz="2400" dirty="0"/>
              <a:t> </a:t>
            </a:r>
            <a:r>
              <a:rPr lang="en-GB" sz="2400" dirty="0" err="1"/>
              <a:t>povezane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„</a:t>
            </a:r>
            <a:r>
              <a:rPr lang="en-GB" sz="2400" dirty="0" err="1"/>
              <a:t>smeđivanjem</a:t>
            </a:r>
            <a:r>
              <a:rPr lang="sr-Latn-RS" sz="2400" dirty="0"/>
              <a:t> </a:t>
            </a:r>
            <a:r>
              <a:rPr lang="sr-Latn-RS" sz="2400" i="1" dirty="0"/>
              <a:t>(browning)</a:t>
            </a:r>
            <a:r>
              <a:rPr lang="en-GB" sz="2400" dirty="0"/>
              <a:t>“ </a:t>
            </a:r>
            <a:r>
              <a:rPr lang="en-GB" sz="2400" dirty="0" err="1"/>
              <a:t>vida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Maksimalna</a:t>
            </a:r>
            <a:r>
              <a:rPr lang="en-GB" sz="2400" dirty="0"/>
              <a:t> </a:t>
            </a:r>
            <a:r>
              <a:rPr lang="en-GB" sz="2400" dirty="0" err="1"/>
              <a:t>dnevna</a:t>
            </a:r>
            <a:r>
              <a:rPr lang="en-GB" sz="2400" dirty="0"/>
              <a:t> </a:t>
            </a:r>
            <a:r>
              <a:rPr lang="en-GB" sz="2400" dirty="0" err="1"/>
              <a:t>doza</a:t>
            </a:r>
            <a:r>
              <a:rPr lang="en-GB" sz="2400" dirty="0"/>
              <a:t> </a:t>
            </a:r>
            <a:r>
              <a:rPr lang="en-GB" sz="2400" dirty="0" err="1"/>
              <a:t>tioridazina</a:t>
            </a:r>
            <a:r>
              <a:rPr lang="en-GB" sz="2400" dirty="0"/>
              <a:t> je </a:t>
            </a:r>
            <a:r>
              <a:rPr lang="en-GB" sz="2400" dirty="0" err="1"/>
              <a:t>ograničena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800 mg/d da bi se </a:t>
            </a:r>
            <a:r>
              <a:rPr lang="en-GB" sz="2400" dirty="0" err="1"/>
              <a:t>smanjila</a:t>
            </a:r>
            <a:r>
              <a:rPr lang="en-GB" sz="2400" dirty="0"/>
              <a:t> </a:t>
            </a:r>
            <a:r>
              <a:rPr lang="en-GB" sz="2400" dirty="0" err="1"/>
              <a:t>mogućnost</a:t>
            </a:r>
            <a:r>
              <a:rPr lang="en-GB" sz="2400" dirty="0"/>
              <a:t> </a:t>
            </a:r>
            <a:r>
              <a:rPr lang="en-GB" sz="2400" dirty="0" err="1"/>
              <a:t>ove</a:t>
            </a:r>
            <a:r>
              <a:rPr lang="en-GB" sz="2400" dirty="0"/>
              <a:t> </a:t>
            </a:r>
            <a:r>
              <a:rPr lang="en-GB" sz="2400" dirty="0" err="1"/>
              <a:t>komplikacije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1132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18D48-BD6F-4039-9069-E02592F90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Srčana toksičnost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671B4-ED16-4A48-A9A1-9EF329D93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837" y="1567544"/>
            <a:ext cx="11475218" cy="5164852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Tioridazin</a:t>
            </a:r>
            <a:r>
              <a:rPr lang="en-GB" dirty="0"/>
              <a:t> u </a:t>
            </a:r>
            <a:r>
              <a:rPr lang="en-GB" dirty="0" err="1"/>
              <a:t>dozama</a:t>
            </a:r>
            <a:r>
              <a:rPr lang="en-GB" dirty="0"/>
              <a:t> </a:t>
            </a:r>
            <a:r>
              <a:rPr lang="en-GB" dirty="0" err="1"/>
              <a:t>većim</a:t>
            </a:r>
            <a:r>
              <a:rPr lang="en-GB" dirty="0"/>
              <a:t> od 300 mg </a:t>
            </a:r>
            <a:r>
              <a:rPr lang="en-GB" dirty="0" err="1"/>
              <a:t>dnevno</a:t>
            </a:r>
            <a:r>
              <a:rPr lang="en-GB" dirty="0"/>
              <a:t> je </a:t>
            </a:r>
            <a:r>
              <a:rPr lang="en-GB" dirty="0" err="1"/>
              <a:t>skoro</a:t>
            </a:r>
            <a:r>
              <a:rPr lang="en-GB" dirty="0"/>
              <a:t> </a:t>
            </a:r>
            <a:r>
              <a:rPr lang="en-GB" dirty="0" err="1"/>
              <a:t>uvek</a:t>
            </a:r>
            <a:r>
              <a:rPr lang="en-GB" dirty="0"/>
              <a:t> </a:t>
            </a:r>
            <a:r>
              <a:rPr lang="en-GB" dirty="0" err="1"/>
              <a:t>povezan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manjim</a:t>
            </a:r>
            <a:r>
              <a:rPr lang="en-GB" dirty="0"/>
              <a:t> </a:t>
            </a:r>
            <a:r>
              <a:rPr lang="en-GB" dirty="0" err="1"/>
              <a:t>abnormalnostima</a:t>
            </a:r>
            <a:r>
              <a:rPr lang="en-GB" dirty="0"/>
              <a:t> T </a:t>
            </a:r>
            <a:r>
              <a:rPr lang="en-GB" dirty="0" err="1"/>
              <a:t>talasa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lako</a:t>
            </a:r>
            <a:r>
              <a:rPr lang="en-GB" dirty="0"/>
              <a:t> </a:t>
            </a:r>
            <a:r>
              <a:rPr lang="en-GB" dirty="0" err="1"/>
              <a:t>reverzibilni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Predoziranje</a:t>
            </a:r>
            <a:r>
              <a:rPr lang="en-GB" dirty="0"/>
              <a:t> </a:t>
            </a:r>
            <a:r>
              <a:rPr lang="en-GB" dirty="0" err="1"/>
              <a:t>tioridazinom</a:t>
            </a:r>
            <a:r>
              <a:rPr lang="en-GB" dirty="0"/>
              <a:t> je </a:t>
            </a:r>
            <a:r>
              <a:rPr lang="en-GB" dirty="0" err="1"/>
              <a:t>povezano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velikim</a:t>
            </a:r>
            <a:r>
              <a:rPr lang="en-GB" dirty="0"/>
              <a:t> </a:t>
            </a:r>
            <a:r>
              <a:rPr lang="en-GB" dirty="0" err="1"/>
              <a:t>ventrikularnim</a:t>
            </a:r>
            <a:r>
              <a:rPr lang="en-GB" dirty="0"/>
              <a:t> </a:t>
            </a:r>
            <a:r>
              <a:rPr lang="en-GB" dirty="0" err="1"/>
              <a:t>aritmijama</a:t>
            </a:r>
            <a:r>
              <a:rPr lang="en-GB" dirty="0"/>
              <a:t>, </a:t>
            </a:r>
            <a:r>
              <a:rPr lang="en-GB" dirty="0" err="1"/>
              <a:t>npr</a:t>
            </a:r>
            <a:r>
              <a:rPr lang="en-GB" dirty="0"/>
              <a:t>. </a:t>
            </a:r>
            <a:r>
              <a:rPr lang="en-GB" i="1" dirty="0" err="1"/>
              <a:t>torsades</a:t>
            </a:r>
            <a:r>
              <a:rPr lang="en-GB" i="1" dirty="0"/>
              <a:t> de pointes</a:t>
            </a:r>
            <a:r>
              <a:rPr lang="en-GB" dirty="0"/>
              <a:t>, </a:t>
            </a:r>
            <a:r>
              <a:rPr lang="en-GB" dirty="0" err="1"/>
              <a:t>blokadom</a:t>
            </a:r>
            <a:r>
              <a:rPr lang="en-GB" dirty="0"/>
              <a:t> </a:t>
            </a:r>
            <a:r>
              <a:rPr lang="en-GB" dirty="0" err="1"/>
              <a:t>srčane</a:t>
            </a:r>
            <a:r>
              <a:rPr lang="en-GB" dirty="0"/>
              <a:t> </a:t>
            </a:r>
            <a:r>
              <a:rPr lang="en-GB" dirty="0" err="1"/>
              <a:t>provodljivosti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iznenadnom</a:t>
            </a:r>
            <a:r>
              <a:rPr lang="en-GB" dirty="0"/>
              <a:t> </a:t>
            </a:r>
            <a:r>
              <a:rPr lang="en-GB" dirty="0" err="1"/>
              <a:t>smrću</a:t>
            </a:r>
            <a:r>
              <a:rPr lang="en-GB" dirty="0"/>
              <a:t>;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sigurno</a:t>
            </a:r>
            <a:r>
              <a:rPr lang="en-GB" dirty="0"/>
              <a:t> da li </a:t>
            </a:r>
            <a:r>
              <a:rPr lang="en-GB" dirty="0" err="1"/>
              <a:t>tioridazin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iste</a:t>
            </a:r>
            <a:r>
              <a:rPr lang="en-GB" dirty="0"/>
              <a:t> </a:t>
            </a:r>
            <a:r>
              <a:rPr lang="en-GB" dirty="0" err="1"/>
              <a:t>poremećaje</a:t>
            </a:r>
            <a:r>
              <a:rPr lang="en-GB" dirty="0"/>
              <a:t> </a:t>
            </a:r>
            <a:r>
              <a:rPr lang="en-GB" dirty="0" err="1"/>
              <a:t>kada</a:t>
            </a:r>
            <a:r>
              <a:rPr lang="en-GB" dirty="0"/>
              <a:t> se </a:t>
            </a:r>
            <a:r>
              <a:rPr lang="en-GB" dirty="0" err="1"/>
              <a:t>koristi</a:t>
            </a:r>
            <a:r>
              <a:rPr lang="en-GB" dirty="0"/>
              <a:t> u </a:t>
            </a:r>
            <a:r>
              <a:rPr lang="en-GB" dirty="0" err="1"/>
              <a:t>terapijskim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S </a:t>
            </a:r>
            <a:r>
              <a:rPr lang="en-GB" dirty="0" err="1"/>
              <a:t>obzirom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moguće</a:t>
            </a:r>
            <a:r>
              <a:rPr lang="en-GB" dirty="0"/>
              <a:t> </a:t>
            </a:r>
            <a:r>
              <a:rPr lang="en-GB" dirty="0" err="1"/>
              <a:t>aditivno</a:t>
            </a:r>
            <a:r>
              <a:rPr lang="en-GB" dirty="0"/>
              <a:t> </a:t>
            </a:r>
            <a:r>
              <a:rPr lang="en-GB" dirty="0" err="1"/>
              <a:t>antimuskarinsko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kinidinsko</a:t>
            </a:r>
            <a:r>
              <a:rPr lang="en-GB" dirty="0"/>
              <a:t> </a:t>
            </a:r>
            <a:r>
              <a:rPr lang="en-GB" dirty="0" err="1"/>
              <a:t>dejstvo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različitim</a:t>
            </a:r>
            <a:r>
              <a:rPr lang="en-GB" dirty="0"/>
              <a:t> </a:t>
            </a:r>
            <a:r>
              <a:rPr lang="en-GB" dirty="0" err="1"/>
              <a:t>tricikličnim</a:t>
            </a:r>
            <a:r>
              <a:rPr lang="en-GB" dirty="0"/>
              <a:t> </a:t>
            </a:r>
            <a:r>
              <a:rPr lang="en-GB" dirty="0" err="1"/>
              <a:t>antidepresivima</a:t>
            </a:r>
            <a:r>
              <a:rPr lang="en-GB" dirty="0"/>
              <a:t>, </a:t>
            </a:r>
            <a:r>
              <a:rPr lang="en-GB" dirty="0" err="1"/>
              <a:t>tioridazin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kombinovati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ovim</a:t>
            </a:r>
            <a:r>
              <a:rPr lang="en-GB" dirty="0"/>
              <a:t> </a:t>
            </a:r>
            <a:r>
              <a:rPr lang="en-GB" dirty="0" err="1"/>
              <a:t>poslednjim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samo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velikom</a:t>
            </a:r>
            <a:r>
              <a:rPr lang="en-GB" dirty="0"/>
              <a:t> </a:t>
            </a:r>
            <a:r>
              <a:rPr lang="en-GB" dirty="0" err="1"/>
              <a:t>pažnjom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Od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, </a:t>
            </a:r>
            <a:r>
              <a:rPr lang="en-GB" dirty="0" err="1"/>
              <a:t>ziprasidon</a:t>
            </a:r>
            <a:r>
              <a:rPr lang="en-GB" dirty="0"/>
              <a:t> </a:t>
            </a:r>
            <a:r>
              <a:rPr lang="en-GB" dirty="0" err="1"/>
              <a:t>nosi</a:t>
            </a:r>
            <a:r>
              <a:rPr lang="en-GB" dirty="0"/>
              <a:t> </a:t>
            </a:r>
            <a:r>
              <a:rPr lang="en-GB" dirty="0" err="1"/>
              <a:t>najveći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produženja</a:t>
            </a:r>
            <a:r>
              <a:rPr lang="en-GB" dirty="0"/>
              <a:t> </a:t>
            </a:r>
            <a:r>
              <a:rPr lang="sr-Latn-RS" dirty="0"/>
              <a:t>Q</a:t>
            </a:r>
            <a:r>
              <a:rPr lang="en-GB" dirty="0"/>
              <a:t>T </a:t>
            </a:r>
            <a:r>
              <a:rPr lang="en-GB" dirty="0" err="1"/>
              <a:t>intervala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stoga</a:t>
            </a:r>
            <a:r>
              <a:rPr lang="en-GB" dirty="0"/>
              <a:t> ga ne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kombinovati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drugim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koji </a:t>
            </a:r>
            <a:r>
              <a:rPr lang="en-GB" dirty="0" err="1"/>
              <a:t>produžavaju</a:t>
            </a:r>
            <a:r>
              <a:rPr lang="en-GB" dirty="0"/>
              <a:t> </a:t>
            </a:r>
            <a:r>
              <a:rPr lang="sr-Latn-RS" dirty="0"/>
              <a:t>Q</a:t>
            </a:r>
            <a:r>
              <a:rPr lang="en-GB" dirty="0"/>
              <a:t>T interval,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tioridazin</a:t>
            </a:r>
            <a:r>
              <a:rPr lang="en-GB" dirty="0"/>
              <a:t>, </a:t>
            </a:r>
            <a:r>
              <a:rPr lang="en-GB" dirty="0" err="1"/>
              <a:t>pimozid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antiaritmičke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</a:t>
            </a:r>
            <a:r>
              <a:rPr lang="en-GB" dirty="0" err="1"/>
              <a:t>grupe</a:t>
            </a:r>
            <a:r>
              <a:rPr lang="en-GB" dirty="0"/>
              <a:t> </a:t>
            </a:r>
            <a:r>
              <a:rPr lang="sr-Latn-RS" dirty="0"/>
              <a:t>I</a:t>
            </a:r>
            <a:r>
              <a:rPr lang="en-GB" dirty="0"/>
              <a:t>A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sr-Latn-RS" dirty="0"/>
              <a:t>III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Klozapin</a:t>
            </a:r>
            <a:r>
              <a:rPr lang="en-GB" dirty="0"/>
              <a:t> je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povezan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miokarditisom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mora se </a:t>
            </a:r>
            <a:r>
              <a:rPr lang="en-GB" dirty="0" err="1"/>
              <a:t>prekinuti</a:t>
            </a:r>
            <a:r>
              <a:rPr lang="en-GB" dirty="0"/>
              <a:t> </a:t>
            </a:r>
            <a:r>
              <a:rPr lang="en-GB" dirty="0" err="1"/>
              <a:t>ako</a:t>
            </a:r>
            <a:r>
              <a:rPr lang="en-GB" dirty="0"/>
              <a:t> se </a:t>
            </a:r>
            <a:r>
              <a:rPr lang="en-GB" dirty="0" err="1"/>
              <a:t>miokarditis</a:t>
            </a:r>
            <a:r>
              <a:rPr lang="en-GB" dirty="0"/>
              <a:t> </a:t>
            </a:r>
            <a:r>
              <a:rPr lang="en-GB" dirty="0" err="1"/>
              <a:t>manifestuje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Iznenadna</a:t>
            </a:r>
            <a:r>
              <a:rPr lang="en-GB" dirty="0"/>
              <a:t> </a:t>
            </a:r>
            <a:r>
              <a:rPr lang="en-GB" dirty="0" err="1"/>
              <a:t>smrt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aritmija</a:t>
            </a:r>
            <a:r>
              <a:rPr lang="en-GB" dirty="0"/>
              <a:t> je </a:t>
            </a:r>
            <a:r>
              <a:rPr lang="en-GB" dirty="0" err="1"/>
              <a:t>česta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uvek</a:t>
            </a:r>
            <a:r>
              <a:rPr lang="en-GB" dirty="0"/>
              <a:t> </a:t>
            </a:r>
            <a:r>
              <a:rPr lang="en-GB" dirty="0" err="1"/>
              <a:t>povezano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ne </a:t>
            </a:r>
            <a:r>
              <a:rPr lang="en-GB" dirty="0" err="1"/>
              <a:t>postoje</a:t>
            </a:r>
            <a:r>
              <a:rPr lang="en-GB" dirty="0"/>
              <a:t> </a:t>
            </a:r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koje</a:t>
            </a:r>
            <a:r>
              <a:rPr lang="en-GB" dirty="0"/>
              <a:t> bi </a:t>
            </a:r>
            <a:r>
              <a:rPr lang="en-GB" dirty="0" err="1"/>
              <a:t>definitivno</a:t>
            </a:r>
            <a:r>
              <a:rPr lang="en-GB" dirty="0"/>
              <a:t> </a:t>
            </a:r>
            <a:r>
              <a:rPr lang="en-GB" dirty="0" err="1"/>
              <a:t>pokazale</a:t>
            </a:r>
            <a:r>
              <a:rPr lang="en-GB" dirty="0"/>
              <a:t> </a:t>
            </a:r>
            <a:r>
              <a:rPr lang="en-GB" dirty="0" err="1"/>
              <a:t>povećan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određenih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Pokazalo</a:t>
            </a:r>
            <a:r>
              <a:rPr lang="en-GB" dirty="0"/>
              <a:t> se da je </a:t>
            </a:r>
            <a:r>
              <a:rPr lang="en-GB" dirty="0" err="1"/>
              <a:t>praćenje</a:t>
            </a:r>
            <a:r>
              <a:rPr lang="en-GB" dirty="0"/>
              <a:t> </a:t>
            </a:r>
            <a:r>
              <a:rPr lang="en-GB" dirty="0" err="1"/>
              <a:t>produženja</a:t>
            </a:r>
            <a:r>
              <a:rPr lang="en-GB" dirty="0"/>
              <a:t> </a:t>
            </a:r>
            <a:r>
              <a:rPr lang="sr-Latn-RS" dirty="0"/>
              <a:t>Q</a:t>
            </a:r>
            <a:r>
              <a:rPr lang="en-GB" dirty="0"/>
              <a:t>Tc od male </a:t>
            </a:r>
            <a:r>
              <a:rPr lang="en-GB" dirty="0" err="1"/>
              <a:t>koristi</a:t>
            </a:r>
            <a:r>
              <a:rPr lang="en-GB" dirty="0"/>
              <a:t> </a:t>
            </a:r>
            <a:r>
              <a:rPr lang="en-GB" dirty="0" err="1"/>
              <a:t>osim</a:t>
            </a:r>
            <a:r>
              <a:rPr lang="en-GB" dirty="0"/>
              <a:t> </a:t>
            </a:r>
            <a:r>
              <a:rPr lang="en-GB" dirty="0" err="1"/>
              <a:t>ako</a:t>
            </a:r>
            <a:r>
              <a:rPr lang="en-GB" dirty="0"/>
              <a:t> se </a:t>
            </a:r>
            <a:r>
              <a:rPr lang="en-GB" dirty="0" err="1"/>
              <a:t>vrednosti</a:t>
            </a:r>
            <a:r>
              <a:rPr lang="en-GB" dirty="0"/>
              <a:t> ne </a:t>
            </a:r>
            <a:r>
              <a:rPr lang="en-GB" dirty="0" err="1"/>
              <a:t>povećaju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od 500 </a:t>
            </a:r>
            <a:r>
              <a:rPr lang="en-GB" dirty="0" err="1"/>
              <a:t>ms</a:t>
            </a:r>
            <a:r>
              <a:rPr lang="en-GB" dirty="0"/>
              <a:t>, a to se </a:t>
            </a:r>
            <a:r>
              <a:rPr lang="en-GB" dirty="0" err="1"/>
              <a:t>manifestuje</a:t>
            </a:r>
            <a:r>
              <a:rPr lang="en-GB" dirty="0"/>
              <a:t> u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traka</a:t>
            </a:r>
            <a:r>
              <a:rPr lang="en-GB" dirty="0"/>
              <a:t> </a:t>
            </a:r>
            <a:r>
              <a:rPr lang="en-GB" dirty="0" err="1"/>
              <a:t>ritma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u </a:t>
            </a:r>
            <a:r>
              <a:rPr lang="en-GB" i="1" dirty="0"/>
              <a:t>Holter monitor study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Studija</a:t>
            </a:r>
            <a:r>
              <a:rPr lang="en-GB" dirty="0"/>
              <a:t> </a:t>
            </a:r>
            <a:r>
              <a:rPr lang="en-GB" dirty="0" err="1"/>
              <a:t>ziprasidona</a:t>
            </a:r>
            <a:r>
              <a:rPr lang="en-GB" dirty="0"/>
              <a:t> u </a:t>
            </a:r>
            <a:r>
              <a:rPr lang="en-GB" dirty="0" err="1"/>
              <a:t>odnosu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olanzapin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20.000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pokazala</a:t>
            </a:r>
            <a:r>
              <a:rPr lang="en-GB" dirty="0"/>
              <a:t> je </a:t>
            </a:r>
            <a:r>
              <a:rPr lang="en-GB" dirty="0" err="1"/>
              <a:t>minimalan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nikakav</a:t>
            </a:r>
            <a:r>
              <a:rPr lang="en-GB" dirty="0"/>
              <a:t> </a:t>
            </a:r>
            <a:r>
              <a:rPr lang="en-GB" dirty="0" err="1"/>
              <a:t>povećan</a:t>
            </a:r>
            <a:r>
              <a:rPr lang="en-GB" dirty="0"/>
              <a:t> </a:t>
            </a:r>
            <a:r>
              <a:rPr lang="en-GB" dirty="0" err="1"/>
              <a:t>rizik</a:t>
            </a:r>
            <a:r>
              <a:rPr lang="en-GB" dirty="0"/>
              <a:t> od </a:t>
            </a:r>
            <a:r>
              <a:rPr lang="en-GB" dirty="0" err="1"/>
              <a:t>torsades</a:t>
            </a:r>
            <a:r>
              <a:rPr lang="en-GB" dirty="0"/>
              <a:t> de pointes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iznenadne</a:t>
            </a:r>
            <a:r>
              <a:rPr lang="en-GB" dirty="0"/>
              <a:t> </a:t>
            </a:r>
            <a:r>
              <a:rPr lang="en-GB" dirty="0" err="1"/>
              <a:t>smrti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randomizirani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ziprasidon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272776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9FB8C-7EA8-4AD4-AC6F-931C56829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Upotreba</a:t>
            </a:r>
            <a:r>
              <a:rPr lang="en-GB" dirty="0"/>
              <a:t> u </a:t>
            </a:r>
            <a:r>
              <a:rPr lang="en-GB" dirty="0" err="1"/>
              <a:t>trudnoći</a:t>
            </a:r>
            <a:r>
              <a:rPr lang="en-GB" dirty="0"/>
              <a:t>; </a:t>
            </a:r>
            <a:r>
              <a:rPr lang="en-GB" dirty="0" err="1"/>
              <a:t>Dismorfogeneza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C5AB8-58D6-4A1A-9796-404EB6419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>
            <a:normAutofit/>
          </a:bodyPr>
          <a:lstStyle/>
          <a:p>
            <a:r>
              <a:rPr lang="en-GB" sz="2400" dirty="0" err="1"/>
              <a:t>Iako</a:t>
            </a:r>
            <a:r>
              <a:rPr lang="en-GB" sz="2400" dirty="0"/>
              <a:t> se </a:t>
            </a:r>
            <a:r>
              <a:rPr lang="en-GB" sz="2400" dirty="0" err="1"/>
              <a:t>čini</a:t>
            </a:r>
            <a:r>
              <a:rPr lang="en-GB" sz="2400" dirty="0"/>
              <a:t> da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relativno</a:t>
            </a:r>
            <a:r>
              <a:rPr lang="en-GB" sz="2400" dirty="0"/>
              <a:t> </a:t>
            </a:r>
            <a:r>
              <a:rPr lang="en-GB" sz="2400" dirty="0" err="1"/>
              <a:t>bezbedni</a:t>
            </a:r>
            <a:r>
              <a:rPr lang="en-GB" sz="2400" dirty="0"/>
              <a:t> u </a:t>
            </a:r>
            <a:r>
              <a:rPr lang="en-GB" sz="2400" dirty="0" err="1"/>
              <a:t>trudnoći</a:t>
            </a:r>
            <a:r>
              <a:rPr lang="en-GB" sz="2400" dirty="0"/>
              <a:t>, </a:t>
            </a:r>
            <a:r>
              <a:rPr lang="en-GB" sz="2400" dirty="0" err="1"/>
              <a:t>može</a:t>
            </a:r>
            <a:r>
              <a:rPr lang="en-GB" sz="2400" dirty="0"/>
              <a:t> se </a:t>
            </a:r>
            <a:r>
              <a:rPr lang="en-GB" sz="2400" dirty="0" err="1"/>
              <a:t>propustiti</a:t>
            </a:r>
            <a:r>
              <a:rPr lang="en-GB" sz="2400" dirty="0"/>
              <a:t> </a:t>
            </a:r>
            <a:r>
              <a:rPr lang="en-GB" sz="2400" dirty="0" err="1"/>
              <a:t>mali</a:t>
            </a:r>
            <a:r>
              <a:rPr lang="en-GB" sz="2400" dirty="0"/>
              <a:t> </a:t>
            </a:r>
            <a:r>
              <a:rPr lang="en-GB" sz="2400" dirty="0" err="1"/>
              <a:t>porast</a:t>
            </a:r>
            <a:r>
              <a:rPr lang="en-GB" sz="2400" dirty="0"/>
              <a:t> </a:t>
            </a:r>
            <a:r>
              <a:rPr lang="en-GB" sz="2400" dirty="0" err="1"/>
              <a:t>teratogenog</a:t>
            </a:r>
            <a:r>
              <a:rPr lang="en-GB" sz="2400" dirty="0"/>
              <a:t> </a:t>
            </a:r>
            <a:r>
              <a:rPr lang="en-GB" sz="2400" dirty="0" err="1"/>
              <a:t>rizika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Pitanja</a:t>
            </a:r>
            <a:r>
              <a:rPr lang="en-GB" sz="2400" dirty="0"/>
              <a:t> o tome da li </a:t>
            </a:r>
            <a:r>
              <a:rPr lang="en-GB" sz="2400" dirty="0" err="1"/>
              <a:t>treba</a:t>
            </a:r>
            <a:r>
              <a:rPr lang="en-GB" sz="2400" dirty="0"/>
              <a:t> </a:t>
            </a:r>
            <a:r>
              <a:rPr lang="en-GB" sz="2400" dirty="0" err="1"/>
              <a:t>koristiti</a:t>
            </a:r>
            <a:r>
              <a:rPr lang="en-GB" sz="2400" dirty="0"/>
              <a:t> </a:t>
            </a:r>
            <a:r>
              <a:rPr lang="en-GB" sz="2400" dirty="0" err="1"/>
              <a:t>ove</a:t>
            </a:r>
            <a:r>
              <a:rPr lang="en-GB" sz="2400" dirty="0"/>
              <a:t> </a:t>
            </a:r>
            <a:r>
              <a:rPr lang="en-GB" sz="2400" dirty="0" err="1"/>
              <a:t>lekove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</a:t>
            </a:r>
            <a:r>
              <a:rPr lang="en-GB" sz="2400" dirty="0" err="1"/>
              <a:t>trudnoće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da li </a:t>
            </a:r>
            <a:r>
              <a:rPr lang="en-GB" sz="2400" dirty="0" err="1"/>
              <a:t>treba</a:t>
            </a:r>
            <a:r>
              <a:rPr lang="en-GB" sz="2400" dirty="0"/>
              <a:t> </a:t>
            </a:r>
            <a:r>
              <a:rPr lang="en-GB" sz="2400" dirty="0" err="1"/>
              <a:t>prekinuti</a:t>
            </a:r>
            <a:r>
              <a:rPr lang="en-GB" sz="2400" dirty="0"/>
              <a:t> </a:t>
            </a:r>
            <a:r>
              <a:rPr lang="en-GB" sz="2400" dirty="0" err="1"/>
              <a:t>trudnoću</a:t>
            </a:r>
            <a:r>
              <a:rPr lang="en-GB" sz="2400" dirty="0"/>
              <a:t> u </a:t>
            </a:r>
            <a:r>
              <a:rPr lang="en-GB" sz="2400" dirty="0" err="1"/>
              <a:t>kojoj</a:t>
            </a:r>
            <a:r>
              <a:rPr lang="en-GB" sz="2400" dirty="0"/>
              <a:t> je </a:t>
            </a:r>
            <a:r>
              <a:rPr lang="en-GB" sz="2400" dirty="0" err="1"/>
              <a:t>fetus</a:t>
            </a:r>
            <a:r>
              <a:rPr lang="en-GB" sz="2400" dirty="0"/>
              <a:t> </a:t>
            </a:r>
            <a:r>
              <a:rPr lang="en-GB" sz="2400" dirty="0" err="1"/>
              <a:t>vec</a:t>
            </a:r>
            <a:r>
              <a:rPr lang="en-GB" sz="2400" dirty="0"/>
              <a:t>́ bio </a:t>
            </a:r>
            <a:r>
              <a:rPr lang="en-GB" sz="2400" dirty="0" err="1"/>
              <a:t>izložen</a:t>
            </a:r>
            <a:r>
              <a:rPr lang="en-GB" sz="2400" dirty="0"/>
              <a:t>, </a:t>
            </a:r>
            <a:r>
              <a:rPr lang="en-GB" sz="2400" dirty="0" err="1"/>
              <a:t>moraju</a:t>
            </a:r>
            <a:r>
              <a:rPr lang="en-GB" sz="2400" dirty="0"/>
              <a:t> se </a:t>
            </a:r>
            <a:r>
              <a:rPr lang="en-GB" sz="2400" dirty="0" err="1"/>
              <a:t>odlučiti</a:t>
            </a:r>
            <a:r>
              <a:rPr lang="en-GB" sz="2400" dirty="0"/>
              <a:t> </a:t>
            </a:r>
            <a:r>
              <a:rPr lang="en-GB" sz="2400" dirty="0" err="1"/>
              <a:t>pojedinačno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Ako</a:t>
            </a:r>
            <a:r>
              <a:rPr lang="en-GB" sz="2400" dirty="0"/>
              <a:t> bi </a:t>
            </a:r>
            <a:r>
              <a:rPr lang="en-GB" sz="2400" dirty="0" err="1"/>
              <a:t>trudnica</a:t>
            </a:r>
            <a:r>
              <a:rPr lang="en-GB" sz="2400" dirty="0"/>
              <a:t> </a:t>
            </a:r>
            <a:r>
              <a:rPr lang="en-GB" sz="2400" dirty="0" err="1"/>
              <a:t>uspela</a:t>
            </a:r>
            <a:r>
              <a:rPr lang="en-GB" sz="2400" dirty="0"/>
              <a:t> da se </a:t>
            </a:r>
            <a:r>
              <a:rPr lang="en-GB" sz="2400" dirty="0" err="1"/>
              <a:t>oslobodi</a:t>
            </a:r>
            <a:r>
              <a:rPr lang="en-GB" sz="2400" dirty="0"/>
              <a:t> </a:t>
            </a:r>
            <a:r>
              <a:rPr lang="en-GB" sz="2400" dirty="0" err="1"/>
              <a:t>antipsihotika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</a:t>
            </a:r>
            <a:r>
              <a:rPr lang="en-GB" sz="2400" dirty="0" err="1"/>
              <a:t>trudnoće</a:t>
            </a:r>
            <a:r>
              <a:rPr lang="en-GB" sz="2400" dirty="0"/>
              <a:t>, to bi </a:t>
            </a:r>
            <a:r>
              <a:rPr lang="en-GB" sz="2400" dirty="0" err="1"/>
              <a:t>bilo</a:t>
            </a:r>
            <a:r>
              <a:rPr lang="en-GB" sz="2400" dirty="0"/>
              <a:t> </a:t>
            </a:r>
            <a:r>
              <a:rPr lang="en-GB" sz="2400" dirty="0" err="1"/>
              <a:t>poželjno</a:t>
            </a:r>
            <a:r>
              <a:rPr lang="en-GB" sz="2400" dirty="0"/>
              <a:t> </a:t>
            </a:r>
            <a:r>
              <a:rPr lang="en-GB" sz="2400" dirty="0" err="1"/>
              <a:t>zbog</a:t>
            </a:r>
            <a:r>
              <a:rPr lang="en-GB" sz="2400" dirty="0"/>
              <a:t> </a:t>
            </a:r>
            <a:r>
              <a:rPr lang="en-GB" sz="2400" dirty="0" err="1"/>
              <a:t>njihovog</a:t>
            </a:r>
            <a:r>
              <a:rPr lang="en-GB" sz="2400" dirty="0"/>
              <a:t> </a:t>
            </a:r>
            <a:r>
              <a:rPr lang="en-GB" sz="2400" dirty="0" err="1"/>
              <a:t>dejstva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neurotransmitere</a:t>
            </a:r>
            <a:r>
              <a:rPr lang="en-GB" sz="2400" dirty="0"/>
              <a:t> </a:t>
            </a:r>
            <a:r>
              <a:rPr lang="en-GB" sz="2400" dirty="0" err="1"/>
              <a:t>uključene</a:t>
            </a:r>
            <a:r>
              <a:rPr lang="en-GB" sz="2400" dirty="0"/>
              <a:t> u </a:t>
            </a:r>
            <a:r>
              <a:rPr lang="en-GB" sz="2400" dirty="0" err="1"/>
              <a:t>neurorazvoj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3587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EC318-3BF6-4438-8B43-A969FC127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Neuroleptički</a:t>
            </a:r>
            <a:r>
              <a:rPr lang="en-GB" dirty="0"/>
              <a:t> </a:t>
            </a:r>
            <a:r>
              <a:rPr lang="en-GB" dirty="0" err="1"/>
              <a:t>maligni</a:t>
            </a:r>
            <a:r>
              <a:rPr lang="en-GB" dirty="0"/>
              <a:t> </a:t>
            </a:r>
            <a:r>
              <a:rPr lang="en-GB" dirty="0" err="1"/>
              <a:t>sindrom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BF945-5BCE-42DA-B29A-9E0015C5D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825625"/>
            <a:ext cx="11475218" cy="4876626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Ovaj</a:t>
            </a:r>
            <a:r>
              <a:rPr lang="en-GB" dirty="0"/>
              <a:t> po </a:t>
            </a:r>
            <a:r>
              <a:rPr lang="en-GB" dirty="0" err="1"/>
              <a:t>život</a:t>
            </a:r>
            <a:r>
              <a:rPr lang="en-GB" dirty="0"/>
              <a:t> </a:t>
            </a:r>
            <a:r>
              <a:rPr lang="en-GB" dirty="0" err="1"/>
              <a:t>opasan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javlja</a:t>
            </a:r>
            <a:r>
              <a:rPr lang="en-GB" dirty="0"/>
              <a:t> se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izuzetno</a:t>
            </a:r>
            <a:r>
              <a:rPr lang="en-GB" dirty="0"/>
              <a:t> </a:t>
            </a:r>
            <a:r>
              <a:rPr lang="en-GB" dirty="0" err="1"/>
              <a:t>osetljivi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ekstrapiramidne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Početni</a:t>
            </a:r>
            <a:r>
              <a:rPr lang="en-GB" dirty="0"/>
              <a:t> </a:t>
            </a:r>
            <a:r>
              <a:rPr lang="en-GB" dirty="0" err="1"/>
              <a:t>simptom</a:t>
            </a:r>
            <a:r>
              <a:rPr lang="en-GB" dirty="0"/>
              <a:t> je </a:t>
            </a:r>
            <a:r>
              <a:rPr lang="en-GB" dirty="0" err="1"/>
              <a:t>izražena</a:t>
            </a:r>
            <a:r>
              <a:rPr lang="en-GB" dirty="0"/>
              <a:t> </a:t>
            </a:r>
            <a:r>
              <a:rPr lang="en-GB" dirty="0" err="1"/>
              <a:t>rigidnost</a:t>
            </a:r>
            <a:r>
              <a:rPr lang="en-GB" dirty="0"/>
              <a:t> </a:t>
            </a:r>
            <a:r>
              <a:rPr lang="en-GB" dirty="0" err="1"/>
              <a:t>mišića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Ako</a:t>
            </a:r>
            <a:r>
              <a:rPr lang="en-GB" dirty="0"/>
              <a:t> je </a:t>
            </a:r>
            <a:r>
              <a:rPr lang="en-GB" dirty="0" err="1"/>
              <a:t>znojenje</a:t>
            </a:r>
            <a:r>
              <a:rPr lang="en-GB" dirty="0"/>
              <a:t> </a:t>
            </a:r>
            <a:r>
              <a:rPr lang="en-GB" dirty="0" err="1"/>
              <a:t>poremećeno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 </a:t>
            </a:r>
            <a:r>
              <a:rPr lang="en-GB" dirty="0" err="1"/>
              <a:t>antiholinergicima</a:t>
            </a:r>
            <a:r>
              <a:rPr lang="en-GB" dirty="0"/>
              <a:t>,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doći</a:t>
            </a:r>
            <a:r>
              <a:rPr lang="en-GB" dirty="0"/>
              <a:t> do </a:t>
            </a:r>
            <a:r>
              <a:rPr lang="en-GB" dirty="0" err="1"/>
              <a:t>groznice</a:t>
            </a:r>
            <a:r>
              <a:rPr lang="en-GB" dirty="0"/>
              <a:t>, </a:t>
            </a:r>
            <a:r>
              <a:rPr lang="en-GB" dirty="0" err="1"/>
              <a:t>koja</a:t>
            </a:r>
            <a:r>
              <a:rPr lang="en-GB" dirty="0"/>
              <a:t>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dostiže</a:t>
            </a:r>
            <a:r>
              <a:rPr lang="en-GB" dirty="0"/>
              <a:t> </a:t>
            </a:r>
            <a:r>
              <a:rPr lang="en-GB" dirty="0" err="1"/>
              <a:t>opasne</a:t>
            </a:r>
            <a:r>
              <a:rPr lang="en-GB" dirty="0"/>
              <a:t> </a:t>
            </a:r>
            <a:r>
              <a:rPr lang="en-GB" dirty="0" err="1"/>
              <a:t>nivoe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Stresna</a:t>
            </a:r>
            <a:r>
              <a:rPr lang="en-GB" dirty="0"/>
              <a:t> </a:t>
            </a:r>
            <a:r>
              <a:rPr lang="en-GB" dirty="0" err="1"/>
              <a:t>leukocitoza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visoka</a:t>
            </a:r>
            <a:r>
              <a:rPr lang="en-GB" dirty="0"/>
              <a:t> </a:t>
            </a:r>
            <a:r>
              <a:rPr lang="en-GB" dirty="0" err="1"/>
              <a:t>temperatura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ovim</a:t>
            </a:r>
            <a:r>
              <a:rPr lang="en-GB" dirty="0"/>
              <a:t> </a:t>
            </a:r>
            <a:r>
              <a:rPr lang="en-GB" dirty="0" err="1"/>
              <a:t>sindromom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pogrešno</a:t>
            </a:r>
            <a:r>
              <a:rPr lang="en-GB" dirty="0"/>
              <a:t> </a:t>
            </a:r>
            <a:r>
              <a:rPr lang="en-GB" dirty="0" err="1"/>
              <a:t>ukazivati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infektivni</a:t>
            </a:r>
            <a:r>
              <a:rPr lang="en-GB" dirty="0"/>
              <a:t> </a:t>
            </a:r>
            <a:r>
              <a:rPr lang="en-GB" dirty="0" err="1"/>
              <a:t>proces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Često</a:t>
            </a:r>
            <a:r>
              <a:rPr lang="en-GB" dirty="0"/>
              <a:t> je </a:t>
            </a:r>
            <a:r>
              <a:rPr lang="en-GB" dirty="0" err="1"/>
              <a:t>prisutna</a:t>
            </a:r>
            <a:r>
              <a:rPr lang="en-GB" dirty="0"/>
              <a:t> </a:t>
            </a:r>
            <a:r>
              <a:rPr lang="en-GB" dirty="0" err="1"/>
              <a:t>autonomna</a:t>
            </a:r>
            <a:r>
              <a:rPr lang="en-GB" dirty="0"/>
              <a:t> </a:t>
            </a:r>
            <a:r>
              <a:rPr lang="en-GB" dirty="0" err="1"/>
              <a:t>nestabilnost</a:t>
            </a:r>
            <a:r>
              <a:rPr lang="en-GB" dirty="0"/>
              <a:t>,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izmenjenim</a:t>
            </a:r>
            <a:r>
              <a:rPr lang="en-GB" dirty="0"/>
              <a:t> </a:t>
            </a:r>
            <a:r>
              <a:rPr lang="en-GB" dirty="0" err="1"/>
              <a:t>krvnim</a:t>
            </a:r>
            <a:r>
              <a:rPr lang="en-GB" dirty="0"/>
              <a:t> </a:t>
            </a:r>
            <a:r>
              <a:rPr lang="en-GB" dirty="0" err="1"/>
              <a:t>pritiskom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brzinom</a:t>
            </a:r>
            <a:r>
              <a:rPr lang="en-GB" dirty="0"/>
              <a:t> </a:t>
            </a:r>
            <a:r>
              <a:rPr lang="en-GB" dirty="0" err="1"/>
              <a:t>pulsa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Nivoi</a:t>
            </a:r>
            <a:r>
              <a:rPr lang="en-GB" dirty="0"/>
              <a:t> </a:t>
            </a:r>
            <a:r>
              <a:rPr lang="en-GB" dirty="0" err="1"/>
              <a:t>kreatin</a:t>
            </a:r>
            <a:r>
              <a:rPr lang="en-GB" dirty="0"/>
              <a:t> </a:t>
            </a:r>
            <a:r>
              <a:rPr lang="en-GB" dirty="0" err="1"/>
              <a:t>kinaze</a:t>
            </a:r>
            <a:r>
              <a:rPr lang="en-GB" dirty="0"/>
              <a:t> </a:t>
            </a:r>
            <a:r>
              <a:rPr lang="en-GB" dirty="0" err="1"/>
              <a:t>mišićnog</a:t>
            </a:r>
            <a:r>
              <a:rPr lang="en-GB" dirty="0"/>
              <a:t> </a:t>
            </a:r>
            <a:r>
              <a:rPr lang="en-GB" dirty="0" err="1"/>
              <a:t>tipa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povišeni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odražava</a:t>
            </a:r>
            <a:r>
              <a:rPr lang="en-GB" dirty="0"/>
              <a:t> </a:t>
            </a:r>
            <a:r>
              <a:rPr lang="en-GB" dirty="0" err="1"/>
              <a:t>oštećenje</a:t>
            </a:r>
            <a:r>
              <a:rPr lang="en-GB" dirty="0"/>
              <a:t> </a:t>
            </a:r>
            <a:r>
              <a:rPr lang="en-GB" dirty="0" err="1"/>
              <a:t>mišića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Veruje</a:t>
            </a:r>
            <a:r>
              <a:rPr lang="en-GB" dirty="0"/>
              <a:t> se da je </a:t>
            </a:r>
            <a:r>
              <a:rPr lang="en-GB" dirty="0" err="1"/>
              <a:t>ovaj</a:t>
            </a:r>
            <a:r>
              <a:rPr lang="en-GB" dirty="0"/>
              <a:t> </a:t>
            </a:r>
            <a:r>
              <a:rPr lang="en-GB" dirty="0" err="1"/>
              <a:t>sindrom</a:t>
            </a:r>
            <a:r>
              <a:rPr lang="en-GB" dirty="0"/>
              <a:t> </a:t>
            </a:r>
            <a:r>
              <a:rPr lang="en-GB" dirty="0" err="1"/>
              <a:t>rezultat</a:t>
            </a:r>
            <a:r>
              <a:rPr lang="en-GB" dirty="0"/>
              <a:t> </a:t>
            </a:r>
            <a:r>
              <a:rPr lang="en-GB" dirty="0" err="1"/>
              <a:t>preterano</a:t>
            </a:r>
            <a:r>
              <a:rPr lang="en-GB" dirty="0"/>
              <a:t> </a:t>
            </a:r>
            <a:r>
              <a:rPr lang="en-GB" dirty="0" err="1"/>
              <a:t>brze</a:t>
            </a:r>
            <a:r>
              <a:rPr lang="en-GB" dirty="0"/>
              <a:t> </a:t>
            </a:r>
            <a:r>
              <a:rPr lang="en-GB" dirty="0" err="1"/>
              <a:t>blokade</a:t>
            </a:r>
            <a:r>
              <a:rPr lang="en-GB" dirty="0"/>
              <a:t> </a:t>
            </a:r>
            <a:r>
              <a:rPr lang="en-GB" dirty="0" err="1"/>
              <a:t>postsinaptičkih</a:t>
            </a:r>
            <a:r>
              <a:rPr lang="en-GB" dirty="0"/>
              <a:t> </a:t>
            </a:r>
            <a:r>
              <a:rPr lang="en-GB" dirty="0" err="1"/>
              <a:t>dopaminskih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Sledi</a:t>
            </a:r>
            <a:r>
              <a:rPr lang="en-GB" dirty="0"/>
              <a:t> </a:t>
            </a:r>
            <a:r>
              <a:rPr lang="en-GB" dirty="0" err="1"/>
              <a:t>teški</a:t>
            </a:r>
            <a:r>
              <a:rPr lang="en-GB" dirty="0"/>
              <a:t> </a:t>
            </a:r>
            <a:r>
              <a:rPr lang="en-GB" dirty="0" err="1"/>
              <a:t>oblik</a:t>
            </a:r>
            <a:r>
              <a:rPr lang="en-GB" dirty="0"/>
              <a:t> </a:t>
            </a:r>
            <a:r>
              <a:rPr lang="en-GB" dirty="0" err="1"/>
              <a:t>ekstrapiramidnog</a:t>
            </a:r>
            <a:r>
              <a:rPr lang="en-GB" dirty="0"/>
              <a:t> </a:t>
            </a:r>
            <a:r>
              <a:rPr lang="en-GB" dirty="0" err="1"/>
              <a:t>sindroma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Na </a:t>
            </a:r>
            <a:r>
              <a:rPr lang="en-GB" dirty="0" err="1"/>
              <a:t>početku</a:t>
            </a:r>
            <a:r>
              <a:rPr lang="en-GB" dirty="0"/>
              <a:t> </a:t>
            </a:r>
            <a:r>
              <a:rPr lang="sr-Latn-RS" dirty="0"/>
              <a:t>manifestacije</a:t>
            </a:r>
            <a:r>
              <a:rPr lang="en-GB" dirty="0"/>
              <a:t> </a:t>
            </a:r>
            <a:r>
              <a:rPr lang="en-GB" dirty="0" err="1"/>
              <a:t>vredi</a:t>
            </a:r>
            <a:r>
              <a:rPr lang="en-GB" dirty="0"/>
              <a:t> </a:t>
            </a:r>
            <a:r>
              <a:rPr lang="en-GB" dirty="0" err="1"/>
              <a:t>energično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ekstrapiramidnog</a:t>
            </a:r>
            <a:r>
              <a:rPr lang="en-GB" dirty="0"/>
              <a:t> </a:t>
            </a:r>
            <a:r>
              <a:rPr lang="en-GB" dirty="0" err="1"/>
              <a:t>sindroma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protiv</a:t>
            </a:r>
            <a:r>
              <a:rPr lang="en-GB" dirty="0"/>
              <a:t> </a:t>
            </a:r>
            <a:r>
              <a:rPr lang="en-GB" dirty="0" err="1"/>
              <a:t>parkinsonizma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Mišićni</a:t>
            </a:r>
            <a:r>
              <a:rPr lang="en-GB" dirty="0"/>
              <a:t> </a:t>
            </a:r>
            <a:r>
              <a:rPr lang="en-GB" dirty="0" err="1"/>
              <a:t>relaksanti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diazepam,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korisni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relaksanti</a:t>
            </a:r>
            <a:r>
              <a:rPr lang="en-GB" dirty="0"/>
              <a:t> </a:t>
            </a:r>
            <a:r>
              <a:rPr lang="en-GB" dirty="0" err="1"/>
              <a:t>mišića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dantrolen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agonisti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bromokriptin</a:t>
            </a:r>
            <a:r>
              <a:rPr lang="en-GB" dirty="0"/>
              <a:t>,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prijavljeni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korisni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Ako</a:t>
            </a:r>
            <a:r>
              <a:rPr lang="en-GB" dirty="0"/>
              <a:t> je </a:t>
            </a:r>
            <a:r>
              <a:rPr lang="en-GB" dirty="0" err="1"/>
              <a:t>prisutna</a:t>
            </a:r>
            <a:r>
              <a:rPr lang="en-GB" dirty="0"/>
              <a:t> </a:t>
            </a:r>
            <a:r>
              <a:rPr lang="en-GB" dirty="0" err="1"/>
              <a:t>groznica</a:t>
            </a:r>
            <a:r>
              <a:rPr lang="en-GB" dirty="0"/>
              <a:t>,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pokušati</a:t>
            </a:r>
            <a:r>
              <a:rPr lang="en-GB" dirty="0"/>
              <a:t> </a:t>
            </a:r>
            <a:r>
              <a:rPr lang="en-GB" dirty="0" err="1"/>
              <a:t>hlađenje</a:t>
            </a:r>
            <a:r>
              <a:rPr lang="en-GB" dirty="0"/>
              <a:t> </a:t>
            </a:r>
            <a:r>
              <a:rPr lang="en-GB" dirty="0" err="1"/>
              <a:t>fizičkim</a:t>
            </a:r>
            <a:r>
              <a:rPr lang="en-GB" dirty="0"/>
              <a:t> </a:t>
            </a:r>
            <a:r>
              <a:rPr lang="en-GB" dirty="0" err="1"/>
              <a:t>merama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Sada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prepoznati</a:t>
            </a:r>
            <a:r>
              <a:rPr lang="en-GB" dirty="0"/>
              <a:t> </a:t>
            </a:r>
            <a:r>
              <a:rPr lang="en-GB" dirty="0" err="1"/>
              <a:t>različiti</a:t>
            </a:r>
            <a:r>
              <a:rPr lang="en-GB" dirty="0"/>
              <a:t> </a:t>
            </a:r>
            <a:r>
              <a:rPr lang="en-GB" dirty="0" err="1"/>
              <a:t>manji</a:t>
            </a:r>
            <a:r>
              <a:rPr lang="en-GB" dirty="0"/>
              <a:t> </a:t>
            </a:r>
            <a:r>
              <a:rPr lang="en-GB" dirty="0" err="1"/>
              <a:t>oblici</a:t>
            </a:r>
            <a:r>
              <a:rPr lang="en-GB" dirty="0"/>
              <a:t> </a:t>
            </a:r>
            <a:r>
              <a:rPr lang="en-GB" dirty="0" err="1"/>
              <a:t>ovog</a:t>
            </a:r>
            <a:r>
              <a:rPr lang="en-GB" dirty="0"/>
              <a:t> </a:t>
            </a:r>
            <a:r>
              <a:rPr lang="en-GB" dirty="0" err="1"/>
              <a:t>sindroma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Indikovan</a:t>
            </a:r>
            <a:r>
              <a:rPr lang="en-GB" dirty="0"/>
              <a:t> je </a:t>
            </a:r>
            <a:r>
              <a:rPr lang="en-GB" dirty="0" err="1"/>
              <a:t>prelazak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atipični</a:t>
            </a:r>
            <a:r>
              <a:rPr lang="en-GB" dirty="0"/>
              <a:t> lek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oporavka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953548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30D20-E853-4C38-A167-6C679757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Interakcije lekova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61756-28AA-4EB4-9CC3-C4DB01045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>
            <a:normAutofit/>
          </a:bodyPr>
          <a:lstStyle/>
          <a:p>
            <a:r>
              <a:rPr lang="en-GB" sz="2400" dirty="0" err="1"/>
              <a:t>Antipsihotici</a:t>
            </a:r>
            <a:r>
              <a:rPr lang="en-GB" sz="2400" dirty="0"/>
              <a:t> </a:t>
            </a:r>
            <a:r>
              <a:rPr lang="en-GB" sz="2400" dirty="0" err="1"/>
              <a:t>proizvode</a:t>
            </a:r>
            <a:r>
              <a:rPr lang="en-GB" sz="2400" dirty="0"/>
              <a:t> </a:t>
            </a:r>
            <a:r>
              <a:rPr lang="en-GB" sz="2400" dirty="0" err="1"/>
              <a:t>važnije</a:t>
            </a:r>
            <a:r>
              <a:rPr lang="en-GB" sz="2400" dirty="0"/>
              <a:t> </a:t>
            </a:r>
            <a:r>
              <a:rPr lang="en-GB" sz="2400" dirty="0" err="1"/>
              <a:t>farmakodinamičke</a:t>
            </a:r>
            <a:r>
              <a:rPr lang="en-GB" sz="2400" dirty="0"/>
              <a:t> od </a:t>
            </a:r>
            <a:r>
              <a:rPr lang="en-GB" sz="2400" dirty="0" err="1"/>
              <a:t>farmakokinetičkih</a:t>
            </a:r>
            <a:r>
              <a:rPr lang="en-GB" sz="2400" dirty="0"/>
              <a:t> </a:t>
            </a:r>
            <a:r>
              <a:rPr lang="en-GB" sz="2400" dirty="0" err="1"/>
              <a:t>interakcija</a:t>
            </a:r>
            <a:r>
              <a:rPr lang="en-GB" sz="2400" dirty="0"/>
              <a:t> </a:t>
            </a:r>
            <a:r>
              <a:rPr lang="en-GB" sz="2400" dirty="0" err="1"/>
              <a:t>zbog</a:t>
            </a:r>
            <a:r>
              <a:rPr lang="en-GB" sz="2400" dirty="0"/>
              <a:t> </a:t>
            </a:r>
            <a:r>
              <a:rPr lang="en-GB" sz="2400" dirty="0" err="1"/>
              <a:t>svojih</a:t>
            </a:r>
            <a:r>
              <a:rPr lang="en-GB" sz="2400" dirty="0"/>
              <a:t> </a:t>
            </a:r>
            <a:r>
              <a:rPr lang="en-GB" sz="2400" dirty="0" err="1"/>
              <a:t>višestrukih</a:t>
            </a:r>
            <a:r>
              <a:rPr lang="en-GB" sz="2400" dirty="0"/>
              <a:t> </a:t>
            </a:r>
            <a:r>
              <a:rPr lang="en-GB" sz="2400" dirty="0" err="1"/>
              <a:t>efekata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Dodatni</a:t>
            </a:r>
            <a:r>
              <a:rPr lang="en-GB" sz="2400" dirty="0"/>
              <a:t> </a:t>
            </a:r>
            <a:r>
              <a:rPr lang="en-GB" sz="2400" dirty="0" err="1"/>
              <a:t>efekti</a:t>
            </a:r>
            <a:r>
              <a:rPr lang="en-GB" sz="2400" dirty="0"/>
              <a:t> se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javiti</a:t>
            </a:r>
            <a:r>
              <a:rPr lang="en-GB" sz="2400" dirty="0"/>
              <a:t> </a:t>
            </a:r>
            <a:r>
              <a:rPr lang="en-GB" sz="2400" dirty="0" err="1"/>
              <a:t>kada</a:t>
            </a:r>
            <a:r>
              <a:rPr lang="en-GB" sz="2400" dirty="0"/>
              <a:t> se </a:t>
            </a:r>
            <a:r>
              <a:rPr lang="en-GB" sz="2400" dirty="0" err="1"/>
              <a:t>ovi</a:t>
            </a:r>
            <a:r>
              <a:rPr lang="en-GB" sz="2400" dirty="0"/>
              <a:t> </a:t>
            </a:r>
            <a:r>
              <a:rPr lang="en-GB" sz="2400" dirty="0" err="1"/>
              <a:t>lekovi</a:t>
            </a:r>
            <a:r>
              <a:rPr lang="en-GB" sz="2400" dirty="0"/>
              <a:t> </a:t>
            </a:r>
            <a:r>
              <a:rPr lang="en-GB" sz="2400" dirty="0" err="1"/>
              <a:t>kombinuju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drugim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 koji </a:t>
            </a:r>
            <a:r>
              <a:rPr lang="en-GB" sz="2400" dirty="0" err="1"/>
              <a:t>imaju</a:t>
            </a:r>
            <a:r>
              <a:rPr lang="en-GB" sz="2400" dirty="0"/>
              <a:t> </a:t>
            </a:r>
            <a:r>
              <a:rPr lang="en-GB" sz="2400" dirty="0" err="1"/>
              <a:t>sedativne</a:t>
            </a:r>
            <a:r>
              <a:rPr lang="en-GB" sz="2400" dirty="0"/>
              <a:t> </a:t>
            </a:r>
            <a:r>
              <a:rPr lang="en-GB" sz="2400" dirty="0" err="1"/>
              <a:t>efekte</a:t>
            </a:r>
            <a:r>
              <a:rPr lang="en-GB" sz="2400" dirty="0"/>
              <a:t>, </a:t>
            </a:r>
            <a:r>
              <a:rPr lang="en-GB" sz="2400" dirty="0" err="1"/>
              <a:t>dejstvo</a:t>
            </a:r>
            <a:r>
              <a:rPr lang="en-GB" sz="2400" dirty="0"/>
              <a:t> </a:t>
            </a:r>
            <a:r>
              <a:rPr lang="en-GB" sz="2400" dirty="0" err="1"/>
              <a:t>blokiranja</a:t>
            </a:r>
            <a:r>
              <a:rPr lang="en-GB" sz="2400" dirty="0"/>
              <a:t> </a:t>
            </a:r>
            <a:r>
              <a:rPr lang="el-GR" sz="2400" dirty="0"/>
              <a:t>α</a:t>
            </a:r>
            <a:r>
              <a:rPr lang="sr-Latn-RS" sz="2400" dirty="0"/>
              <a:t>-</a:t>
            </a:r>
            <a:r>
              <a:rPr lang="en-GB" sz="2400" dirty="0" err="1"/>
              <a:t>adrenoceptora</a:t>
            </a:r>
            <a:r>
              <a:rPr lang="en-GB" sz="2400" dirty="0"/>
              <a:t>, </a:t>
            </a:r>
            <a:r>
              <a:rPr lang="en-GB" sz="2400" dirty="0" err="1"/>
              <a:t>antiholinergičko</a:t>
            </a:r>
            <a:r>
              <a:rPr lang="en-GB" sz="2400" dirty="0"/>
              <a:t> </a:t>
            </a:r>
            <a:r>
              <a:rPr lang="en-GB" sz="2400" dirty="0" err="1"/>
              <a:t>dejstvo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— za </a:t>
            </a:r>
            <a:r>
              <a:rPr lang="en-GB" sz="2400" dirty="0" err="1"/>
              <a:t>tioridazin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ziprasidon</a:t>
            </a:r>
            <a:r>
              <a:rPr lang="en-GB" sz="2400" dirty="0"/>
              <a:t> — </a:t>
            </a:r>
            <a:r>
              <a:rPr lang="en-GB" sz="2400" dirty="0" err="1"/>
              <a:t>delovanje</a:t>
            </a:r>
            <a:r>
              <a:rPr lang="en-GB" sz="2400" dirty="0"/>
              <a:t> </a:t>
            </a:r>
            <a:r>
              <a:rPr lang="en-GB" sz="2400" dirty="0" err="1"/>
              <a:t>slično</a:t>
            </a:r>
            <a:r>
              <a:rPr lang="en-GB" sz="2400" dirty="0"/>
              <a:t> </a:t>
            </a:r>
            <a:r>
              <a:rPr lang="en-GB" sz="2400" dirty="0" err="1"/>
              <a:t>kinidinu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Prijavljene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različite</a:t>
            </a:r>
            <a:r>
              <a:rPr lang="en-GB" sz="2400" dirty="0"/>
              <a:t> </a:t>
            </a:r>
            <a:r>
              <a:rPr lang="en-GB" sz="2400" dirty="0" err="1"/>
              <a:t>farmakokinetičke</a:t>
            </a:r>
            <a:r>
              <a:rPr lang="en-GB" sz="2400" dirty="0"/>
              <a:t> </a:t>
            </a:r>
            <a:r>
              <a:rPr lang="en-GB" sz="2400" dirty="0" err="1"/>
              <a:t>interakcije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</a:t>
            </a:r>
            <a:r>
              <a:rPr lang="en-GB" sz="2400" dirty="0" err="1"/>
              <a:t>nijedna</a:t>
            </a:r>
            <a:r>
              <a:rPr lang="en-GB" sz="2400" dirty="0"/>
              <a:t> </a:t>
            </a:r>
            <a:r>
              <a:rPr lang="en-GB" sz="2400" dirty="0" err="1"/>
              <a:t>nije</a:t>
            </a:r>
            <a:r>
              <a:rPr lang="en-GB" sz="2400" dirty="0"/>
              <a:t> od </a:t>
            </a:r>
            <a:r>
              <a:rPr lang="en-GB" sz="2400" dirty="0" err="1"/>
              <a:t>većeg</a:t>
            </a:r>
            <a:r>
              <a:rPr lang="en-GB" sz="2400" dirty="0"/>
              <a:t> </a:t>
            </a:r>
            <a:r>
              <a:rPr lang="en-GB" sz="2400" dirty="0" err="1"/>
              <a:t>kliničkog</a:t>
            </a:r>
            <a:r>
              <a:rPr lang="en-GB" sz="2400" dirty="0"/>
              <a:t> </a:t>
            </a:r>
            <a:r>
              <a:rPr lang="en-GB" sz="2400" dirty="0" err="1"/>
              <a:t>značaja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889172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62AE-70E9-49CB-999A-DDDE65026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Predoziranja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77405-19D8-4A9B-8986-D79B4881C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Trovanja</a:t>
            </a:r>
            <a:r>
              <a:rPr lang="en-GB" dirty="0"/>
              <a:t> </a:t>
            </a:r>
            <a:r>
              <a:rPr lang="en-GB" dirty="0" err="1"/>
              <a:t>antipsihoticima</a:t>
            </a:r>
            <a:r>
              <a:rPr lang="en-GB" dirty="0"/>
              <a:t> (za </a:t>
            </a:r>
            <a:r>
              <a:rPr lang="en-GB" dirty="0" err="1"/>
              <a:t>razliku</a:t>
            </a:r>
            <a:r>
              <a:rPr lang="en-GB" dirty="0"/>
              <a:t> od </a:t>
            </a:r>
            <a:r>
              <a:rPr lang="en-GB" dirty="0" err="1"/>
              <a:t>tricikličnih</a:t>
            </a:r>
            <a:r>
              <a:rPr lang="en-GB" dirty="0"/>
              <a:t> </a:t>
            </a:r>
            <a:r>
              <a:rPr lang="en-GB" dirty="0" err="1"/>
              <a:t>antidepresiva</a:t>
            </a:r>
            <a:r>
              <a:rPr lang="en-GB" dirty="0"/>
              <a:t>) </a:t>
            </a:r>
            <a:r>
              <a:rPr lang="en-GB" dirty="0" err="1"/>
              <a:t>retko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fatalna</a:t>
            </a:r>
            <a:r>
              <a:rPr lang="en-GB" dirty="0"/>
              <a:t>,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izuzetkom</a:t>
            </a:r>
            <a:r>
              <a:rPr lang="en-GB" dirty="0"/>
              <a:t> </a:t>
            </a:r>
            <a:r>
              <a:rPr lang="en-GB" dirty="0" err="1"/>
              <a:t>onih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mezoridazina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tioridazina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Generalno</a:t>
            </a:r>
            <a:r>
              <a:rPr lang="en-GB" dirty="0"/>
              <a:t>, </a:t>
            </a:r>
            <a:r>
              <a:rPr lang="en-GB" dirty="0" err="1"/>
              <a:t>pospanost</a:t>
            </a:r>
            <a:r>
              <a:rPr lang="en-GB" dirty="0"/>
              <a:t> </a:t>
            </a:r>
            <a:r>
              <a:rPr lang="en-GB" dirty="0" err="1"/>
              <a:t>prelazi</a:t>
            </a:r>
            <a:r>
              <a:rPr lang="en-GB" dirty="0"/>
              <a:t> u </a:t>
            </a:r>
            <a:r>
              <a:rPr lang="en-GB" dirty="0" err="1"/>
              <a:t>komu</a:t>
            </a:r>
            <a:r>
              <a:rPr lang="en-GB" dirty="0"/>
              <a:t>,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periodom</a:t>
            </a:r>
            <a:r>
              <a:rPr lang="en-GB" dirty="0"/>
              <a:t> </a:t>
            </a:r>
            <a:r>
              <a:rPr lang="en-GB" dirty="0" err="1"/>
              <a:t>uznemirenosti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Neuromuskularna</a:t>
            </a:r>
            <a:r>
              <a:rPr lang="en-GB" dirty="0"/>
              <a:t> </a:t>
            </a:r>
            <a:r>
              <a:rPr lang="en-GB" dirty="0" err="1"/>
              <a:t>ekscitabilnost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povećana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preći</a:t>
            </a:r>
            <a:r>
              <a:rPr lang="en-GB" dirty="0"/>
              <a:t> u </a:t>
            </a:r>
            <a:r>
              <a:rPr lang="en-GB" dirty="0" err="1"/>
              <a:t>konvulzije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Zenice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miotične</a:t>
            </a:r>
            <a:r>
              <a:rPr lang="en-GB" dirty="0"/>
              <a:t>, a </a:t>
            </a:r>
            <a:r>
              <a:rPr lang="en-GB" dirty="0" err="1"/>
              <a:t>duboki</a:t>
            </a:r>
            <a:r>
              <a:rPr lang="en-GB" dirty="0"/>
              <a:t> </a:t>
            </a:r>
            <a:r>
              <a:rPr lang="en-GB" dirty="0" err="1"/>
              <a:t>tetivni</a:t>
            </a:r>
            <a:r>
              <a:rPr lang="en-GB" dirty="0"/>
              <a:t> </a:t>
            </a:r>
            <a:r>
              <a:rPr lang="en-GB" dirty="0" err="1"/>
              <a:t>refleksi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smanjeni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Hipotenzija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hipotermija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pravilo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temperatura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prisutna</a:t>
            </a:r>
            <a:r>
              <a:rPr lang="en-GB" dirty="0"/>
              <a:t> </a:t>
            </a:r>
            <a:r>
              <a:rPr lang="en-GB" dirty="0" err="1"/>
              <a:t>kasnije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kursa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Smrtonosni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mezoridazina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tioridazina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indukcijom</a:t>
            </a:r>
            <a:r>
              <a:rPr lang="en-GB" dirty="0"/>
              <a:t> </a:t>
            </a:r>
            <a:r>
              <a:rPr lang="en-GB" dirty="0" err="1"/>
              <a:t>ventrikularnih</a:t>
            </a:r>
            <a:r>
              <a:rPr lang="en-GB" dirty="0"/>
              <a:t> </a:t>
            </a:r>
            <a:r>
              <a:rPr lang="en-GB" dirty="0" err="1"/>
              <a:t>tahiaritmija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Pacijentima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dati</a:t>
            </a:r>
            <a:r>
              <a:rPr lang="en-GB" dirty="0"/>
              <a:t> </a:t>
            </a:r>
            <a:r>
              <a:rPr lang="en-GB" dirty="0" err="1"/>
              <a:t>uobičajeni</a:t>
            </a:r>
            <a:r>
              <a:rPr lang="en-GB" dirty="0"/>
              <a:t> „ABCD” </a:t>
            </a:r>
            <a:r>
              <a:rPr lang="en-GB" dirty="0" err="1"/>
              <a:t>tretman</a:t>
            </a:r>
            <a:r>
              <a:rPr lang="en-GB" dirty="0"/>
              <a:t> za </a:t>
            </a:r>
            <a:r>
              <a:rPr lang="en-GB" dirty="0" err="1"/>
              <a:t>trovanja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lečiti</a:t>
            </a:r>
            <a:r>
              <a:rPr lang="en-GB" dirty="0"/>
              <a:t> </a:t>
            </a:r>
            <a:r>
              <a:rPr lang="en-GB" dirty="0" err="1"/>
              <a:t>ih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podršku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predoziranja</a:t>
            </a:r>
            <a:r>
              <a:rPr lang="en-GB" dirty="0"/>
              <a:t> </a:t>
            </a:r>
            <a:r>
              <a:rPr lang="en-GB" dirty="0" err="1"/>
              <a:t>tioridazina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mezoridazina</a:t>
            </a:r>
            <a:r>
              <a:rPr lang="en-GB" dirty="0"/>
              <a:t>, </a:t>
            </a:r>
            <a:r>
              <a:rPr lang="en-GB" dirty="0" err="1"/>
              <a:t>koje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komplikovane</a:t>
            </a:r>
            <a:r>
              <a:rPr lang="en-GB" dirty="0"/>
              <a:t> </a:t>
            </a:r>
            <a:r>
              <a:rPr lang="en-GB" dirty="0" err="1"/>
              <a:t>srčanim</a:t>
            </a:r>
            <a:r>
              <a:rPr lang="en-GB" dirty="0"/>
              <a:t> </a:t>
            </a:r>
            <a:r>
              <a:rPr lang="en-GB" dirty="0" err="1"/>
              <a:t>aritmijama</a:t>
            </a:r>
            <a:r>
              <a:rPr lang="en-GB" dirty="0"/>
              <a:t>, </a:t>
            </a:r>
            <a:r>
              <a:rPr lang="en-GB" dirty="0" err="1"/>
              <a:t>slično</a:t>
            </a:r>
            <a:r>
              <a:rPr lang="en-GB" dirty="0"/>
              <a:t> je </a:t>
            </a:r>
            <a:r>
              <a:rPr lang="en-GB" dirty="0" err="1"/>
              <a:t>onom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tricikličnih</a:t>
            </a:r>
            <a:r>
              <a:rPr lang="en-GB" dirty="0"/>
              <a:t> </a:t>
            </a:r>
            <a:r>
              <a:rPr lang="en-GB" dirty="0" err="1"/>
              <a:t>antidepresiva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57357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89A22-9772-4C60-980B-9DB61BF7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Psihosocijalni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kognitivna</a:t>
            </a:r>
            <a:r>
              <a:rPr lang="en-GB" dirty="0"/>
              <a:t> </a:t>
            </a:r>
            <a:r>
              <a:rPr lang="en-GB" dirty="0" err="1"/>
              <a:t>remedijacija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2EC46-495D-4052-8531-D8904A68B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0831"/>
            <a:ext cx="10515600" cy="3926132"/>
          </a:xfrm>
        </p:spPr>
        <p:txBody>
          <a:bodyPr>
            <a:normAutofit/>
          </a:bodyPr>
          <a:lstStyle/>
          <a:p>
            <a:r>
              <a:rPr lang="en-GB" sz="2400" dirty="0" err="1"/>
              <a:t>Pacijentima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sr-Latn-RS" sz="2400" dirty="0"/>
              <a:t>sh</a:t>
            </a:r>
            <a:r>
              <a:rPr lang="en-GB" sz="2400" dirty="0" err="1"/>
              <a:t>izofrenijom</a:t>
            </a:r>
            <a:r>
              <a:rPr lang="en-GB" sz="2400" dirty="0"/>
              <a:t> </a:t>
            </a:r>
            <a:r>
              <a:rPr lang="en-GB" sz="2400" dirty="0" err="1"/>
              <a:t>potrebna</a:t>
            </a:r>
            <a:r>
              <a:rPr lang="en-GB" sz="2400" dirty="0"/>
              <a:t> je </a:t>
            </a:r>
            <a:r>
              <a:rPr lang="en-GB" sz="2400" dirty="0" err="1"/>
              <a:t>psihosocijalna</a:t>
            </a:r>
            <a:r>
              <a:rPr lang="en-GB" sz="2400" dirty="0"/>
              <a:t> </a:t>
            </a:r>
            <a:r>
              <a:rPr lang="en-GB" sz="2400" dirty="0" err="1"/>
              <a:t>podrška</a:t>
            </a:r>
            <a:r>
              <a:rPr lang="en-GB" sz="2400" dirty="0"/>
              <a:t> </a:t>
            </a:r>
            <a:r>
              <a:rPr lang="en-GB" sz="2400" dirty="0" err="1"/>
              <a:t>zasnovana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aktivnostima</a:t>
            </a:r>
            <a:r>
              <a:rPr lang="en-GB" sz="2400" dirty="0"/>
              <a:t> </a:t>
            </a:r>
            <a:r>
              <a:rPr lang="en-GB" sz="2400" dirty="0" err="1"/>
              <a:t>svakodnevnog</a:t>
            </a:r>
            <a:r>
              <a:rPr lang="en-GB" sz="2400" dirty="0"/>
              <a:t> </a:t>
            </a:r>
            <a:r>
              <a:rPr lang="en-GB" sz="2400" dirty="0" err="1"/>
              <a:t>života</a:t>
            </a:r>
            <a:r>
              <a:rPr lang="en-GB" sz="2400" dirty="0"/>
              <a:t>, </a:t>
            </a:r>
            <a:r>
              <a:rPr lang="en-GB" sz="2400" dirty="0" err="1"/>
              <a:t>uključujući</a:t>
            </a:r>
            <a:r>
              <a:rPr lang="en-GB" sz="2400" dirty="0"/>
              <a:t> </a:t>
            </a:r>
            <a:r>
              <a:rPr lang="en-GB" sz="2400" dirty="0" err="1"/>
              <a:t>stanovanje</a:t>
            </a:r>
            <a:r>
              <a:rPr lang="en-GB" sz="2400" dirty="0"/>
              <a:t>, </a:t>
            </a:r>
            <a:r>
              <a:rPr lang="en-GB" sz="2400" dirty="0" err="1"/>
              <a:t>društvene</a:t>
            </a:r>
            <a:r>
              <a:rPr lang="en-GB" sz="2400" dirty="0"/>
              <a:t> </a:t>
            </a:r>
            <a:r>
              <a:rPr lang="en-GB" sz="2400" dirty="0" err="1"/>
              <a:t>aktivnosti</a:t>
            </a:r>
            <a:r>
              <a:rPr lang="en-GB" sz="2400" dirty="0"/>
              <a:t>, </a:t>
            </a:r>
            <a:r>
              <a:rPr lang="en-GB" sz="2400" dirty="0" err="1"/>
              <a:t>povratak</a:t>
            </a:r>
            <a:r>
              <a:rPr lang="en-GB" sz="2400" dirty="0"/>
              <a:t> u </a:t>
            </a:r>
            <a:r>
              <a:rPr lang="en-GB" sz="2400" dirty="0" err="1"/>
              <a:t>školu</a:t>
            </a:r>
            <a:r>
              <a:rPr lang="en-GB" sz="2400" dirty="0"/>
              <a:t>, </a:t>
            </a:r>
            <a:r>
              <a:rPr lang="en-GB" sz="2400" dirty="0" err="1"/>
              <a:t>dobijanje</a:t>
            </a:r>
            <a:r>
              <a:rPr lang="en-GB" sz="2400" dirty="0"/>
              <a:t> </a:t>
            </a:r>
            <a:r>
              <a:rPr lang="en-GB" sz="2400" dirty="0" err="1"/>
              <a:t>optimalnog</a:t>
            </a:r>
            <a:r>
              <a:rPr lang="en-GB" sz="2400" dirty="0"/>
              <a:t> </a:t>
            </a:r>
            <a:r>
              <a:rPr lang="en-GB" sz="2400" dirty="0" err="1"/>
              <a:t>nivoa</a:t>
            </a:r>
            <a:r>
              <a:rPr lang="en-GB" sz="2400" dirty="0"/>
              <a:t> </a:t>
            </a:r>
            <a:r>
              <a:rPr lang="en-GB" sz="2400" dirty="0" err="1"/>
              <a:t>rada</a:t>
            </a:r>
            <a:r>
              <a:rPr lang="en-GB" sz="2400" dirty="0"/>
              <a:t> za koji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biti</a:t>
            </a:r>
            <a:r>
              <a:rPr lang="en-GB" sz="2400" dirty="0"/>
              <a:t> </a:t>
            </a:r>
            <a:r>
              <a:rPr lang="en-GB" sz="2400" dirty="0" err="1"/>
              <a:t>sposobni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obnavljanje</a:t>
            </a:r>
            <a:r>
              <a:rPr lang="en-GB" sz="2400" dirty="0"/>
              <a:t> </a:t>
            </a:r>
            <a:r>
              <a:rPr lang="en-GB" sz="2400" dirty="0" err="1"/>
              <a:t>društvenih</a:t>
            </a:r>
            <a:r>
              <a:rPr lang="en-GB" sz="2400" dirty="0"/>
              <a:t> </a:t>
            </a:r>
            <a:r>
              <a:rPr lang="en-GB" sz="2400" dirty="0" err="1"/>
              <a:t>interakcija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Nažalost</a:t>
            </a:r>
            <a:r>
              <a:rPr lang="en-GB" sz="2400" dirty="0"/>
              <a:t>, </a:t>
            </a:r>
            <a:r>
              <a:rPr lang="en-GB" sz="2400" dirty="0" err="1"/>
              <a:t>finansiranje</a:t>
            </a:r>
            <a:r>
              <a:rPr lang="en-GB" sz="2400" dirty="0"/>
              <a:t> </a:t>
            </a:r>
            <a:r>
              <a:rPr lang="en-GB" sz="2400" dirty="0" err="1"/>
              <a:t>ove</a:t>
            </a:r>
            <a:r>
              <a:rPr lang="en-GB" sz="2400" dirty="0"/>
              <a:t> </a:t>
            </a:r>
            <a:r>
              <a:rPr lang="en-GB" sz="2400" dirty="0" err="1"/>
              <a:t>ključne</a:t>
            </a:r>
            <a:r>
              <a:rPr lang="en-GB" sz="2400" dirty="0"/>
              <a:t> </a:t>
            </a:r>
            <a:r>
              <a:rPr lang="en-GB" sz="2400" dirty="0" err="1"/>
              <a:t>komponente</a:t>
            </a:r>
            <a:r>
              <a:rPr lang="en-GB" sz="2400" dirty="0"/>
              <a:t> </a:t>
            </a:r>
            <a:r>
              <a:rPr lang="en-GB" sz="2400" dirty="0" err="1"/>
              <a:t>lečenja</a:t>
            </a:r>
            <a:r>
              <a:rPr lang="en-GB" sz="2400" dirty="0"/>
              <a:t> je </a:t>
            </a:r>
            <a:r>
              <a:rPr lang="en-GB" sz="2400" dirty="0" err="1"/>
              <a:t>bilo</a:t>
            </a:r>
            <a:r>
              <a:rPr lang="sr-Latn-RS" sz="2400" dirty="0"/>
              <a:t> </a:t>
            </a:r>
            <a:r>
              <a:rPr lang="en-GB" sz="2400" dirty="0" err="1"/>
              <a:t>minimiziran</a:t>
            </a:r>
            <a:r>
              <a:rPr lang="sr-Latn-RS" sz="2400" dirty="0"/>
              <a:t>o</a:t>
            </a:r>
            <a:r>
              <a:rPr lang="en-GB" sz="2400" dirty="0"/>
              <a:t> </a:t>
            </a:r>
            <a:r>
              <a:rPr lang="en-GB" sz="2400" dirty="0" err="1"/>
              <a:t>poslednjih</a:t>
            </a:r>
            <a:r>
              <a:rPr lang="en-GB" sz="2400" dirty="0"/>
              <a:t> </a:t>
            </a:r>
            <a:r>
              <a:rPr lang="en-GB" sz="2400" dirty="0" err="1"/>
              <a:t>godina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Usluge</a:t>
            </a:r>
            <a:r>
              <a:rPr lang="en-GB" sz="2400" dirty="0"/>
              <a:t> </a:t>
            </a:r>
            <a:r>
              <a:rPr lang="en-GB" sz="2400" dirty="0" err="1"/>
              <a:t>upravljanja</a:t>
            </a:r>
            <a:r>
              <a:rPr lang="en-GB" sz="2400" dirty="0"/>
              <a:t> </a:t>
            </a:r>
            <a:r>
              <a:rPr lang="en-GB" sz="2400" dirty="0" err="1"/>
              <a:t>slučajevima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terapije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vitalni</a:t>
            </a:r>
            <a:r>
              <a:rPr lang="en-GB" sz="2400" dirty="0"/>
              <a:t> deo </a:t>
            </a:r>
            <a:r>
              <a:rPr lang="en-GB" sz="2400" dirty="0" err="1"/>
              <a:t>programa</a:t>
            </a:r>
            <a:r>
              <a:rPr lang="en-GB" sz="2400" dirty="0"/>
              <a:t> </a:t>
            </a:r>
            <a:r>
              <a:rPr lang="en-GB" sz="2400" dirty="0" err="1"/>
              <a:t>lečenja</a:t>
            </a:r>
            <a:r>
              <a:rPr lang="en-GB" sz="2400" dirty="0"/>
              <a:t> koji </a:t>
            </a:r>
            <a:r>
              <a:rPr lang="en-GB" sz="2400" dirty="0" err="1"/>
              <a:t>treba</a:t>
            </a:r>
            <a:r>
              <a:rPr lang="en-GB" sz="2400" dirty="0"/>
              <a:t> da se </a:t>
            </a:r>
            <a:r>
              <a:rPr lang="en-GB" sz="2400" dirty="0" err="1"/>
              <a:t>obezbedi</a:t>
            </a:r>
            <a:r>
              <a:rPr lang="en-GB" sz="2400" dirty="0"/>
              <a:t> </a:t>
            </a:r>
            <a:r>
              <a:rPr lang="en-GB" sz="2400" dirty="0" err="1"/>
              <a:t>pacijentima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sr-Latn-RS" sz="2400" dirty="0"/>
              <a:t>sh</a:t>
            </a:r>
            <a:r>
              <a:rPr lang="en-GB" sz="2400" dirty="0" err="1"/>
              <a:t>izofrenijom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Pacijentima</a:t>
            </a:r>
            <a:r>
              <a:rPr lang="en-GB" sz="2400" dirty="0"/>
              <a:t> u </a:t>
            </a:r>
            <a:r>
              <a:rPr lang="en-GB" sz="2400" dirty="0" err="1"/>
              <a:t>prvoj</a:t>
            </a:r>
            <a:r>
              <a:rPr lang="en-GB" sz="2400" dirty="0"/>
              <a:t> </a:t>
            </a:r>
            <a:r>
              <a:rPr lang="en-GB" sz="2400" dirty="0" err="1"/>
              <a:t>epizodi</a:t>
            </a:r>
            <a:r>
              <a:rPr lang="en-GB" sz="2400" dirty="0"/>
              <a:t> ova </a:t>
            </a:r>
            <a:r>
              <a:rPr lang="en-GB" sz="2400" dirty="0" err="1"/>
              <a:t>podrška</a:t>
            </a:r>
            <a:r>
              <a:rPr lang="en-GB" sz="2400" dirty="0"/>
              <a:t> je </a:t>
            </a:r>
            <a:r>
              <a:rPr lang="en-GB" sz="2400" dirty="0" err="1"/>
              <a:t>posebno</a:t>
            </a:r>
            <a:r>
              <a:rPr lang="en-GB" sz="2400" dirty="0"/>
              <a:t> </a:t>
            </a:r>
            <a:r>
              <a:rPr lang="en-GB" sz="2400" dirty="0" err="1"/>
              <a:t>potrebna</a:t>
            </a:r>
            <a:r>
              <a:rPr lang="en-GB" sz="2400" dirty="0"/>
              <a:t> </a:t>
            </a:r>
            <a:r>
              <a:rPr lang="en-GB" sz="2400" dirty="0" err="1"/>
              <a:t>jer</a:t>
            </a:r>
            <a:r>
              <a:rPr lang="en-GB" sz="2400" dirty="0"/>
              <a:t> </a:t>
            </a:r>
            <a:r>
              <a:rPr lang="en-GB" sz="2400" dirty="0" err="1"/>
              <a:t>često</a:t>
            </a:r>
            <a:r>
              <a:rPr lang="en-GB" sz="2400" dirty="0"/>
              <a:t> </a:t>
            </a:r>
            <a:r>
              <a:rPr lang="en-GB" sz="2400" dirty="0" err="1"/>
              <a:t>poriču</a:t>
            </a:r>
            <a:r>
              <a:rPr lang="en-GB" sz="2400" dirty="0"/>
              <a:t> </a:t>
            </a:r>
            <a:r>
              <a:rPr lang="en-GB" sz="2400" dirty="0" err="1"/>
              <a:t>svoju</a:t>
            </a:r>
            <a:r>
              <a:rPr lang="en-GB" sz="2400" dirty="0"/>
              <a:t> </a:t>
            </a:r>
            <a:r>
              <a:rPr lang="en-GB" sz="2400" dirty="0" err="1"/>
              <a:t>bolest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ne </a:t>
            </a:r>
            <a:r>
              <a:rPr lang="en-GB" sz="2400" dirty="0" err="1"/>
              <a:t>slažu</a:t>
            </a:r>
            <a:r>
              <a:rPr lang="en-GB" sz="2400" dirty="0"/>
              <a:t> se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lekovima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88671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C7FA7-C812-4495-9686-5B2534D08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Prednosti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ograničenja</a:t>
            </a:r>
            <a:r>
              <a:rPr lang="en-GB" dirty="0"/>
              <a:t> </a:t>
            </a:r>
            <a:r>
              <a:rPr lang="sr-Latn-RS" dirty="0"/>
              <a:t>medikamentoznog </a:t>
            </a:r>
            <a:r>
              <a:rPr lang="en-GB" dirty="0" err="1"/>
              <a:t>lečenja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848D6-94FC-4DC1-8961-5C860824D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85" y="1825625"/>
            <a:ext cx="11414927" cy="4826384"/>
          </a:xfrm>
        </p:spPr>
        <p:txBody>
          <a:bodyPr>
            <a:normAutofit fontScale="85000" lnSpcReduction="20000"/>
          </a:bodyPr>
          <a:lstStyle/>
          <a:p>
            <a:r>
              <a:rPr lang="sr-Latn-RS" dirty="0"/>
              <a:t>A</a:t>
            </a:r>
            <a:r>
              <a:rPr lang="en-GB" dirty="0" err="1"/>
              <a:t>ntipsihotici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imali</a:t>
            </a:r>
            <a:r>
              <a:rPr lang="en-GB" dirty="0"/>
              <a:t> </a:t>
            </a:r>
            <a:r>
              <a:rPr lang="en-GB" dirty="0" err="1"/>
              <a:t>veliki</a:t>
            </a:r>
            <a:r>
              <a:rPr lang="en-GB" dirty="0"/>
              <a:t> </a:t>
            </a:r>
            <a:r>
              <a:rPr lang="en-GB" dirty="0" err="1"/>
              <a:t>uticaj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psihijatrijsko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Prvo</a:t>
            </a:r>
            <a:r>
              <a:rPr lang="en-GB" dirty="0"/>
              <a:t>, </a:t>
            </a:r>
            <a:r>
              <a:rPr lang="en-GB" dirty="0" err="1"/>
              <a:t>prebacili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ogromnu</a:t>
            </a:r>
            <a:r>
              <a:rPr lang="en-GB" dirty="0"/>
              <a:t> </a:t>
            </a:r>
            <a:r>
              <a:rPr lang="en-GB" dirty="0" err="1"/>
              <a:t>većinu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dugotrajne</a:t>
            </a:r>
            <a:r>
              <a:rPr lang="en-GB" dirty="0"/>
              <a:t> </a:t>
            </a:r>
            <a:r>
              <a:rPr lang="en-GB" dirty="0" err="1"/>
              <a:t>hospitalizacije</a:t>
            </a:r>
            <a:r>
              <a:rPr lang="en-GB" dirty="0"/>
              <a:t> u </a:t>
            </a:r>
            <a:r>
              <a:rPr lang="en-GB" dirty="0" err="1"/>
              <a:t>zajednicu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mnoge</a:t>
            </a:r>
            <a:r>
              <a:rPr lang="en-GB" dirty="0"/>
              <a:t> </a:t>
            </a:r>
            <a:r>
              <a:rPr lang="en-GB" dirty="0" err="1"/>
              <a:t>pacijente</a:t>
            </a:r>
            <a:r>
              <a:rPr lang="en-GB" dirty="0"/>
              <a:t>, ova </a:t>
            </a:r>
            <a:r>
              <a:rPr lang="en-GB" dirty="0" err="1"/>
              <a:t>promena</a:t>
            </a:r>
            <a:r>
              <a:rPr lang="en-GB" dirty="0"/>
              <a:t> je </a:t>
            </a:r>
            <a:r>
              <a:rPr lang="en-GB" dirty="0" err="1"/>
              <a:t>omogućila</a:t>
            </a:r>
            <a:r>
              <a:rPr lang="en-GB" dirty="0"/>
              <a:t> </a:t>
            </a:r>
            <a:r>
              <a:rPr lang="en-GB" dirty="0" err="1"/>
              <a:t>bolji</a:t>
            </a:r>
            <a:r>
              <a:rPr lang="en-GB" dirty="0"/>
              <a:t> </a:t>
            </a:r>
            <a:r>
              <a:rPr lang="en-GB" dirty="0" err="1"/>
              <a:t>život</a:t>
            </a:r>
            <a:r>
              <a:rPr lang="en-GB" dirty="0"/>
              <a:t> u </a:t>
            </a:r>
            <a:r>
              <a:rPr lang="en-GB" dirty="0" err="1"/>
              <a:t>humanijim</a:t>
            </a:r>
            <a:r>
              <a:rPr lang="en-GB" dirty="0"/>
              <a:t> </a:t>
            </a:r>
            <a:r>
              <a:rPr lang="en-GB" dirty="0" err="1"/>
              <a:t>okolnostima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u </a:t>
            </a:r>
            <a:r>
              <a:rPr lang="en-GB" dirty="0" err="1"/>
              <a:t>mnogim</a:t>
            </a:r>
            <a:r>
              <a:rPr lang="en-GB" dirty="0"/>
              <a:t> </a:t>
            </a:r>
            <a:r>
              <a:rPr lang="en-GB" dirty="0" err="1"/>
              <a:t>slučajevima</a:t>
            </a:r>
            <a:r>
              <a:rPr lang="en-GB" dirty="0"/>
              <a:t> </a:t>
            </a:r>
            <a:r>
              <a:rPr lang="en-GB" dirty="0" err="1"/>
              <a:t>omogućila</a:t>
            </a:r>
            <a:r>
              <a:rPr lang="en-GB" dirty="0"/>
              <a:t> </a:t>
            </a:r>
            <a:r>
              <a:rPr lang="en-GB" dirty="0" err="1"/>
              <a:t>život</a:t>
            </a:r>
            <a:r>
              <a:rPr lang="en-GB" dirty="0"/>
              <a:t> bez </a:t>
            </a:r>
            <a:r>
              <a:rPr lang="en-GB" dirty="0" err="1"/>
              <a:t>česte</a:t>
            </a:r>
            <a:r>
              <a:rPr lang="en-GB" dirty="0"/>
              <a:t> </a:t>
            </a:r>
            <a:r>
              <a:rPr lang="en-GB" dirty="0" err="1"/>
              <a:t>upotrebe</a:t>
            </a:r>
            <a:r>
              <a:rPr lang="en-GB" dirty="0"/>
              <a:t> </a:t>
            </a:r>
            <a:r>
              <a:rPr lang="en-GB" dirty="0" err="1"/>
              <a:t>fizičkih</a:t>
            </a:r>
            <a:r>
              <a:rPr lang="en-GB" dirty="0"/>
              <a:t> </a:t>
            </a:r>
            <a:r>
              <a:rPr lang="en-GB" dirty="0" err="1"/>
              <a:t>ograničenja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druge</a:t>
            </a:r>
            <a:r>
              <a:rPr lang="en-GB" dirty="0"/>
              <a:t>, </a:t>
            </a:r>
            <a:r>
              <a:rPr lang="en-GB" dirty="0" err="1"/>
              <a:t>tragedija</a:t>
            </a:r>
            <a:r>
              <a:rPr lang="en-GB" dirty="0"/>
              <a:t> </a:t>
            </a:r>
            <a:r>
              <a:rPr lang="en-GB" dirty="0" err="1"/>
              <a:t>besciljnog</a:t>
            </a:r>
            <a:r>
              <a:rPr lang="en-GB" dirty="0"/>
              <a:t> </a:t>
            </a:r>
            <a:r>
              <a:rPr lang="en-GB" dirty="0" err="1"/>
              <a:t>postojanja</a:t>
            </a:r>
            <a:r>
              <a:rPr lang="en-GB" dirty="0"/>
              <a:t> </a:t>
            </a:r>
            <a:r>
              <a:rPr lang="en-GB" dirty="0" err="1"/>
              <a:t>sada</a:t>
            </a:r>
            <a:r>
              <a:rPr lang="en-GB" dirty="0"/>
              <a:t> se </a:t>
            </a:r>
            <a:r>
              <a:rPr lang="en-GB" dirty="0" err="1"/>
              <a:t>igra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ulicama</a:t>
            </a:r>
            <a:r>
              <a:rPr lang="en-GB" dirty="0"/>
              <a:t> </a:t>
            </a:r>
            <a:r>
              <a:rPr lang="en-GB" dirty="0" err="1"/>
              <a:t>naših</a:t>
            </a:r>
            <a:r>
              <a:rPr lang="en-GB" dirty="0"/>
              <a:t> </a:t>
            </a:r>
            <a:r>
              <a:rPr lang="en-GB" dirty="0" err="1"/>
              <a:t>zajednica</a:t>
            </a:r>
            <a:r>
              <a:rPr lang="en-GB" dirty="0"/>
              <a:t>, a ne u </a:t>
            </a:r>
            <a:r>
              <a:rPr lang="en-GB" dirty="0" err="1"/>
              <a:t>mentalnim</a:t>
            </a:r>
            <a:r>
              <a:rPr lang="en-GB" dirty="0"/>
              <a:t> </a:t>
            </a:r>
            <a:r>
              <a:rPr lang="en-GB" dirty="0" err="1"/>
              <a:t>ustanovama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Drugo</a:t>
            </a:r>
            <a:r>
              <a:rPr lang="en-GB" dirty="0"/>
              <a:t>, </a:t>
            </a:r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antipsihotici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značajno</a:t>
            </a:r>
            <a:r>
              <a:rPr lang="en-GB" dirty="0"/>
              <a:t> </a:t>
            </a:r>
            <a:r>
              <a:rPr lang="en-GB" dirty="0" err="1"/>
              <a:t>pomerili</a:t>
            </a:r>
            <a:r>
              <a:rPr lang="en-GB" dirty="0"/>
              <a:t> </a:t>
            </a:r>
            <a:r>
              <a:rPr lang="en-GB" dirty="0" err="1"/>
              <a:t>psihijatrijsko</a:t>
            </a:r>
            <a:r>
              <a:rPr lang="en-GB" dirty="0"/>
              <a:t> </a:t>
            </a:r>
            <a:r>
              <a:rPr lang="en-GB" dirty="0" err="1"/>
              <a:t>razmišljanje</a:t>
            </a:r>
            <a:r>
              <a:rPr lang="en-GB" dirty="0"/>
              <a:t> ka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biološkoj</a:t>
            </a:r>
            <a:r>
              <a:rPr lang="en-GB" dirty="0"/>
              <a:t> </a:t>
            </a:r>
            <a:r>
              <a:rPr lang="en-GB" dirty="0" err="1"/>
              <a:t>orijentaciji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Delimično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istraživanja</a:t>
            </a:r>
            <a:r>
              <a:rPr lang="en-GB" dirty="0"/>
              <a:t> </a:t>
            </a:r>
            <a:r>
              <a:rPr lang="en-GB" dirty="0" err="1"/>
              <a:t>stimulisanog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šizofreniju</a:t>
            </a:r>
            <a:r>
              <a:rPr lang="en-GB" dirty="0"/>
              <a:t>, </a:t>
            </a:r>
            <a:r>
              <a:rPr lang="en-GB" dirty="0" err="1"/>
              <a:t>sada</a:t>
            </a:r>
            <a:r>
              <a:rPr lang="en-GB" dirty="0"/>
              <a:t> </a:t>
            </a:r>
            <a:r>
              <a:rPr lang="en-GB" dirty="0" err="1"/>
              <a:t>znamo</a:t>
            </a:r>
            <a:r>
              <a:rPr lang="en-GB" dirty="0"/>
              <a:t>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o </a:t>
            </a:r>
            <a:r>
              <a:rPr lang="en-GB" dirty="0" err="1"/>
              <a:t>fiziologiji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farmakologiji</a:t>
            </a:r>
            <a:r>
              <a:rPr lang="en-GB" dirty="0"/>
              <a:t> </a:t>
            </a:r>
            <a:r>
              <a:rPr lang="en-GB" dirty="0" err="1"/>
              <a:t>centralnog</a:t>
            </a:r>
            <a:r>
              <a:rPr lang="en-GB" dirty="0"/>
              <a:t> </a:t>
            </a:r>
            <a:r>
              <a:rPr lang="en-GB" dirty="0" err="1"/>
              <a:t>nervnog</a:t>
            </a:r>
            <a:r>
              <a:rPr lang="en-GB" dirty="0"/>
              <a:t> </a:t>
            </a:r>
            <a:r>
              <a:rPr lang="en-GB" dirty="0" err="1"/>
              <a:t>sistema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bilo</a:t>
            </a:r>
            <a:r>
              <a:rPr lang="en-GB" dirty="0"/>
              <a:t> </a:t>
            </a:r>
            <a:r>
              <a:rPr lang="en-GB" dirty="0" err="1"/>
              <a:t>poznato</a:t>
            </a:r>
            <a:r>
              <a:rPr lang="en-GB" dirty="0"/>
              <a:t> pre </a:t>
            </a:r>
            <a:r>
              <a:rPr lang="en-GB" dirty="0" err="1"/>
              <a:t>uvođenja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uprkos</a:t>
            </a:r>
            <a:r>
              <a:rPr lang="en-GB" dirty="0"/>
              <a:t> </a:t>
            </a:r>
            <a:r>
              <a:rPr lang="en-GB" dirty="0" err="1"/>
              <a:t>mnogo</a:t>
            </a:r>
            <a:r>
              <a:rPr lang="en-GB" dirty="0"/>
              <a:t> </a:t>
            </a:r>
            <a:r>
              <a:rPr lang="en-GB" dirty="0" err="1"/>
              <a:t>istraživanja</a:t>
            </a:r>
            <a:r>
              <a:rPr lang="en-GB" dirty="0"/>
              <a:t>, </a:t>
            </a:r>
            <a:r>
              <a:rPr lang="sr-Latn-RS" dirty="0"/>
              <a:t>sh</a:t>
            </a:r>
            <a:r>
              <a:rPr lang="en-GB" dirty="0" err="1"/>
              <a:t>izofrenija</a:t>
            </a:r>
            <a:r>
              <a:rPr lang="en-GB" dirty="0"/>
              <a:t> </a:t>
            </a:r>
            <a:r>
              <a:rPr lang="en-GB" dirty="0" err="1"/>
              <a:t>ostaje</a:t>
            </a:r>
            <a:r>
              <a:rPr lang="en-GB" dirty="0"/>
              <a:t> </a:t>
            </a:r>
            <a:r>
              <a:rPr lang="en-GB" dirty="0" err="1"/>
              <a:t>naučna</a:t>
            </a:r>
            <a:r>
              <a:rPr lang="en-GB" dirty="0"/>
              <a:t> </a:t>
            </a:r>
            <a:r>
              <a:rPr lang="en-GB" dirty="0" err="1"/>
              <a:t>misterija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lična</a:t>
            </a:r>
            <a:r>
              <a:rPr lang="en-GB" dirty="0"/>
              <a:t> </a:t>
            </a:r>
            <a:r>
              <a:rPr lang="en-GB" dirty="0" err="1"/>
              <a:t>katastrofa</a:t>
            </a:r>
            <a:r>
              <a:rPr lang="en-GB" dirty="0"/>
              <a:t> za </a:t>
            </a:r>
            <a:r>
              <a:rPr lang="en-GB" dirty="0" err="1"/>
              <a:t>pacijenta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dobija</a:t>
            </a:r>
            <a:r>
              <a:rPr lang="en-GB" dirty="0"/>
              <a:t> </a:t>
            </a:r>
            <a:r>
              <a:rPr lang="en-GB" dirty="0" err="1"/>
              <a:t>određeni</a:t>
            </a:r>
            <a:r>
              <a:rPr lang="en-GB" dirty="0"/>
              <a:t> </a:t>
            </a:r>
            <a:r>
              <a:rPr lang="en-GB" dirty="0" err="1"/>
              <a:t>stepen</a:t>
            </a:r>
            <a:r>
              <a:rPr lang="en-GB" dirty="0"/>
              <a:t> </a:t>
            </a:r>
            <a:r>
              <a:rPr lang="en-GB" dirty="0" err="1"/>
              <a:t>koristi</a:t>
            </a:r>
            <a:r>
              <a:rPr lang="en-GB" dirty="0"/>
              <a:t> od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—u </a:t>
            </a:r>
            <a:r>
              <a:rPr lang="en-GB" dirty="0" err="1"/>
              <a:t>nekim</a:t>
            </a:r>
            <a:r>
              <a:rPr lang="en-GB" dirty="0"/>
              <a:t> </a:t>
            </a:r>
            <a:r>
              <a:rPr lang="en-GB" dirty="0" err="1"/>
              <a:t>slučajevima</a:t>
            </a:r>
            <a:r>
              <a:rPr lang="en-GB" dirty="0"/>
              <a:t> </a:t>
            </a:r>
            <a:r>
              <a:rPr lang="en-GB" dirty="0" err="1"/>
              <a:t>značajnu</a:t>
            </a:r>
            <a:r>
              <a:rPr lang="en-GB" dirty="0"/>
              <a:t> </a:t>
            </a:r>
            <a:r>
              <a:rPr lang="en-GB" dirty="0" err="1"/>
              <a:t>korist</a:t>
            </a:r>
            <a:r>
              <a:rPr lang="en-GB" dirty="0"/>
              <a:t>—od </a:t>
            </a:r>
            <a:r>
              <a:rPr lang="en-GB" dirty="0" err="1"/>
              <a:t>njih</a:t>
            </a:r>
            <a:r>
              <a:rPr lang="en-GB" dirty="0"/>
              <a:t> </a:t>
            </a:r>
            <a:r>
              <a:rPr lang="en-GB" dirty="0" err="1"/>
              <a:t>nijedno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dobro.</a:t>
            </a:r>
          </a:p>
        </p:txBody>
      </p:sp>
    </p:spTree>
    <p:extLst>
      <p:ext uri="{BB962C8B-B14F-4D97-AF65-F5344CB8AC3E}">
        <p14:creationId xmlns:p14="http://schemas.microsoft.com/office/powerpoint/2010/main" val="1221801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E44DD-A85A-413A-A405-3696BABCA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/>
          <a:lstStyle/>
          <a:p>
            <a:r>
              <a:rPr lang="en-GB" dirty="0" err="1"/>
              <a:t>Istorija</a:t>
            </a:r>
            <a:r>
              <a:rPr lang="sr-Latn-RS" dirty="0"/>
              <a:t>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C482C-CAA5-401E-96A0-0EE20E951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837" y="1346479"/>
            <a:ext cx="11485266" cy="4830484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Rezerpin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hlorpromazin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bili</a:t>
            </a:r>
            <a:r>
              <a:rPr lang="en-GB" dirty="0"/>
              <a:t> </a:t>
            </a:r>
            <a:r>
              <a:rPr lang="en-GB" dirty="0" err="1"/>
              <a:t>prvi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za </a:t>
            </a:r>
            <a:r>
              <a:rPr lang="en-GB" dirty="0" err="1"/>
              <a:t>koje</a:t>
            </a:r>
            <a:r>
              <a:rPr lang="en-GB" dirty="0"/>
              <a:t> je </a:t>
            </a:r>
            <a:r>
              <a:rPr lang="en-GB" dirty="0" err="1"/>
              <a:t>utvrđeno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korisni</a:t>
            </a:r>
            <a:r>
              <a:rPr lang="en-GB" dirty="0"/>
              <a:t> za </a:t>
            </a:r>
            <a:r>
              <a:rPr lang="en-GB" dirty="0" err="1"/>
              <a:t>smanjenje</a:t>
            </a:r>
            <a:r>
              <a:rPr lang="en-GB" dirty="0"/>
              <a:t> </a:t>
            </a:r>
            <a:r>
              <a:rPr lang="en-GB" dirty="0" err="1"/>
              <a:t>psihotičnih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Rezerpin</a:t>
            </a:r>
            <a:r>
              <a:rPr lang="en-GB" dirty="0"/>
              <a:t> je </a:t>
            </a:r>
            <a:r>
              <a:rPr lang="en-GB" dirty="0" err="1"/>
              <a:t>korišćen</a:t>
            </a:r>
            <a:r>
              <a:rPr lang="en-GB" dirty="0"/>
              <a:t> </a:t>
            </a:r>
            <a:r>
              <a:rPr lang="en-GB" dirty="0" err="1"/>
              <a:t>samo</a:t>
            </a:r>
            <a:r>
              <a:rPr lang="en-GB" dirty="0"/>
              <a:t> </a:t>
            </a:r>
            <a:r>
              <a:rPr lang="en-GB" dirty="0" err="1"/>
              <a:t>kratko</a:t>
            </a:r>
            <a:r>
              <a:rPr lang="en-GB" dirty="0"/>
              <a:t> u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svrhu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od </a:t>
            </a:r>
            <a:r>
              <a:rPr lang="en-GB" dirty="0" err="1"/>
              <a:t>interesa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antipsihotik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Hlorpromazin</a:t>
            </a:r>
            <a:r>
              <a:rPr lang="en-GB" dirty="0"/>
              <a:t> je </a:t>
            </a:r>
            <a:r>
              <a:rPr lang="en-GB" dirty="0" err="1"/>
              <a:t>neuroleptik</a:t>
            </a:r>
            <a:r>
              <a:rPr lang="en-GB" dirty="0"/>
              <a:t>; </a:t>
            </a:r>
            <a:r>
              <a:rPr lang="en-GB" dirty="0" err="1"/>
              <a:t>odnosno</a:t>
            </a:r>
            <a:r>
              <a:rPr lang="en-GB" dirty="0"/>
              <a:t> </a:t>
            </a:r>
            <a:r>
              <a:rPr lang="en-GB" dirty="0" err="1"/>
              <a:t>proizvodi</a:t>
            </a:r>
            <a:r>
              <a:rPr lang="en-GB" dirty="0"/>
              <a:t> </a:t>
            </a:r>
            <a:r>
              <a:rPr lang="en-GB" dirty="0" err="1"/>
              <a:t>katalepsiju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glodara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EPS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ljudi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Otkriće</a:t>
            </a:r>
            <a:r>
              <a:rPr lang="en-GB" dirty="0"/>
              <a:t> da je </a:t>
            </a:r>
            <a:r>
              <a:rPr lang="en-GB" dirty="0" err="1"/>
              <a:t>njegovo</a:t>
            </a:r>
            <a:r>
              <a:rPr lang="en-GB" dirty="0"/>
              <a:t> </a:t>
            </a:r>
            <a:r>
              <a:rPr lang="en-GB" dirty="0" err="1"/>
              <a:t>antipsihotično</a:t>
            </a:r>
            <a:r>
              <a:rPr lang="en-GB" dirty="0"/>
              <a:t> </a:t>
            </a:r>
            <a:r>
              <a:rPr lang="en-GB" dirty="0" err="1"/>
              <a:t>dejstvo</a:t>
            </a:r>
            <a:r>
              <a:rPr lang="en-GB" dirty="0"/>
              <a:t> </a:t>
            </a:r>
            <a:r>
              <a:rPr lang="en-GB" dirty="0" err="1"/>
              <a:t>povezano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blokadom</a:t>
            </a:r>
            <a:r>
              <a:rPr lang="en-GB" dirty="0"/>
              <a:t> </a:t>
            </a:r>
            <a:r>
              <a:rPr lang="en-GB" dirty="0" err="1"/>
              <a:t>dopaminskog</a:t>
            </a:r>
            <a:r>
              <a:rPr lang="en-GB" dirty="0"/>
              <a:t> (D </a:t>
            </a:r>
            <a:r>
              <a:rPr lang="en-GB" dirty="0" err="1"/>
              <a:t>ili</a:t>
            </a:r>
            <a:r>
              <a:rPr lang="en-GB" dirty="0"/>
              <a:t> DA)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dovelo</a:t>
            </a:r>
            <a:r>
              <a:rPr lang="en-GB" dirty="0"/>
              <a:t> je do </a:t>
            </a:r>
            <a:r>
              <a:rPr lang="en-GB" dirty="0" err="1"/>
              <a:t>identifikacije</a:t>
            </a:r>
            <a:r>
              <a:rPr lang="en-GB" dirty="0"/>
              <a:t>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jedinjenja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između</a:t>
            </a:r>
            <a:r>
              <a:rPr lang="en-GB" dirty="0"/>
              <a:t> 1950-ih </a:t>
            </a:r>
            <a:r>
              <a:rPr lang="en-GB" dirty="0" err="1"/>
              <a:t>i</a:t>
            </a:r>
            <a:r>
              <a:rPr lang="en-GB" dirty="0"/>
              <a:t> 1970-ih. </a:t>
            </a:r>
            <a:endParaRPr lang="sr-Latn-RS" dirty="0"/>
          </a:p>
          <a:p>
            <a:r>
              <a:rPr lang="en-GB" dirty="0" err="1"/>
              <a:t>Otkriće</a:t>
            </a:r>
            <a:r>
              <a:rPr lang="en-GB" dirty="0"/>
              <a:t> </a:t>
            </a:r>
            <a:r>
              <a:rPr lang="en-GB" dirty="0" err="1"/>
              <a:t>klozapina</a:t>
            </a:r>
            <a:r>
              <a:rPr lang="en-GB" dirty="0"/>
              <a:t> 1959. </a:t>
            </a:r>
            <a:r>
              <a:rPr lang="en-GB" dirty="0" err="1"/>
              <a:t>dovelo</a:t>
            </a:r>
            <a:r>
              <a:rPr lang="en-GB" dirty="0"/>
              <a:t> je do </a:t>
            </a:r>
            <a:r>
              <a:rPr lang="en-GB" dirty="0" err="1"/>
              <a:t>spoznaje</a:t>
            </a:r>
            <a:r>
              <a:rPr lang="en-GB" dirty="0"/>
              <a:t> da </a:t>
            </a:r>
            <a:r>
              <a:rPr lang="en-GB" dirty="0" err="1"/>
              <a:t>antipsihotici</a:t>
            </a:r>
            <a:r>
              <a:rPr lang="en-GB" dirty="0"/>
              <a:t> ne </a:t>
            </a:r>
            <a:r>
              <a:rPr lang="en-GB" dirty="0" err="1"/>
              <a:t>moraju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EPS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ljudi</a:t>
            </a:r>
            <a:r>
              <a:rPr lang="en-GB" dirty="0"/>
              <a:t> u </a:t>
            </a:r>
            <a:r>
              <a:rPr lang="en-GB" dirty="0" err="1"/>
              <a:t>klinički</a:t>
            </a:r>
            <a:r>
              <a:rPr lang="en-GB" dirty="0"/>
              <a:t> </a:t>
            </a:r>
            <a:r>
              <a:rPr lang="en-GB" dirty="0" err="1"/>
              <a:t>efikasnim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Klozapin</a:t>
            </a:r>
            <a:r>
              <a:rPr lang="en-GB" dirty="0"/>
              <a:t> je </a:t>
            </a:r>
            <a:r>
              <a:rPr lang="en-GB" dirty="0" err="1"/>
              <a:t>nazvan</a:t>
            </a:r>
            <a:r>
              <a:rPr lang="en-GB" dirty="0"/>
              <a:t> „</a:t>
            </a:r>
            <a:r>
              <a:rPr lang="en-GB" dirty="0" err="1"/>
              <a:t>atipičnim</a:t>
            </a:r>
            <a:r>
              <a:rPr lang="en-GB" dirty="0"/>
              <a:t>“ </a:t>
            </a:r>
            <a:r>
              <a:rPr lang="en-GB" dirty="0" err="1"/>
              <a:t>antipsihotičnim</a:t>
            </a:r>
            <a:r>
              <a:rPr lang="en-GB" dirty="0"/>
              <a:t> </a:t>
            </a:r>
            <a:r>
              <a:rPr lang="en-GB" dirty="0" err="1"/>
              <a:t>lekom</a:t>
            </a:r>
            <a:r>
              <a:rPr lang="en-GB" dirty="0"/>
              <a:t> </a:t>
            </a:r>
            <a:r>
              <a:rPr lang="en-GB" dirty="0" err="1"/>
              <a:t>zbog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disocijacije</a:t>
            </a:r>
            <a:r>
              <a:rPr lang="en-GB" dirty="0"/>
              <a:t>; </a:t>
            </a:r>
            <a:r>
              <a:rPr lang="en-GB" dirty="0" err="1"/>
              <a:t>proizvodi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EPS-a u </a:t>
            </a:r>
            <a:r>
              <a:rPr lang="en-GB" dirty="0" err="1"/>
              <a:t>ekvivalentnim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ljudi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laboratorijskih</a:t>
            </a:r>
            <a:r>
              <a:rPr lang="en-GB" dirty="0"/>
              <a:t> </a:t>
            </a:r>
            <a:r>
              <a:rPr lang="en-GB" dirty="0" err="1"/>
              <a:t>životinja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Kao </a:t>
            </a:r>
            <a:r>
              <a:rPr lang="en-GB" dirty="0" err="1"/>
              <a:t>rezultat</a:t>
            </a:r>
            <a:r>
              <a:rPr lang="en-GB" dirty="0"/>
              <a:t> toga, </a:t>
            </a:r>
            <a:r>
              <a:rPr lang="en-GB" dirty="0" err="1"/>
              <a:t>došlo</a:t>
            </a:r>
            <a:r>
              <a:rPr lang="en-GB" dirty="0"/>
              <a:t> je do </a:t>
            </a:r>
            <a:r>
              <a:rPr lang="en-GB" dirty="0" err="1"/>
              <a:t>velikog</a:t>
            </a:r>
            <a:r>
              <a:rPr lang="en-GB" dirty="0"/>
              <a:t> </a:t>
            </a:r>
            <a:r>
              <a:rPr lang="en-GB" dirty="0" err="1"/>
              <a:t>pomeranja</a:t>
            </a:r>
            <a:r>
              <a:rPr lang="en-GB" dirty="0"/>
              <a:t> u </a:t>
            </a:r>
            <a:r>
              <a:rPr lang="en-GB" dirty="0" err="1"/>
              <a:t>kliničkoj</a:t>
            </a:r>
            <a:r>
              <a:rPr lang="en-GB" dirty="0"/>
              <a:t> </a:t>
            </a:r>
            <a:r>
              <a:rPr lang="en-GB" dirty="0" err="1"/>
              <a:t>praksi</a:t>
            </a:r>
            <a:r>
              <a:rPr lang="en-GB" dirty="0"/>
              <a:t> od </a:t>
            </a:r>
            <a:r>
              <a:rPr lang="en-GB" dirty="0" err="1"/>
              <a:t>tipičnih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 ka </a:t>
            </a:r>
            <a:r>
              <a:rPr lang="en-GB" dirty="0" err="1"/>
              <a:t>upotrebi</a:t>
            </a:r>
            <a:r>
              <a:rPr lang="en-GB" dirty="0"/>
              <a:t>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većeg</a:t>
            </a:r>
            <a:r>
              <a:rPr lang="en-GB" dirty="0"/>
              <a:t> </a:t>
            </a:r>
            <a:r>
              <a:rPr lang="en-GB" dirty="0" err="1"/>
              <a:t>broja</a:t>
            </a:r>
            <a:r>
              <a:rPr lang="en-GB" dirty="0"/>
              <a:t> </a:t>
            </a:r>
            <a:r>
              <a:rPr lang="en-GB" dirty="0" err="1"/>
              <a:t>atipičnih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generacije</a:t>
            </a:r>
            <a:r>
              <a:rPr lang="en-GB" dirty="0"/>
              <a:t>, koji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prednosti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Uvođenje</a:t>
            </a:r>
            <a:r>
              <a:rPr lang="en-GB" dirty="0"/>
              <a:t> </a:t>
            </a:r>
            <a:r>
              <a:rPr lang="en-GB" dirty="0" err="1"/>
              <a:t>antipsihotičnih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dovelo</a:t>
            </a:r>
            <a:r>
              <a:rPr lang="en-GB" dirty="0"/>
              <a:t> je do </a:t>
            </a:r>
            <a:r>
              <a:rPr lang="en-GB" dirty="0" err="1"/>
              <a:t>velikih</a:t>
            </a:r>
            <a:r>
              <a:rPr lang="en-GB" dirty="0"/>
              <a:t> </a:t>
            </a:r>
            <a:r>
              <a:rPr lang="en-GB" dirty="0" err="1"/>
              <a:t>promena</a:t>
            </a:r>
            <a:r>
              <a:rPr lang="en-GB" dirty="0"/>
              <a:t> u </a:t>
            </a:r>
            <a:r>
              <a:rPr lang="sr-Latn-RS" dirty="0"/>
              <a:t>menadžmentu</a:t>
            </a:r>
            <a:r>
              <a:rPr lang="en-GB" dirty="0"/>
              <a:t> </a:t>
            </a:r>
            <a:r>
              <a:rPr lang="en-GB" dirty="0" err="1"/>
              <a:t>bolestima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kratke</a:t>
            </a:r>
            <a:r>
              <a:rPr lang="en-GB" dirty="0"/>
              <a:t> </a:t>
            </a:r>
            <a:r>
              <a:rPr lang="en-GB" dirty="0" err="1"/>
              <a:t>umesto</a:t>
            </a:r>
            <a:r>
              <a:rPr lang="en-GB" dirty="0"/>
              <a:t> </a:t>
            </a:r>
            <a:r>
              <a:rPr lang="en-GB" dirty="0" err="1"/>
              <a:t>doživotne</a:t>
            </a:r>
            <a:r>
              <a:rPr lang="en-GB" dirty="0"/>
              <a:t> </a:t>
            </a:r>
            <a:r>
              <a:rPr lang="en-GB" dirty="0" err="1"/>
              <a:t>hospitalizacije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Ovi</a:t>
            </a:r>
            <a:r>
              <a:rPr lang="en-GB" dirty="0"/>
              <a:t> </a:t>
            </a:r>
            <a:r>
              <a:rPr lang="en-GB" dirty="0" err="1"/>
              <a:t>lekovi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se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pokazali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od </a:t>
            </a:r>
            <a:r>
              <a:rPr lang="en-GB" dirty="0" err="1"/>
              <a:t>velike</a:t>
            </a:r>
            <a:r>
              <a:rPr lang="en-GB" dirty="0"/>
              <a:t> </a:t>
            </a:r>
            <a:r>
              <a:rPr lang="en-GB" dirty="0" err="1"/>
              <a:t>vrednosti</a:t>
            </a:r>
            <a:r>
              <a:rPr lang="en-GB" dirty="0"/>
              <a:t> u </a:t>
            </a:r>
            <a:r>
              <a:rPr lang="en-GB" dirty="0" err="1"/>
              <a:t>proučavanju</a:t>
            </a:r>
            <a:r>
              <a:rPr lang="en-GB" dirty="0"/>
              <a:t> </a:t>
            </a:r>
            <a:r>
              <a:rPr lang="en-GB" dirty="0" err="1"/>
              <a:t>patofiziologije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psihoza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napomenuti</a:t>
            </a:r>
            <a:r>
              <a:rPr lang="en-GB" dirty="0"/>
              <a:t> da </a:t>
            </a:r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ne </a:t>
            </a:r>
            <a:r>
              <a:rPr lang="en-GB" dirty="0" err="1"/>
              <a:t>veruju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šizofrenija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odvojeni</a:t>
            </a:r>
            <a:r>
              <a:rPr lang="en-GB" dirty="0"/>
              <a:t> </a:t>
            </a:r>
            <a:r>
              <a:rPr lang="en-GB" dirty="0" err="1"/>
              <a:t>poremećaji</a:t>
            </a:r>
            <a:r>
              <a:rPr lang="en-GB" dirty="0"/>
              <a:t>, </a:t>
            </a:r>
            <a:r>
              <a:rPr lang="en-GB" dirty="0" err="1"/>
              <a:t>vec</a:t>
            </a:r>
            <a:r>
              <a:rPr lang="en-GB" dirty="0"/>
              <a:t>́ deo </a:t>
            </a:r>
            <a:r>
              <a:rPr lang="en-GB" dirty="0" err="1"/>
              <a:t>kontinuuma</a:t>
            </a:r>
            <a:r>
              <a:rPr lang="en-GB" dirty="0"/>
              <a:t> </a:t>
            </a:r>
            <a:r>
              <a:rPr lang="en-GB" dirty="0" err="1"/>
              <a:t>moždanih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psihotičnim</a:t>
            </a:r>
            <a:r>
              <a:rPr lang="en-GB" dirty="0"/>
              <a:t> </a:t>
            </a:r>
            <a:r>
              <a:rPr lang="en-GB" dirty="0" err="1"/>
              <a:t>karakteristikama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44654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8EB6F-AF69-4047-8F15-5F91DA29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68613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LIT</a:t>
            </a:r>
            <a:r>
              <a:rPr lang="sr-Latn-RS" dirty="0"/>
              <a:t>IJUM</a:t>
            </a:r>
            <a:r>
              <a:rPr lang="en-GB" dirty="0"/>
              <a:t>, LIJEKOVI ZA STABILIZACIJU RASPOLOŽENJA I DRUGI LEČENJE BIPOLARNOG POREMEĆAJA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535E0-A6F6-4A17-AC80-CAFEA7371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87" y="1825625"/>
            <a:ext cx="11421625" cy="4886674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, </a:t>
            </a:r>
            <a:r>
              <a:rPr lang="en-GB" dirty="0" err="1"/>
              <a:t>nekada</a:t>
            </a:r>
            <a:r>
              <a:rPr lang="en-GB" dirty="0"/>
              <a:t> </a:t>
            </a:r>
            <a:r>
              <a:rPr lang="en-GB" dirty="0" err="1"/>
              <a:t>poznat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manično-depresivna</a:t>
            </a:r>
            <a:r>
              <a:rPr lang="en-GB" dirty="0"/>
              <a:t> </a:t>
            </a:r>
            <a:r>
              <a:rPr lang="en-GB" dirty="0" err="1"/>
              <a:t>bolest</a:t>
            </a:r>
            <a:r>
              <a:rPr lang="en-GB" dirty="0"/>
              <a:t>, </a:t>
            </a:r>
            <a:r>
              <a:rPr lang="en-GB" dirty="0" err="1"/>
              <a:t>zamišljen</a:t>
            </a:r>
            <a:r>
              <a:rPr lang="en-GB" dirty="0"/>
              <a:t> je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koji se </a:t>
            </a:r>
            <a:r>
              <a:rPr lang="en-GB" dirty="0" err="1"/>
              <a:t>razlikuje</a:t>
            </a:r>
            <a:r>
              <a:rPr lang="en-GB" dirty="0"/>
              <a:t> od </a:t>
            </a:r>
            <a:r>
              <a:rPr lang="sr-Latn-RS" dirty="0"/>
              <a:t>sh</a:t>
            </a:r>
            <a:r>
              <a:rPr lang="en-GB" dirty="0" err="1"/>
              <a:t>izofrenije</a:t>
            </a:r>
            <a:r>
              <a:rPr lang="en-GB" dirty="0"/>
              <a:t> </a:t>
            </a:r>
            <a:r>
              <a:rPr lang="en-GB" dirty="0" err="1"/>
              <a:t>krajem</a:t>
            </a:r>
            <a:r>
              <a:rPr lang="en-GB" dirty="0"/>
              <a:t> 19. </a:t>
            </a:r>
            <a:r>
              <a:rPr lang="en-GB" dirty="0" err="1"/>
              <a:t>veka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Pre toga, </a:t>
            </a:r>
            <a:r>
              <a:rPr lang="en-GB" dirty="0" err="1"/>
              <a:t>oba</a:t>
            </a:r>
            <a:r>
              <a:rPr lang="en-GB" dirty="0"/>
              <a:t> ova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se </a:t>
            </a:r>
            <a:r>
              <a:rPr lang="en-GB" dirty="0" err="1"/>
              <a:t>smatrala</a:t>
            </a:r>
            <a:r>
              <a:rPr lang="en-GB" dirty="0"/>
              <a:t> </a:t>
            </a:r>
            <a:r>
              <a:rPr lang="en-GB" dirty="0" err="1"/>
              <a:t>delom</a:t>
            </a:r>
            <a:r>
              <a:rPr lang="en-GB" dirty="0"/>
              <a:t> </a:t>
            </a:r>
            <a:r>
              <a:rPr lang="en-GB" dirty="0" err="1"/>
              <a:t>kontinuuma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Težina</a:t>
            </a:r>
            <a:r>
              <a:rPr lang="en-GB" dirty="0"/>
              <a:t> </a:t>
            </a:r>
            <a:r>
              <a:rPr lang="en-GB" dirty="0" err="1"/>
              <a:t>današnjih</a:t>
            </a:r>
            <a:r>
              <a:rPr lang="en-GB" dirty="0"/>
              <a:t> </a:t>
            </a:r>
            <a:r>
              <a:rPr lang="en-GB" dirty="0" err="1"/>
              <a:t>dokaza</a:t>
            </a:r>
            <a:r>
              <a:rPr lang="en-GB" dirty="0"/>
              <a:t> </a:t>
            </a:r>
            <a:r>
              <a:rPr lang="en-GB" dirty="0" err="1"/>
              <a:t>ukazuje</a:t>
            </a:r>
            <a:r>
              <a:rPr lang="en-GB" dirty="0"/>
              <a:t> da </a:t>
            </a:r>
            <a:r>
              <a:rPr lang="en-GB" dirty="0" err="1"/>
              <a:t>postoji</a:t>
            </a:r>
            <a:r>
              <a:rPr lang="en-GB" dirty="0"/>
              <a:t> </a:t>
            </a:r>
            <a:r>
              <a:rPr lang="en-GB" dirty="0" err="1"/>
              <a:t>duboko</a:t>
            </a:r>
            <a:r>
              <a:rPr lang="en-GB" dirty="0"/>
              <a:t> </a:t>
            </a:r>
            <a:r>
              <a:rPr lang="en-GB" dirty="0" err="1"/>
              <a:t>preklapanje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postoje</a:t>
            </a:r>
            <a:r>
              <a:rPr lang="en-GB" dirty="0"/>
              <a:t> </a:t>
            </a:r>
            <a:r>
              <a:rPr lang="en-GB" dirty="0" err="1"/>
              <a:t>patofiziološki</a:t>
            </a:r>
            <a:r>
              <a:rPr lang="en-GB" dirty="0"/>
              <a:t> </a:t>
            </a:r>
            <a:r>
              <a:rPr lang="en-GB" dirty="0" err="1"/>
              <a:t>važne</a:t>
            </a:r>
            <a:r>
              <a:rPr lang="en-GB" dirty="0"/>
              <a:t> </a:t>
            </a:r>
            <a:r>
              <a:rPr lang="en-GB" dirty="0" err="1"/>
              <a:t>razlike</a:t>
            </a:r>
            <a:r>
              <a:rPr lang="en-GB" dirty="0"/>
              <a:t>, a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tretmani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različito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Prema</a:t>
            </a:r>
            <a:r>
              <a:rPr lang="en-GB" dirty="0"/>
              <a:t> DSM-IV, </a:t>
            </a:r>
            <a:r>
              <a:rPr lang="en-GB" dirty="0" err="1"/>
              <a:t>oni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odvojeni</a:t>
            </a:r>
            <a:r>
              <a:rPr lang="en-GB" dirty="0"/>
              <a:t> </a:t>
            </a:r>
            <a:r>
              <a:rPr lang="en-GB" dirty="0" err="1"/>
              <a:t>entiteti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, </a:t>
            </a:r>
            <a:r>
              <a:rPr lang="en-GB" dirty="0" err="1"/>
              <a:t>dok</a:t>
            </a:r>
            <a:r>
              <a:rPr lang="en-GB" dirty="0"/>
              <a:t> </a:t>
            </a:r>
            <a:r>
              <a:rPr lang="en-GB" dirty="0" err="1"/>
              <a:t>istraživanja</a:t>
            </a:r>
            <a:r>
              <a:rPr lang="en-GB" dirty="0"/>
              <a:t> </a:t>
            </a:r>
            <a:r>
              <a:rPr lang="en-GB" dirty="0" err="1"/>
              <a:t>nastavljaju</a:t>
            </a:r>
            <a:r>
              <a:rPr lang="en-GB" dirty="0"/>
              <a:t> da </a:t>
            </a:r>
            <a:r>
              <a:rPr lang="en-GB" dirty="0" err="1"/>
              <a:t>definišu</a:t>
            </a:r>
            <a:r>
              <a:rPr lang="en-GB" dirty="0"/>
              <a:t> </a:t>
            </a:r>
            <a:r>
              <a:rPr lang="en-GB" dirty="0" err="1"/>
              <a:t>dimenzije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njihove</a:t>
            </a:r>
            <a:r>
              <a:rPr lang="en-GB" dirty="0"/>
              <a:t> </a:t>
            </a:r>
            <a:r>
              <a:rPr lang="en-GB" dirty="0" err="1"/>
              <a:t>genetske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biološke</a:t>
            </a:r>
            <a:r>
              <a:rPr lang="en-GB" dirty="0"/>
              <a:t> </a:t>
            </a:r>
            <a:r>
              <a:rPr lang="en-GB" dirty="0" err="1"/>
              <a:t>markere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Litijum</a:t>
            </a:r>
            <a:r>
              <a:rPr lang="en-GB" dirty="0"/>
              <a:t> je bio </a:t>
            </a:r>
            <a:r>
              <a:rPr lang="en-GB" dirty="0" err="1"/>
              <a:t>prvo</a:t>
            </a:r>
            <a:r>
              <a:rPr lang="en-GB" dirty="0"/>
              <a:t> </a:t>
            </a:r>
            <a:r>
              <a:rPr lang="en-GB" dirty="0" err="1"/>
              <a:t>sredstvo</a:t>
            </a:r>
            <a:r>
              <a:rPr lang="en-GB" dirty="0"/>
              <a:t> </a:t>
            </a:r>
            <a:r>
              <a:rPr lang="en-GB" dirty="0" err="1"/>
              <a:t>koje</a:t>
            </a:r>
            <a:r>
              <a:rPr lang="en-GB" dirty="0"/>
              <a:t> se </a:t>
            </a:r>
            <a:r>
              <a:rPr lang="en-GB" dirty="0" err="1"/>
              <a:t>pokazalo</a:t>
            </a:r>
            <a:r>
              <a:rPr lang="en-GB" dirty="0"/>
              <a:t> </a:t>
            </a:r>
            <a:r>
              <a:rPr lang="en-GB" dirty="0" err="1"/>
              <a:t>korisnim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manične</a:t>
            </a:r>
            <a:r>
              <a:rPr lang="en-GB" dirty="0"/>
              <a:t> faze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koji </a:t>
            </a:r>
            <a:r>
              <a:rPr lang="en-GB" dirty="0" err="1"/>
              <a:t>nije</a:t>
            </a:r>
            <a:r>
              <a:rPr lang="en-GB" dirty="0"/>
              <a:t> bio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antipsihotik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Litijum</a:t>
            </a:r>
            <a:r>
              <a:rPr lang="en-GB" dirty="0"/>
              <a:t> se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koristi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dodatak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Litijum</a:t>
            </a:r>
            <a:r>
              <a:rPr lang="en-GB" dirty="0"/>
              <a:t> se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dalje</a:t>
            </a:r>
            <a:r>
              <a:rPr lang="en-GB" dirty="0"/>
              <a:t> </a:t>
            </a:r>
            <a:r>
              <a:rPr lang="en-GB" dirty="0" err="1"/>
              <a:t>koristi</a:t>
            </a:r>
            <a:r>
              <a:rPr lang="en-GB" dirty="0"/>
              <a:t> za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akutne</a:t>
            </a:r>
            <a:r>
              <a:rPr lang="en-GB" dirty="0"/>
              <a:t> faze,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prevenciju</a:t>
            </a:r>
            <a:r>
              <a:rPr lang="en-GB" dirty="0"/>
              <a:t> </a:t>
            </a:r>
            <a:r>
              <a:rPr lang="en-GB" dirty="0" err="1"/>
              <a:t>ponavljajućih</a:t>
            </a:r>
            <a:r>
              <a:rPr lang="en-GB" dirty="0"/>
              <a:t> </a:t>
            </a:r>
            <a:r>
              <a:rPr lang="en-GB" dirty="0" err="1"/>
              <a:t>maničnih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depresivnih</a:t>
            </a:r>
            <a:r>
              <a:rPr lang="en-GB" dirty="0"/>
              <a:t> </a:t>
            </a:r>
            <a:r>
              <a:rPr lang="en-GB" dirty="0" err="1"/>
              <a:t>epizoda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Grupa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za </a:t>
            </a:r>
            <a:r>
              <a:rPr lang="en-GB" dirty="0" err="1"/>
              <a:t>stabilizaciju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antikonvulzivni</a:t>
            </a:r>
            <a:r>
              <a:rPr lang="en-GB" dirty="0"/>
              <a:t> </a:t>
            </a:r>
            <a:r>
              <a:rPr lang="en-GB" dirty="0" err="1"/>
              <a:t>agensi</a:t>
            </a:r>
            <a:r>
              <a:rPr lang="en-GB" dirty="0"/>
              <a:t> </a:t>
            </a:r>
            <a:r>
              <a:rPr lang="en-GB" dirty="0" err="1"/>
              <a:t>postala</a:t>
            </a:r>
            <a:r>
              <a:rPr lang="en-GB" dirty="0"/>
              <a:t> je </a:t>
            </a:r>
            <a:r>
              <a:rPr lang="en-GB" dirty="0" err="1"/>
              <a:t>šira</a:t>
            </a:r>
            <a:r>
              <a:rPr lang="en-GB" dirty="0"/>
              <a:t> </a:t>
            </a:r>
            <a:r>
              <a:rPr lang="en-GB" dirty="0" err="1"/>
              <a:t>primena</a:t>
            </a:r>
            <a:r>
              <a:rPr lang="en-GB" dirty="0"/>
              <a:t> od </a:t>
            </a:r>
            <a:r>
              <a:rPr lang="en-GB" dirty="0" err="1"/>
              <a:t>litijuma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Sadrži</a:t>
            </a:r>
            <a:r>
              <a:rPr lang="en-GB" dirty="0"/>
              <a:t> </a:t>
            </a:r>
            <a:r>
              <a:rPr lang="en-GB" dirty="0" err="1"/>
              <a:t>karbamazepin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valproičnu</a:t>
            </a:r>
            <a:r>
              <a:rPr lang="en-GB" dirty="0"/>
              <a:t> </a:t>
            </a:r>
            <a:r>
              <a:rPr lang="en-GB" dirty="0" err="1"/>
              <a:t>kiselinu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akutne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prevenciju</a:t>
            </a:r>
            <a:r>
              <a:rPr lang="en-GB" dirty="0"/>
              <a:t> </a:t>
            </a:r>
            <a:r>
              <a:rPr lang="en-GB" dirty="0" err="1"/>
              <a:t>njenog</a:t>
            </a:r>
            <a:r>
              <a:rPr lang="en-GB" dirty="0"/>
              <a:t> </a:t>
            </a:r>
            <a:r>
              <a:rPr lang="en-GB" dirty="0" err="1"/>
              <a:t>ponovnog</a:t>
            </a:r>
            <a:r>
              <a:rPr lang="en-GB" dirty="0"/>
              <a:t> </a:t>
            </a:r>
            <a:r>
              <a:rPr lang="en-GB" dirty="0" err="1"/>
              <a:t>pojavljivanja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Lamotrigin</a:t>
            </a:r>
            <a:r>
              <a:rPr lang="en-GB" dirty="0"/>
              <a:t> je </a:t>
            </a:r>
            <a:r>
              <a:rPr lang="en-GB" dirty="0" err="1"/>
              <a:t>odobren</a:t>
            </a:r>
            <a:r>
              <a:rPr lang="en-GB" dirty="0"/>
              <a:t> za </a:t>
            </a:r>
            <a:r>
              <a:rPr lang="en-GB" dirty="0" err="1"/>
              <a:t>prevenciju</a:t>
            </a:r>
            <a:r>
              <a:rPr lang="en-GB" dirty="0"/>
              <a:t> </a:t>
            </a:r>
            <a:r>
              <a:rPr lang="en-GB" dirty="0" err="1"/>
              <a:t>recidiva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Gabapentin, </a:t>
            </a:r>
            <a:r>
              <a:rPr lang="en-GB" dirty="0" err="1"/>
              <a:t>okskarbazepin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topiramat</a:t>
            </a:r>
            <a:r>
              <a:rPr lang="en-GB" dirty="0"/>
              <a:t> se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koriste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ih</a:t>
            </a:r>
            <a:r>
              <a:rPr lang="en-GB" dirty="0"/>
              <a:t> FDA ne </a:t>
            </a:r>
            <a:r>
              <a:rPr lang="en-GB" dirty="0" err="1"/>
              <a:t>odobrava</a:t>
            </a:r>
            <a:r>
              <a:rPr lang="en-GB" dirty="0"/>
              <a:t> za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indikaciju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Aripiprazol</a:t>
            </a:r>
            <a:r>
              <a:rPr lang="en-GB" dirty="0"/>
              <a:t>, </a:t>
            </a:r>
            <a:r>
              <a:rPr lang="en-GB" dirty="0" err="1"/>
              <a:t>hlorpromazin</a:t>
            </a:r>
            <a:r>
              <a:rPr lang="en-GB" dirty="0"/>
              <a:t>, </a:t>
            </a:r>
            <a:r>
              <a:rPr lang="en-GB" dirty="0" err="1"/>
              <a:t>olanzapin</a:t>
            </a:r>
            <a:r>
              <a:rPr lang="en-GB" dirty="0"/>
              <a:t>, </a:t>
            </a:r>
            <a:r>
              <a:rPr lang="en-GB" dirty="0" err="1"/>
              <a:t>kvetiapin</a:t>
            </a:r>
            <a:r>
              <a:rPr lang="en-GB" dirty="0"/>
              <a:t>, </a:t>
            </a:r>
            <a:r>
              <a:rPr lang="en-GB" dirty="0" err="1"/>
              <a:t>risperidon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ziprasidon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odobreni</a:t>
            </a:r>
            <a:r>
              <a:rPr lang="en-GB" dirty="0"/>
              <a:t> od </a:t>
            </a:r>
            <a:r>
              <a:rPr lang="en-GB" dirty="0" err="1"/>
              <a:t>strane</a:t>
            </a:r>
            <a:r>
              <a:rPr lang="en-GB" dirty="0"/>
              <a:t> FDA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manične</a:t>
            </a:r>
            <a:r>
              <a:rPr lang="en-GB" dirty="0"/>
              <a:t> faze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Olanzapin</a:t>
            </a:r>
            <a:r>
              <a:rPr lang="en-GB" dirty="0"/>
              <a:t> plus </a:t>
            </a:r>
            <a:r>
              <a:rPr lang="en-GB" dirty="0" err="1"/>
              <a:t>fluoksetin</a:t>
            </a:r>
            <a:r>
              <a:rPr lang="en-GB" dirty="0"/>
              <a:t> u </a:t>
            </a:r>
            <a:r>
              <a:rPr lang="en-GB" dirty="0" err="1"/>
              <a:t>kombinaciji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odobreni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74624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39E9D-D1B1-480E-B778-17F1F1685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411"/>
            <a:ext cx="10515600" cy="770339"/>
          </a:xfrm>
        </p:spPr>
        <p:txBody>
          <a:bodyPr/>
          <a:lstStyle/>
          <a:p>
            <a:r>
              <a:rPr lang="en-GB" dirty="0" err="1"/>
              <a:t>Priroda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afektivnog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C88B7-FBD5-48B6-B3B4-FE1401990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305" y="1225899"/>
            <a:ext cx="11605847" cy="5546690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afektivni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se </a:t>
            </a:r>
            <a:r>
              <a:rPr lang="en-GB" dirty="0" err="1"/>
              <a:t>javlja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1-3% </a:t>
            </a:r>
            <a:r>
              <a:rPr lang="en-GB" dirty="0" err="1"/>
              <a:t>odrasle</a:t>
            </a:r>
            <a:r>
              <a:rPr lang="en-GB" dirty="0"/>
              <a:t> </a:t>
            </a:r>
            <a:r>
              <a:rPr lang="en-GB" dirty="0" err="1"/>
              <a:t>populacije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početi</a:t>
            </a:r>
            <a:r>
              <a:rPr lang="en-GB" dirty="0"/>
              <a:t> u </a:t>
            </a:r>
            <a:r>
              <a:rPr lang="en-GB" dirty="0" err="1"/>
              <a:t>detinjstvu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slučajeva</a:t>
            </a:r>
            <a:r>
              <a:rPr lang="en-GB" dirty="0"/>
              <a:t> se </a:t>
            </a:r>
            <a:r>
              <a:rPr lang="en-GB" dirty="0" err="1"/>
              <a:t>prvi</a:t>
            </a:r>
            <a:r>
              <a:rPr lang="en-GB" dirty="0"/>
              <a:t> put </a:t>
            </a:r>
            <a:r>
              <a:rPr lang="en-GB" dirty="0" err="1"/>
              <a:t>dijagnostikuje</a:t>
            </a:r>
            <a:r>
              <a:rPr lang="en-GB" dirty="0"/>
              <a:t> u </a:t>
            </a:r>
            <a:r>
              <a:rPr lang="en-GB" dirty="0" err="1"/>
              <a:t>trećoj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četvrtoj</a:t>
            </a:r>
            <a:r>
              <a:rPr lang="en-GB" dirty="0"/>
              <a:t> </a:t>
            </a:r>
            <a:r>
              <a:rPr lang="en-GB" dirty="0" err="1"/>
              <a:t>deceniji</a:t>
            </a:r>
            <a:r>
              <a:rPr lang="en-GB" dirty="0"/>
              <a:t> </a:t>
            </a:r>
            <a:r>
              <a:rPr lang="en-GB" dirty="0" err="1"/>
              <a:t>života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Ključni</a:t>
            </a:r>
            <a:r>
              <a:rPr lang="en-GB" dirty="0"/>
              <a:t> </a:t>
            </a:r>
            <a:r>
              <a:rPr lang="en-GB" dirty="0" err="1"/>
              <a:t>simptomi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u </a:t>
            </a:r>
            <a:r>
              <a:rPr lang="en-GB" dirty="0" err="1"/>
              <a:t>maničnoj</a:t>
            </a:r>
            <a:r>
              <a:rPr lang="en-GB" dirty="0"/>
              <a:t> </a:t>
            </a:r>
            <a:r>
              <a:rPr lang="en-GB" dirty="0" err="1"/>
              <a:t>fazi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ekspanzivno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razdražljivo</a:t>
            </a:r>
            <a:r>
              <a:rPr lang="en-GB" dirty="0"/>
              <a:t> </a:t>
            </a:r>
            <a:r>
              <a:rPr lang="en-GB" dirty="0" err="1"/>
              <a:t>raspoloženje</a:t>
            </a:r>
            <a:r>
              <a:rPr lang="en-GB" dirty="0"/>
              <a:t>, </a:t>
            </a:r>
            <a:r>
              <a:rPr lang="en-GB" dirty="0" err="1"/>
              <a:t>hiperaktivnost</a:t>
            </a:r>
            <a:r>
              <a:rPr lang="en-GB" dirty="0"/>
              <a:t>, </a:t>
            </a:r>
            <a:r>
              <a:rPr lang="en-GB" dirty="0" err="1"/>
              <a:t>impulsivnost</a:t>
            </a:r>
            <a:r>
              <a:rPr lang="en-GB" dirty="0"/>
              <a:t>, </a:t>
            </a:r>
            <a:r>
              <a:rPr lang="en-GB" dirty="0" err="1"/>
              <a:t>dezinhibicija</a:t>
            </a:r>
            <a:r>
              <a:rPr lang="en-GB" dirty="0"/>
              <a:t>, </a:t>
            </a:r>
            <a:r>
              <a:rPr lang="en-GB" dirty="0" err="1"/>
              <a:t>smanjena</a:t>
            </a:r>
            <a:r>
              <a:rPr lang="en-GB" dirty="0"/>
              <a:t> </a:t>
            </a:r>
            <a:r>
              <a:rPr lang="en-GB" dirty="0" err="1"/>
              <a:t>potreba</a:t>
            </a:r>
            <a:r>
              <a:rPr lang="en-GB" dirty="0"/>
              <a:t> za </a:t>
            </a:r>
            <a:r>
              <a:rPr lang="en-GB" dirty="0" err="1"/>
              <a:t>snom</a:t>
            </a:r>
            <a:r>
              <a:rPr lang="en-GB" dirty="0"/>
              <a:t>, </a:t>
            </a:r>
            <a:r>
              <a:rPr lang="sr-Latn-RS" dirty="0"/>
              <a:t>ubrzane</a:t>
            </a:r>
            <a:r>
              <a:rPr lang="en-GB" dirty="0"/>
              <a:t> </a:t>
            </a:r>
            <a:r>
              <a:rPr lang="en-GB" dirty="0" err="1"/>
              <a:t>misli</a:t>
            </a:r>
            <a:r>
              <a:rPr lang="en-GB" dirty="0"/>
              <a:t>, </a:t>
            </a:r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simptomi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nekih</a:t>
            </a:r>
            <a:r>
              <a:rPr lang="en-GB" dirty="0"/>
              <a:t> (</a:t>
            </a:r>
            <a:r>
              <a:rPr lang="en-GB" dirty="0" err="1"/>
              <a:t>ali</a:t>
            </a:r>
            <a:r>
              <a:rPr lang="en-GB" dirty="0"/>
              <a:t> ne </a:t>
            </a:r>
            <a:r>
              <a:rPr lang="en-GB" dirty="0" err="1"/>
              <a:t>svih</a:t>
            </a:r>
            <a:r>
              <a:rPr lang="en-GB" dirty="0"/>
              <a:t>)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kognitivno</a:t>
            </a:r>
            <a:r>
              <a:rPr lang="en-GB" dirty="0"/>
              <a:t> </a:t>
            </a:r>
            <a:r>
              <a:rPr lang="en-GB" dirty="0" err="1"/>
              <a:t>oštećenje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Depresija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bipolarnih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je </a:t>
            </a:r>
            <a:r>
              <a:rPr lang="en-GB" dirty="0" err="1"/>
              <a:t>fenomenološki</a:t>
            </a:r>
            <a:r>
              <a:rPr lang="en-GB" dirty="0"/>
              <a:t> </a:t>
            </a:r>
            <a:r>
              <a:rPr lang="en-GB" dirty="0" err="1"/>
              <a:t>slična</a:t>
            </a:r>
            <a:r>
              <a:rPr lang="en-GB" dirty="0"/>
              <a:t> </a:t>
            </a:r>
            <a:r>
              <a:rPr lang="en-GB" dirty="0" err="1"/>
              <a:t>onoj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velike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, a </a:t>
            </a:r>
            <a:r>
              <a:rPr lang="en-GB" dirty="0" err="1"/>
              <a:t>ključne</a:t>
            </a:r>
            <a:r>
              <a:rPr lang="en-GB" dirty="0"/>
              <a:t> </a:t>
            </a:r>
            <a:r>
              <a:rPr lang="en-GB" dirty="0" err="1"/>
              <a:t>karakteristike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depresivno</a:t>
            </a:r>
            <a:r>
              <a:rPr lang="en-GB" dirty="0"/>
              <a:t> </a:t>
            </a:r>
            <a:r>
              <a:rPr lang="en-GB" dirty="0" err="1"/>
              <a:t>raspoloženje</a:t>
            </a:r>
            <a:r>
              <a:rPr lang="en-GB" dirty="0"/>
              <a:t>, </a:t>
            </a:r>
            <a:r>
              <a:rPr lang="en-GB" dirty="0" err="1"/>
              <a:t>dnevne</a:t>
            </a:r>
            <a:r>
              <a:rPr lang="en-GB" dirty="0"/>
              <a:t> </a:t>
            </a:r>
            <a:r>
              <a:rPr lang="en-GB" dirty="0" err="1"/>
              <a:t>varijacije</a:t>
            </a:r>
            <a:r>
              <a:rPr lang="en-GB" dirty="0"/>
              <a:t>,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sna</a:t>
            </a:r>
            <a:r>
              <a:rPr lang="en-GB" dirty="0"/>
              <a:t>, </a:t>
            </a:r>
            <a:r>
              <a:rPr lang="en-GB" dirty="0" err="1"/>
              <a:t>anksioznost</a:t>
            </a:r>
            <a:r>
              <a:rPr lang="en-GB" dirty="0"/>
              <a:t>, a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simptomi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se </a:t>
            </a:r>
            <a:r>
              <a:rPr lang="en-GB" dirty="0" err="1"/>
              <a:t>primećuju</a:t>
            </a:r>
            <a:r>
              <a:rPr lang="en-GB" dirty="0"/>
              <a:t> </a:t>
            </a:r>
            <a:r>
              <a:rPr lang="en-GB" dirty="0" err="1"/>
              <a:t>mešoviti</a:t>
            </a:r>
            <a:r>
              <a:rPr lang="en-GB" dirty="0"/>
              <a:t> </a:t>
            </a:r>
            <a:r>
              <a:rPr lang="en-GB" dirty="0" err="1"/>
              <a:t>manični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depresivni</a:t>
            </a:r>
            <a:r>
              <a:rPr lang="en-GB" dirty="0"/>
              <a:t> </a:t>
            </a:r>
            <a:r>
              <a:rPr lang="en-GB" dirty="0" err="1"/>
              <a:t>simptomi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Pacijenti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bipolarnim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pod </a:t>
            </a:r>
            <a:r>
              <a:rPr lang="en-GB" dirty="0" err="1"/>
              <a:t>visokim</a:t>
            </a:r>
            <a:r>
              <a:rPr lang="en-GB" dirty="0"/>
              <a:t> </a:t>
            </a:r>
            <a:r>
              <a:rPr lang="en-GB" dirty="0" err="1"/>
              <a:t>rizikom</a:t>
            </a:r>
            <a:r>
              <a:rPr lang="en-GB" dirty="0"/>
              <a:t> od </a:t>
            </a:r>
            <a:r>
              <a:rPr lang="en-GB" dirty="0" err="1"/>
              <a:t>samoubistva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Redosled</a:t>
            </a:r>
            <a:r>
              <a:rPr lang="en-GB" dirty="0"/>
              <a:t>, </a:t>
            </a:r>
            <a:r>
              <a:rPr lang="en-GB" dirty="0" err="1"/>
              <a:t>broj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intenzitet</a:t>
            </a:r>
            <a:r>
              <a:rPr lang="en-GB" dirty="0"/>
              <a:t> </a:t>
            </a:r>
            <a:r>
              <a:rPr lang="en-GB" dirty="0" err="1"/>
              <a:t>maničnih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depresivnih</a:t>
            </a:r>
            <a:r>
              <a:rPr lang="en-GB" dirty="0"/>
              <a:t> </a:t>
            </a:r>
            <a:r>
              <a:rPr lang="en-GB" dirty="0" err="1"/>
              <a:t>epizoda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veoma</a:t>
            </a:r>
            <a:r>
              <a:rPr lang="en-GB" dirty="0"/>
              <a:t> </a:t>
            </a:r>
            <a:r>
              <a:rPr lang="en-GB" dirty="0" err="1"/>
              <a:t>varijabilni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Uzrok</a:t>
            </a:r>
            <a:r>
              <a:rPr lang="en-GB" dirty="0"/>
              <a:t> </a:t>
            </a:r>
            <a:r>
              <a:rPr lang="en-GB" dirty="0" err="1"/>
              <a:t>promena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 </a:t>
            </a:r>
            <a:r>
              <a:rPr lang="en-GB" dirty="0" err="1"/>
              <a:t>karakterističnih</a:t>
            </a:r>
            <a:r>
              <a:rPr lang="en-GB" dirty="0"/>
              <a:t> za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afektivni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je </a:t>
            </a:r>
            <a:r>
              <a:rPr lang="en-GB" dirty="0" err="1"/>
              <a:t>nepoznat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prisutna</a:t>
            </a:r>
            <a:r>
              <a:rPr lang="en-GB" dirty="0"/>
              <a:t> </a:t>
            </a:r>
            <a:r>
              <a:rPr lang="en-GB" dirty="0" err="1"/>
              <a:t>prevlast</a:t>
            </a:r>
            <a:r>
              <a:rPr lang="en-GB" dirty="0"/>
              <a:t> </a:t>
            </a:r>
            <a:r>
              <a:rPr lang="en-GB" dirty="0" err="1"/>
              <a:t>aktivnosti</a:t>
            </a:r>
            <a:r>
              <a:rPr lang="en-GB" dirty="0"/>
              <a:t> </a:t>
            </a:r>
            <a:r>
              <a:rPr lang="en-GB" dirty="0" err="1"/>
              <a:t>vezanih</a:t>
            </a:r>
            <a:r>
              <a:rPr lang="en-GB" dirty="0"/>
              <a:t> za </a:t>
            </a:r>
            <a:r>
              <a:rPr lang="en-GB" dirty="0" err="1"/>
              <a:t>kateholamine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Lekovi</a:t>
            </a:r>
            <a:r>
              <a:rPr lang="en-GB" dirty="0"/>
              <a:t> koji </a:t>
            </a:r>
            <a:r>
              <a:rPr lang="en-GB" dirty="0" err="1"/>
              <a:t>povećavaju</a:t>
            </a:r>
            <a:r>
              <a:rPr lang="en-GB" dirty="0"/>
              <a:t>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imaju</a:t>
            </a:r>
            <a:r>
              <a:rPr lang="en-GB" dirty="0"/>
              <a:t> </a:t>
            </a:r>
            <a:r>
              <a:rPr lang="en-GB" dirty="0" err="1"/>
              <a:t>tendenciju</a:t>
            </a:r>
            <a:r>
              <a:rPr lang="en-GB" dirty="0"/>
              <a:t> da </a:t>
            </a:r>
            <a:r>
              <a:rPr lang="en-GB" dirty="0" err="1"/>
              <a:t>pogoršaju</a:t>
            </a:r>
            <a:r>
              <a:rPr lang="en-GB" dirty="0"/>
              <a:t> </a:t>
            </a:r>
            <a:r>
              <a:rPr lang="en-GB" dirty="0" err="1"/>
              <a:t>maniju</a:t>
            </a:r>
            <a:r>
              <a:rPr lang="en-GB" dirty="0"/>
              <a:t>, </a:t>
            </a:r>
            <a:r>
              <a:rPr lang="en-GB" dirty="0" err="1"/>
              <a:t>dok</a:t>
            </a:r>
            <a:r>
              <a:rPr lang="en-GB" dirty="0"/>
              <a:t> </a:t>
            </a:r>
            <a:r>
              <a:rPr lang="en-GB" dirty="0" err="1"/>
              <a:t>oni</a:t>
            </a:r>
            <a:r>
              <a:rPr lang="en-GB" dirty="0"/>
              <a:t> koji </a:t>
            </a:r>
            <a:r>
              <a:rPr lang="en-GB" dirty="0" err="1"/>
              <a:t>smanjuju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dopamina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norepinefrina</a:t>
            </a:r>
            <a:r>
              <a:rPr lang="en-GB" dirty="0"/>
              <a:t> </a:t>
            </a:r>
            <a:r>
              <a:rPr lang="en-GB" dirty="0" err="1"/>
              <a:t>ublažavaju</a:t>
            </a:r>
            <a:r>
              <a:rPr lang="en-GB" dirty="0"/>
              <a:t> </a:t>
            </a:r>
            <a:r>
              <a:rPr lang="en-GB" dirty="0" err="1"/>
              <a:t>maniju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Acetilholin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glutamat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uključeni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Priroda</a:t>
            </a:r>
            <a:r>
              <a:rPr lang="en-GB" dirty="0"/>
              <a:t> </a:t>
            </a:r>
            <a:r>
              <a:rPr lang="en-GB" dirty="0" err="1"/>
              <a:t>naglog</a:t>
            </a:r>
            <a:r>
              <a:rPr lang="en-GB" dirty="0"/>
              <a:t> </a:t>
            </a:r>
            <a:r>
              <a:rPr lang="en-GB" dirty="0" err="1"/>
              <a:t>prelaska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depresiju</a:t>
            </a:r>
            <a:r>
              <a:rPr lang="en-GB" dirty="0"/>
              <a:t> </a:t>
            </a:r>
            <a:r>
              <a:rPr lang="en-GB" dirty="0" err="1"/>
              <a:t>koju</a:t>
            </a:r>
            <a:r>
              <a:rPr lang="en-GB" dirty="0"/>
              <a:t> </a:t>
            </a:r>
            <a:r>
              <a:rPr lang="en-GB" dirty="0" err="1"/>
              <a:t>doživljavaju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pacijenti</a:t>
            </a:r>
            <a:r>
              <a:rPr lang="en-GB" dirty="0"/>
              <a:t> je </a:t>
            </a:r>
            <a:r>
              <a:rPr lang="en-GB" dirty="0" err="1"/>
              <a:t>neizvesna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ima</a:t>
            </a:r>
            <a:r>
              <a:rPr lang="en-GB" dirty="0"/>
              <a:t> jak</a:t>
            </a:r>
            <a:r>
              <a:rPr lang="sr-Latn-RS" dirty="0"/>
              <a:t>u </a:t>
            </a:r>
            <a:r>
              <a:rPr lang="en-GB" dirty="0" err="1"/>
              <a:t>rodičn</a:t>
            </a:r>
            <a:r>
              <a:rPr lang="sr-Latn-RS" dirty="0"/>
              <a:t>u</a:t>
            </a:r>
            <a:r>
              <a:rPr lang="en-GB" dirty="0"/>
              <a:t> </a:t>
            </a:r>
            <a:r>
              <a:rPr lang="en-GB" dirty="0" err="1"/>
              <a:t>komponenta</a:t>
            </a:r>
            <a:r>
              <a:rPr lang="en-GB" dirty="0"/>
              <a:t>, a </a:t>
            </a:r>
            <a:r>
              <a:rPr lang="en-GB" dirty="0" err="1"/>
              <a:t>postoje</a:t>
            </a:r>
            <a:r>
              <a:rPr lang="en-GB" dirty="0"/>
              <a:t> </a:t>
            </a:r>
            <a:r>
              <a:rPr lang="en-GB" dirty="0" err="1"/>
              <a:t>brojni</a:t>
            </a:r>
            <a:r>
              <a:rPr lang="en-GB" dirty="0"/>
              <a:t> </a:t>
            </a:r>
            <a:r>
              <a:rPr lang="en-GB" dirty="0" err="1"/>
              <a:t>dokazi</a:t>
            </a:r>
            <a:r>
              <a:rPr lang="en-GB" dirty="0"/>
              <a:t> da je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genetski</a:t>
            </a:r>
            <a:r>
              <a:rPr lang="en-GB" dirty="0"/>
              <a:t> </a:t>
            </a:r>
            <a:r>
              <a:rPr lang="en-GB" dirty="0" err="1"/>
              <a:t>determinisan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geni</a:t>
            </a:r>
            <a:r>
              <a:rPr lang="en-GB" dirty="0"/>
              <a:t> koji </a:t>
            </a:r>
            <a:r>
              <a:rPr lang="en-GB" dirty="0" err="1"/>
              <a:t>povećavaju</a:t>
            </a:r>
            <a:r>
              <a:rPr lang="en-GB" dirty="0"/>
              <a:t> </a:t>
            </a:r>
            <a:r>
              <a:rPr lang="en-GB" dirty="0" err="1"/>
              <a:t>ranjivost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uobičajeni</a:t>
            </a:r>
            <a:r>
              <a:rPr lang="en-GB" dirty="0"/>
              <a:t> za </a:t>
            </a:r>
            <a:r>
              <a:rPr lang="en-GB" dirty="0" err="1"/>
              <a:t>šizofreniju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izgleda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geni</a:t>
            </a:r>
            <a:r>
              <a:rPr lang="en-GB" dirty="0"/>
              <a:t> </a:t>
            </a:r>
            <a:r>
              <a:rPr lang="en-GB" dirty="0" err="1"/>
              <a:t>jedinstveni</a:t>
            </a:r>
            <a:r>
              <a:rPr lang="en-GB" dirty="0"/>
              <a:t> za </a:t>
            </a:r>
            <a:r>
              <a:rPr lang="en-GB" dirty="0" err="1"/>
              <a:t>svaki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asocijacije</a:t>
            </a:r>
            <a:r>
              <a:rPr lang="en-GB" dirty="0"/>
              <a:t> </a:t>
            </a:r>
            <a:r>
              <a:rPr lang="en-GB" dirty="0" err="1"/>
              <a:t>psihotičnog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nivou</a:t>
            </a:r>
            <a:r>
              <a:rPr lang="en-GB" dirty="0"/>
              <a:t> </a:t>
            </a:r>
            <a:r>
              <a:rPr lang="en-GB" dirty="0" err="1"/>
              <a:t>genoma</a:t>
            </a:r>
            <a:r>
              <a:rPr lang="en-GB" dirty="0"/>
              <a:t> </a:t>
            </a:r>
            <a:r>
              <a:rPr lang="en-GB" dirty="0" err="1"/>
              <a:t>pokazale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repliciranu</a:t>
            </a:r>
            <a:r>
              <a:rPr lang="en-GB" dirty="0"/>
              <a:t> </a:t>
            </a:r>
            <a:r>
              <a:rPr lang="en-GB" dirty="0" err="1"/>
              <a:t>vezu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hromozomima</a:t>
            </a:r>
            <a:r>
              <a:rPr lang="en-GB" dirty="0"/>
              <a:t> 8p </a:t>
            </a:r>
            <a:r>
              <a:rPr lang="en-GB" dirty="0" err="1"/>
              <a:t>i</a:t>
            </a:r>
            <a:r>
              <a:rPr lang="en-GB" dirty="0"/>
              <a:t> 13k. </a:t>
            </a:r>
            <a:endParaRPr lang="sr-Latn-RS" dirty="0"/>
          </a:p>
          <a:p>
            <a:pPr lvl="1"/>
            <a:r>
              <a:rPr lang="en-GB" dirty="0" err="1"/>
              <a:t>Nekoliko</a:t>
            </a:r>
            <a:r>
              <a:rPr lang="en-GB" dirty="0"/>
              <a:t> gena </a:t>
            </a:r>
            <a:r>
              <a:rPr lang="en-GB" dirty="0" err="1"/>
              <a:t>kandidata</a:t>
            </a:r>
            <a:r>
              <a:rPr lang="en-GB" dirty="0"/>
              <a:t> </a:t>
            </a:r>
            <a:r>
              <a:rPr lang="en-GB" dirty="0" err="1"/>
              <a:t>pokazalo</a:t>
            </a:r>
            <a:r>
              <a:rPr lang="en-GB" dirty="0"/>
              <a:t> je </a:t>
            </a:r>
            <a:r>
              <a:rPr lang="en-GB" dirty="0" err="1"/>
              <a:t>povezanost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bipolarnim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psihotičnim</a:t>
            </a:r>
            <a:r>
              <a:rPr lang="en-GB" dirty="0"/>
              <a:t> </a:t>
            </a:r>
            <a:r>
              <a:rPr lang="en-GB" dirty="0" err="1"/>
              <a:t>karakteristikama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To </a:t>
            </a:r>
            <a:r>
              <a:rPr lang="en-GB" dirty="0" err="1"/>
              <a:t>uključuje</a:t>
            </a:r>
            <a:r>
              <a:rPr lang="en-GB" dirty="0"/>
              <a:t> gene za </a:t>
            </a:r>
            <a:r>
              <a:rPr lang="en-GB" dirty="0" err="1"/>
              <a:t>disbindin</a:t>
            </a:r>
            <a:r>
              <a:rPr lang="en-GB" dirty="0"/>
              <a:t>, DAOA/G30, </a:t>
            </a:r>
            <a:r>
              <a:rPr lang="en-GB" i="1" dirty="0"/>
              <a:t>disrupted-in-shizofrenia-1</a:t>
            </a:r>
            <a:r>
              <a:rPr lang="en-GB" dirty="0"/>
              <a:t> (DISC-1) </a:t>
            </a:r>
            <a:r>
              <a:rPr lang="en-GB" dirty="0" err="1"/>
              <a:t>i</a:t>
            </a:r>
            <a:r>
              <a:rPr lang="en-GB" dirty="0"/>
              <a:t> neuregulin 1.</a:t>
            </a:r>
          </a:p>
        </p:txBody>
      </p:sp>
    </p:spTree>
    <p:extLst>
      <p:ext uri="{BB962C8B-B14F-4D97-AF65-F5344CB8AC3E}">
        <p14:creationId xmlns:p14="http://schemas.microsoft.com/office/powerpoint/2010/main" val="91181587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97574-2EEA-4C8A-BB14-F29A91C5F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OSNOVNA FARMAKOLOGIJA LITIJUMA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8065C-8031-4CCC-B46C-C8E555762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>
            <a:normAutofit/>
          </a:bodyPr>
          <a:lstStyle/>
          <a:p>
            <a:r>
              <a:rPr lang="en-GB" sz="2400" dirty="0" err="1"/>
              <a:t>Litijum</a:t>
            </a:r>
            <a:r>
              <a:rPr lang="en-GB" sz="2400" dirty="0"/>
              <a:t> je </a:t>
            </a:r>
            <a:r>
              <a:rPr lang="en-GB" sz="2400" dirty="0" err="1"/>
              <a:t>prvi</a:t>
            </a:r>
            <a:r>
              <a:rPr lang="en-GB" sz="2400" dirty="0"/>
              <a:t> put </a:t>
            </a:r>
            <a:r>
              <a:rPr lang="en-GB" sz="2400" dirty="0" err="1"/>
              <a:t>korišćen</a:t>
            </a:r>
            <a:r>
              <a:rPr lang="en-GB" sz="2400" dirty="0"/>
              <a:t> u </a:t>
            </a:r>
            <a:r>
              <a:rPr lang="en-GB" sz="2400" dirty="0" err="1"/>
              <a:t>terapiji</a:t>
            </a:r>
            <a:r>
              <a:rPr lang="en-GB" sz="2400" dirty="0"/>
              <a:t> </a:t>
            </a:r>
            <a:r>
              <a:rPr lang="en-GB" sz="2400" dirty="0" err="1"/>
              <a:t>sredinom</a:t>
            </a:r>
            <a:r>
              <a:rPr lang="en-GB" sz="2400" dirty="0"/>
              <a:t> 19. </a:t>
            </a:r>
            <a:r>
              <a:rPr lang="en-GB" sz="2400" dirty="0" err="1"/>
              <a:t>veka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gihtom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Nakratko</a:t>
            </a:r>
            <a:r>
              <a:rPr lang="en-GB" sz="2400" dirty="0"/>
              <a:t> je </a:t>
            </a:r>
            <a:r>
              <a:rPr lang="en-GB" sz="2400" dirty="0" err="1"/>
              <a:t>korišćen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zamena</a:t>
            </a:r>
            <a:r>
              <a:rPr lang="en-GB" sz="2400" dirty="0"/>
              <a:t> za </a:t>
            </a:r>
            <a:r>
              <a:rPr lang="en-GB" sz="2400" dirty="0" err="1"/>
              <a:t>natrijum</a:t>
            </a:r>
            <a:r>
              <a:rPr lang="en-GB" sz="2400" dirty="0"/>
              <a:t> </a:t>
            </a:r>
            <a:r>
              <a:rPr lang="en-GB" sz="2400" dirty="0" err="1"/>
              <a:t>hlorid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hipertenzivnih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1940-ih, </a:t>
            </a:r>
            <a:r>
              <a:rPr lang="en-GB" sz="2400" dirty="0" err="1"/>
              <a:t>ali</a:t>
            </a:r>
            <a:r>
              <a:rPr lang="en-GB" sz="2400" dirty="0"/>
              <a:t> je </a:t>
            </a:r>
            <a:r>
              <a:rPr lang="en-GB" sz="2400" dirty="0" err="1"/>
              <a:t>zabranjen</a:t>
            </a:r>
            <a:r>
              <a:rPr lang="en-GB" sz="2400" dirty="0"/>
              <a:t> </a:t>
            </a:r>
            <a:r>
              <a:rPr lang="en-GB" sz="2400" dirty="0" err="1"/>
              <a:t>nakon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se </a:t>
            </a:r>
            <a:r>
              <a:rPr lang="en-GB" sz="2400" dirty="0" err="1"/>
              <a:t>pokazao</a:t>
            </a:r>
            <a:r>
              <a:rPr lang="en-GB" sz="2400" dirty="0"/>
              <a:t> </a:t>
            </a:r>
            <a:r>
              <a:rPr lang="en-GB" sz="2400" dirty="0" err="1"/>
              <a:t>previše</a:t>
            </a:r>
            <a:r>
              <a:rPr lang="en-GB" sz="2400" dirty="0"/>
              <a:t> </a:t>
            </a:r>
            <a:r>
              <a:rPr lang="en-GB" sz="2400" dirty="0" err="1"/>
              <a:t>toksičnim</a:t>
            </a:r>
            <a:r>
              <a:rPr lang="en-GB" sz="2400" dirty="0"/>
              <a:t> za </a:t>
            </a:r>
            <a:r>
              <a:rPr lang="en-GB" sz="2400" dirty="0" err="1"/>
              <a:t>upotrebu</a:t>
            </a:r>
            <a:r>
              <a:rPr lang="en-GB" sz="2400" dirty="0"/>
              <a:t> bez </a:t>
            </a:r>
            <a:r>
              <a:rPr lang="en-GB" sz="2400" dirty="0" err="1"/>
              <a:t>praćenja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Godine</a:t>
            </a:r>
            <a:r>
              <a:rPr lang="en-GB" sz="2400" dirty="0"/>
              <a:t> 1949. </a:t>
            </a:r>
            <a:r>
              <a:rPr lang="en-GB" sz="2400" i="1" dirty="0"/>
              <a:t>Cade</a:t>
            </a:r>
            <a:r>
              <a:rPr lang="en-GB" sz="2400" dirty="0"/>
              <a:t> je </a:t>
            </a:r>
            <a:r>
              <a:rPr lang="en-GB" sz="2400" dirty="0" err="1"/>
              <a:t>otkrio</a:t>
            </a:r>
            <a:r>
              <a:rPr lang="en-GB" sz="2400" dirty="0"/>
              <a:t> da je </a:t>
            </a:r>
            <a:r>
              <a:rPr lang="en-GB" sz="2400" dirty="0" err="1"/>
              <a:t>litijum</a:t>
            </a:r>
            <a:r>
              <a:rPr lang="en-GB" sz="2400" dirty="0"/>
              <a:t> </a:t>
            </a:r>
            <a:r>
              <a:rPr lang="en-GB" sz="2400" dirty="0" err="1"/>
              <a:t>efikasan</a:t>
            </a:r>
            <a:r>
              <a:rPr lang="en-GB" sz="2400" dirty="0"/>
              <a:t> </a:t>
            </a:r>
            <a:r>
              <a:rPr lang="en-GB" sz="2400" dirty="0" err="1"/>
              <a:t>tretman</a:t>
            </a:r>
            <a:r>
              <a:rPr lang="en-GB" sz="2400" dirty="0"/>
              <a:t> za </a:t>
            </a:r>
            <a:r>
              <a:rPr lang="en-GB" sz="2400" dirty="0" err="1"/>
              <a:t>bipolarni</a:t>
            </a:r>
            <a:r>
              <a:rPr lang="en-GB" sz="2400" dirty="0"/>
              <a:t> </a:t>
            </a:r>
            <a:r>
              <a:rPr lang="en-GB" sz="2400" dirty="0" err="1"/>
              <a:t>poremećaj</a:t>
            </a:r>
            <a:r>
              <a:rPr lang="en-GB" sz="2400" dirty="0"/>
              <a:t>, </a:t>
            </a:r>
            <a:r>
              <a:rPr lang="en-GB" sz="2400" dirty="0" err="1"/>
              <a:t>što</a:t>
            </a:r>
            <a:r>
              <a:rPr lang="en-GB" sz="2400" dirty="0"/>
              <a:t> je </a:t>
            </a:r>
            <a:r>
              <a:rPr lang="en-GB" sz="2400" dirty="0" err="1"/>
              <a:t>izazvalo</a:t>
            </a:r>
            <a:r>
              <a:rPr lang="en-GB" sz="2400" dirty="0"/>
              <a:t> </a:t>
            </a:r>
            <a:r>
              <a:rPr lang="en-GB" sz="2400" dirty="0" err="1"/>
              <a:t>niz</a:t>
            </a:r>
            <a:r>
              <a:rPr lang="en-GB" sz="2400" dirty="0"/>
              <a:t> </a:t>
            </a:r>
            <a:r>
              <a:rPr lang="en-GB" sz="2400" dirty="0" err="1"/>
              <a:t>kontrolisanih</a:t>
            </a:r>
            <a:r>
              <a:rPr lang="en-GB" sz="2400" dirty="0"/>
              <a:t> </a:t>
            </a:r>
            <a:r>
              <a:rPr lang="en-GB" sz="2400" dirty="0" err="1"/>
              <a:t>ispitivanja</a:t>
            </a:r>
            <a:r>
              <a:rPr lang="en-GB" sz="2400" dirty="0"/>
              <a:t> </a:t>
            </a:r>
            <a:r>
              <a:rPr lang="en-GB" sz="2400" dirty="0" err="1"/>
              <a:t>koja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potvrdila</a:t>
            </a:r>
            <a:r>
              <a:rPr lang="en-GB" sz="2400" dirty="0"/>
              <a:t> </a:t>
            </a:r>
            <a:r>
              <a:rPr lang="en-GB" sz="2400" dirty="0" err="1"/>
              <a:t>njegovu</a:t>
            </a:r>
            <a:r>
              <a:rPr lang="en-GB" sz="2400" dirty="0"/>
              <a:t> </a:t>
            </a:r>
            <a:r>
              <a:rPr lang="en-GB" sz="2400" dirty="0" err="1"/>
              <a:t>efikasnost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monoterapija</a:t>
            </a:r>
            <a:r>
              <a:rPr lang="en-GB" sz="2400" dirty="0"/>
              <a:t> za </a:t>
            </a:r>
            <a:r>
              <a:rPr lang="en-GB" sz="2400" dirty="0" err="1"/>
              <a:t>maničnu</a:t>
            </a:r>
            <a:r>
              <a:rPr lang="en-GB" sz="2400" dirty="0"/>
              <a:t> </a:t>
            </a:r>
            <a:r>
              <a:rPr lang="en-GB" sz="2400" dirty="0" err="1"/>
              <a:t>fazu</a:t>
            </a:r>
            <a:r>
              <a:rPr lang="en-GB" sz="2400" dirty="0"/>
              <a:t> </a:t>
            </a:r>
            <a:r>
              <a:rPr lang="en-GB" sz="2400" dirty="0" err="1"/>
              <a:t>bipolarnog</a:t>
            </a:r>
            <a:r>
              <a:rPr lang="en-GB" sz="2400" dirty="0"/>
              <a:t> </a:t>
            </a:r>
            <a:r>
              <a:rPr lang="en-GB" sz="2400" dirty="0" err="1"/>
              <a:t>poremećaja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167247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E480-722E-4EC8-9ACB-1D1651253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OSNOVNA FARMAKOLOGIJA LITIJUMA</a:t>
            </a:r>
            <a:br>
              <a:rPr lang="sr-Latn-RS" dirty="0"/>
            </a:br>
            <a:r>
              <a:rPr lang="pl-PL" dirty="0"/>
              <a:t>Farmakokinetika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DC240-93BB-4611-977A-37B16BE9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93925"/>
            <a:ext cx="3211286" cy="3283038"/>
          </a:xfrm>
        </p:spPr>
        <p:txBody>
          <a:bodyPr/>
          <a:lstStyle/>
          <a:p>
            <a:r>
              <a:rPr lang="pl-PL" dirty="0"/>
              <a:t>Litijum je mali monovalentni katjon.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A1B5A4-6E34-4483-9933-4A716A7329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189" t="71062" r="7376" b="4761"/>
          <a:stretch/>
        </p:blipFill>
        <p:spPr>
          <a:xfrm>
            <a:off x="4180115" y="1910826"/>
            <a:ext cx="7365442" cy="458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182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E480-722E-4EC8-9ACB-1D1651253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1016"/>
          </a:xfrm>
        </p:spPr>
        <p:txBody>
          <a:bodyPr>
            <a:normAutofit fontScale="90000"/>
          </a:bodyPr>
          <a:lstStyle/>
          <a:p>
            <a:r>
              <a:rPr lang="en-GB" dirty="0"/>
              <a:t>OSNOVNA FARMAKOLOGIJA LITIJUMA</a:t>
            </a:r>
            <a:br>
              <a:rPr lang="sr-Latn-RS" dirty="0"/>
            </a:br>
            <a:r>
              <a:rPr lang="en-GB" dirty="0" err="1"/>
              <a:t>Farmakodinamika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DC240-93BB-4611-977A-37B16BE9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499" y="1396722"/>
            <a:ext cx="11545556" cy="5285432"/>
          </a:xfrm>
        </p:spPr>
        <p:txBody>
          <a:bodyPr>
            <a:normAutofit fontScale="55000" lnSpcReduction="20000"/>
          </a:bodyPr>
          <a:lstStyle/>
          <a:p>
            <a:r>
              <a:rPr lang="en-GB" dirty="0" err="1"/>
              <a:t>Uprkos</a:t>
            </a:r>
            <a:r>
              <a:rPr lang="en-GB" dirty="0"/>
              <a:t> </a:t>
            </a:r>
            <a:r>
              <a:rPr lang="en-GB" dirty="0" err="1"/>
              <a:t>značajnom</a:t>
            </a:r>
            <a:r>
              <a:rPr lang="en-GB" dirty="0"/>
              <a:t> </a:t>
            </a:r>
            <a:r>
              <a:rPr lang="en-GB" dirty="0" err="1"/>
              <a:t>istraživanju</a:t>
            </a:r>
            <a:r>
              <a:rPr lang="en-GB" dirty="0"/>
              <a:t>, </a:t>
            </a:r>
            <a:r>
              <a:rPr lang="en-GB" dirty="0" err="1"/>
              <a:t>biohemijska</a:t>
            </a:r>
            <a:r>
              <a:rPr lang="en-GB" dirty="0"/>
              <a:t> </a:t>
            </a:r>
            <a:r>
              <a:rPr lang="en-GB" dirty="0" err="1"/>
              <a:t>osnova</a:t>
            </a:r>
            <a:r>
              <a:rPr lang="en-GB" dirty="0"/>
              <a:t> za </a:t>
            </a:r>
            <a:r>
              <a:rPr lang="en-GB" dirty="0" err="1"/>
              <a:t>terapije</a:t>
            </a:r>
            <a:r>
              <a:rPr lang="en-GB" dirty="0"/>
              <a:t> </a:t>
            </a:r>
            <a:r>
              <a:rPr lang="en-GB" dirty="0" err="1"/>
              <a:t>stabilizatora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antikonvulzivne</a:t>
            </a:r>
            <a:r>
              <a:rPr lang="en-GB" dirty="0"/>
              <a:t> </a:t>
            </a:r>
            <a:r>
              <a:rPr lang="en-GB" dirty="0" err="1"/>
              <a:t>stabilizatore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,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jasno</a:t>
            </a:r>
            <a:r>
              <a:rPr lang="en-GB" dirty="0"/>
              <a:t> </a:t>
            </a:r>
            <a:r>
              <a:rPr lang="en-GB" dirty="0" err="1"/>
              <a:t>shvaćena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direktno</a:t>
            </a:r>
            <a:r>
              <a:rPr lang="en-GB" dirty="0"/>
              <a:t> </a:t>
            </a:r>
            <a:r>
              <a:rPr lang="en-GB" dirty="0" err="1"/>
              <a:t>inhibira</a:t>
            </a:r>
            <a:r>
              <a:rPr lang="en-GB" dirty="0"/>
              <a:t> </a:t>
            </a:r>
            <a:r>
              <a:rPr lang="en-GB" dirty="0" err="1"/>
              <a:t>dva</a:t>
            </a:r>
            <a:r>
              <a:rPr lang="en-GB" dirty="0"/>
              <a:t> puta </a:t>
            </a:r>
            <a:r>
              <a:rPr lang="en-GB" dirty="0" err="1"/>
              <a:t>transdukcije</a:t>
            </a:r>
            <a:r>
              <a:rPr lang="en-GB" dirty="0"/>
              <a:t> </a:t>
            </a:r>
            <a:r>
              <a:rPr lang="en-GB" dirty="0" err="1"/>
              <a:t>signala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/>
              <a:t> </a:t>
            </a:r>
            <a:r>
              <a:rPr lang="en-GB" dirty="0" err="1"/>
              <a:t>Oboje</a:t>
            </a:r>
            <a:r>
              <a:rPr lang="en-GB" dirty="0"/>
              <a:t> </a:t>
            </a:r>
            <a:r>
              <a:rPr lang="en-GB" b="1" dirty="0" err="1"/>
              <a:t>potiskuje</a:t>
            </a:r>
            <a:r>
              <a:rPr lang="en-GB" b="1" dirty="0"/>
              <a:t> </a:t>
            </a:r>
            <a:r>
              <a:rPr lang="en-GB" b="1" dirty="0" err="1"/>
              <a:t>inozitolnu</a:t>
            </a:r>
            <a:r>
              <a:rPr lang="en-GB" b="1" dirty="0"/>
              <a:t> </a:t>
            </a:r>
            <a:r>
              <a:rPr lang="en-GB" b="1" dirty="0" err="1"/>
              <a:t>signalizaciju</a:t>
            </a:r>
            <a:r>
              <a:rPr lang="en-GB" b="1" dirty="0"/>
              <a:t> </a:t>
            </a:r>
            <a:r>
              <a:rPr lang="en-GB" dirty="0" err="1"/>
              <a:t>kroz</a:t>
            </a:r>
            <a:r>
              <a:rPr lang="en-GB" dirty="0"/>
              <a:t> </a:t>
            </a:r>
            <a:r>
              <a:rPr lang="en-GB" dirty="0" err="1"/>
              <a:t>iscrpljivanje</a:t>
            </a:r>
            <a:r>
              <a:rPr lang="en-GB" dirty="0"/>
              <a:t> </a:t>
            </a:r>
            <a:r>
              <a:rPr lang="en-GB" dirty="0" err="1"/>
              <a:t>intracelularnog</a:t>
            </a:r>
            <a:r>
              <a:rPr lang="en-GB" dirty="0"/>
              <a:t> </a:t>
            </a:r>
            <a:r>
              <a:rPr lang="en-GB" dirty="0" err="1"/>
              <a:t>inozitola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 err="1"/>
              <a:t>inhibira</a:t>
            </a:r>
            <a:r>
              <a:rPr lang="en-GB" b="1" dirty="0"/>
              <a:t> </a:t>
            </a:r>
            <a:r>
              <a:rPr lang="en-GB" b="1" dirty="0" err="1"/>
              <a:t>kinazu</a:t>
            </a:r>
            <a:r>
              <a:rPr lang="en-GB" b="1" dirty="0"/>
              <a:t> </a:t>
            </a:r>
            <a:r>
              <a:rPr lang="en-GB" b="1" dirty="0" err="1"/>
              <a:t>glikogen</a:t>
            </a:r>
            <a:r>
              <a:rPr lang="en-GB" b="1" dirty="0"/>
              <a:t> sintaze-3 (GSK-3</a:t>
            </a:r>
            <a:r>
              <a:rPr lang="sr-Latn-RS" i="1" dirty="0"/>
              <a:t>, glycogen synthase kinase-3</a:t>
            </a:r>
            <a:r>
              <a:rPr lang="en-GB" b="1" dirty="0"/>
              <a:t>), </a:t>
            </a:r>
            <a:r>
              <a:rPr lang="en-GB" dirty="0" err="1"/>
              <a:t>multifunkcionalnu</a:t>
            </a:r>
            <a:r>
              <a:rPr lang="en-GB" dirty="0"/>
              <a:t> protein </a:t>
            </a:r>
            <a:r>
              <a:rPr lang="en-GB" dirty="0" err="1"/>
              <a:t>kinazu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GSK-3 je </a:t>
            </a:r>
            <a:r>
              <a:rPr lang="en-GB" dirty="0" err="1"/>
              <a:t>komponenta</a:t>
            </a:r>
            <a:r>
              <a:rPr lang="en-GB" dirty="0"/>
              <a:t> </a:t>
            </a:r>
            <a:r>
              <a:rPr lang="en-GB" dirty="0" err="1"/>
              <a:t>različitih</a:t>
            </a:r>
            <a:r>
              <a:rPr lang="en-GB" dirty="0"/>
              <a:t> </a:t>
            </a:r>
            <a:r>
              <a:rPr lang="en-GB" dirty="0" err="1"/>
              <a:t>intracelularnih</a:t>
            </a:r>
            <a:r>
              <a:rPr lang="en-GB" dirty="0"/>
              <a:t> </a:t>
            </a:r>
            <a:r>
              <a:rPr lang="en-GB" dirty="0" err="1"/>
              <a:t>signalnih</a:t>
            </a:r>
            <a:r>
              <a:rPr lang="en-GB" dirty="0"/>
              <a:t> </a:t>
            </a:r>
            <a:r>
              <a:rPr lang="en-GB" dirty="0" err="1"/>
              <a:t>puteva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To </a:t>
            </a:r>
            <a:r>
              <a:rPr lang="en-GB" dirty="0" err="1"/>
              <a:t>uključuje</a:t>
            </a:r>
            <a:r>
              <a:rPr lang="en-GB" dirty="0"/>
              <a:t> </a:t>
            </a:r>
            <a:r>
              <a:rPr lang="en-GB" dirty="0" err="1"/>
              <a:t>signalizaciju</a:t>
            </a:r>
            <a:r>
              <a:rPr lang="en-GB" dirty="0"/>
              <a:t> </a:t>
            </a:r>
            <a:r>
              <a:rPr lang="en-GB" dirty="0" err="1"/>
              <a:t>preko</a:t>
            </a:r>
            <a:r>
              <a:rPr lang="en-GB" dirty="0"/>
              <a:t> </a:t>
            </a:r>
            <a:r>
              <a:rPr lang="en-GB" dirty="0" err="1"/>
              <a:t>insulina</a:t>
            </a:r>
            <a:r>
              <a:rPr lang="en-GB" dirty="0"/>
              <a:t>/</a:t>
            </a:r>
            <a:r>
              <a:rPr lang="en-GB" dirty="0" err="1"/>
              <a:t>insulinu</a:t>
            </a:r>
            <a:r>
              <a:rPr lang="en-GB" dirty="0"/>
              <a:t> </a:t>
            </a:r>
            <a:r>
              <a:rPr lang="en-GB" dirty="0" err="1"/>
              <a:t>sličnog</a:t>
            </a:r>
            <a:r>
              <a:rPr lang="en-GB" dirty="0"/>
              <a:t> </a:t>
            </a:r>
            <a:r>
              <a:rPr lang="en-GB" dirty="0" err="1"/>
              <a:t>faktora</a:t>
            </a:r>
            <a:r>
              <a:rPr lang="en-GB" dirty="0"/>
              <a:t> </a:t>
            </a:r>
            <a:r>
              <a:rPr lang="en-GB" dirty="0" err="1"/>
              <a:t>rasta</a:t>
            </a:r>
            <a:r>
              <a:rPr lang="en-GB" dirty="0"/>
              <a:t>, </a:t>
            </a:r>
            <a:r>
              <a:rPr lang="en-GB" dirty="0" err="1"/>
              <a:t>neurotrofičnog</a:t>
            </a:r>
            <a:r>
              <a:rPr lang="en-GB" dirty="0"/>
              <a:t> </a:t>
            </a:r>
            <a:r>
              <a:rPr lang="en-GB" dirty="0" err="1"/>
              <a:t>faktora</a:t>
            </a:r>
            <a:r>
              <a:rPr lang="en-GB" dirty="0"/>
              <a:t> koji </a:t>
            </a:r>
            <a:r>
              <a:rPr lang="en-GB" dirty="0" err="1"/>
              <a:t>potiče</a:t>
            </a:r>
            <a:r>
              <a:rPr lang="en-GB" dirty="0"/>
              <a:t> </a:t>
            </a:r>
            <a:r>
              <a:rPr lang="en-GB" dirty="0" err="1"/>
              <a:t>iz</a:t>
            </a:r>
            <a:r>
              <a:rPr lang="en-GB" dirty="0"/>
              <a:t> </a:t>
            </a:r>
            <a:r>
              <a:rPr lang="en-GB" dirty="0" err="1"/>
              <a:t>mozga</a:t>
            </a:r>
            <a:r>
              <a:rPr lang="en-GB" dirty="0"/>
              <a:t> (BDNF</a:t>
            </a:r>
            <a:r>
              <a:rPr lang="sr-Latn-RS" dirty="0"/>
              <a:t>, </a:t>
            </a:r>
            <a:r>
              <a:rPr lang="sr-Latn-RS" i="1" dirty="0"/>
              <a:t>brain-derived neurotrophic factor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i="1" dirty="0" err="1"/>
              <a:t>Wnt</a:t>
            </a:r>
            <a:r>
              <a:rPr lang="en-GB" i="1" dirty="0"/>
              <a:t> pathway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Inhibicija</a:t>
            </a:r>
            <a:r>
              <a:rPr lang="en-GB" dirty="0"/>
              <a:t> GSK-3 </a:t>
            </a:r>
            <a:r>
              <a:rPr lang="en-GB" dirty="0" err="1"/>
              <a:t>izazvana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 </a:t>
            </a:r>
            <a:r>
              <a:rPr lang="en-GB" dirty="0" err="1"/>
              <a:t>dovodi</a:t>
            </a:r>
            <a:r>
              <a:rPr lang="en-GB" dirty="0"/>
              <a:t> </a:t>
            </a:r>
            <a:r>
              <a:rPr lang="en-GB" b="1" dirty="0"/>
              <a:t>do </a:t>
            </a:r>
            <a:r>
              <a:rPr lang="en-GB" b="1" dirty="0" err="1"/>
              <a:t>smanjenja</a:t>
            </a:r>
            <a:r>
              <a:rPr lang="en-GB" b="1" dirty="0"/>
              <a:t> </a:t>
            </a:r>
            <a:r>
              <a:rPr lang="en-GB" b="1" dirty="0" err="1"/>
              <a:t>fosforilacije</a:t>
            </a:r>
            <a:r>
              <a:rPr lang="en-GB" b="1" dirty="0"/>
              <a:t> </a:t>
            </a:r>
            <a:r>
              <a:rPr lang="el-GR" b="1" dirty="0"/>
              <a:t>β</a:t>
            </a:r>
            <a:r>
              <a:rPr lang="en-GB" b="1" dirty="0"/>
              <a:t>-</a:t>
            </a:r>
            <a:r>
              <a:rPr lang="en-GB" b="1" dirty="0" err="1"/>
              <a:t>katenina</a:t>
            </a:r>
            <a:r>
              <a:rPr lang="en-GB" dirty="0"/>
              <a:t>,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omogućava</a:t>
            </a:r>
            <a:r>
              <a:rPr lang="en-GB" dirty="0"/>
              <a:t> da se </a:t>
            </a:r>
            <a:r>
              <a:rPr lang="el-GR" dirty="0"/>
              <a:t>β</a:t>
            </a:r>
            <a:r>
              <a:rPr lang="en-GB" dirty="0"/>
              <a:t>-</a:t>
            </a:r>
            <a:r>
              <a:rPr lang="en-GB" dirty="0" err="1"/>
              <a:t>katenin</a:t>
            </a:r>
            <a:r>
              <a:rPr lang="en-GB" dirty="0"/>
              <a:t> </a:t>
            </a:r>
            <a:r>
              <a:rPr lang="en-GB" dirty="0" err="1"/>
              <a:t>akumulira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translocira</a:t>
            </a:r>
            <a:r>
              <a:rPr lang="en-GB" dirty="0"/>
              <a:t> u </a:t>
            </a:r>
            <a:r>
              <a:rPr lang="en-GB" dirty="0" err="1"/>
              <a:t>jezgro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Tamo</a:t>
            </a:r>
            <a:r>
              <a:rPr lang="en-GB" dirty="0"/>
              <a:t> </a:t>
            </a:r>
            <a:r>
              <a:rPr lang="el-GR" dirty="0"/>
              <a:t>β</a:t>
            </a:r>
            <a:r>
              <a:rPr lang="en-GB" dirty="0"/>
              <a:t>-</a:t>
            </a:r>
            <a:r>
              <a:rPr lang="en-GB" dirty="0" err="1"/>
              <a:t>katenin</a:t>
            </a:r>
            <a:r>
              <a:rPr lang="en-GB" dirty="0"/>
              <a:t> </a:t>
            </a:r>
            <a:r>
              <a:rPr lang="en-GB" dirty="0" err="1"/>
              <a:t>olakšava</a:t>
            </a:r>
            <a:r>
              <a:rPr lang="en-GB" dirty="0"/>
              <a:t> </a:t>
            </a:r>
            <a:r>
              <a:rPr lang="en-GB" dirty="0" err="1"/>
              <a:t>transkripciju</a:t>
            </a:r>
            <a:r>
              <a:rPr lang="en-GB" dirty="0"/>
              <a:t> </a:t>
            </a:r>
            <a:r>
              <a:rPr lang="en-GB" dirty="0" err="1"/>
              <a:t>raznih</a:t>
            </a:r>
            <a:r>
              <a:rPr lang="en-GB" dirty="0"/>
              <a:t> </a:t>
            </a:r>
            <a:r>
              <a:rPr lang="en-GB" dirty="0" err="1"/>
              <a:t>proteina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Putevi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olakšani</a:t>
            </a:r>
            <a:r>
              <a:rPr lang="en-GB" dirty="0"/>
              <a:t> </a:t>
            </a:r>
            <a:r>
              <a:rPr lang="en-GB" dirty="0" err="1"/>
              <a:t>akumulacijom</a:t>
            </a:r>
            <a:r>
              <a:rPr lang="en-GB" dirty="0"/>
              <a:t> </a:t>
            </a:r>
            <a:r>
              <a:rPr lang="el-GR" dirty="0"/>
              <a:t>β </a:t>
            </a:r>
            <a:r>
              <a:rPr lang="en-GB" dirty="0"/>
              <a:t>-</a:t>
            </a:r>
            <a:r>
              <a:rPr lang="en-GB" dirty="0" err="1"/>
              <a:t>katenina</a:t>
            </a:r>
            <a:r>
              <a:rPr lang="en-GB" dirty="0"/>
              <a:t> </a:t>
            </a:r>
            <a:r>
              <a:rPr lang="en-GB" dirty="0" err="1"/>
              <a:t>preko</a:t>
            </a:r>
            <a:r>
              <a:rPr lang="en-GB" dirty="0"/>
              <a:t> GSK-3 </a:t>
            </a:r>
            <a:r>
              <a:rPr lang="en-GB" dirty="0" err="1"/>
              <a:t>inhibicije</a:t>
            </a:r>
            <a:r>
              <a:rPr lang="en-GB" dirty="0"/>
              <a:t> </a:t>
            </a:r>
            <a:r>
              <a:rPr lang="en-GB" dirty="0" err="1"/>
              <a:t>moduliraju</a:t>
            </a:r>
            <a:r>
              <a:rPr lang="en-GB" dirty="0"/>
              <a:t> </a:t>
            </a:r>
            <a:r>
              <a:rPr lang="en-GB" dirty="0" err="1"/>
              <a:t>energetski</a:t>
            </a:r>
            <a:r>
              <a:rPr lang="en-GB" dirty="0"/>
              <a:t> </a:t>
            </a:r>
            <a:r>
              <a:rPr lang="en-GB" dirty="0" err="1"/>
              <a:t>metabolizam</a:t>
            </a:r>
            <a:r>
              <a:rPr lang="en-GB" dirty="0"/>
              <a:t>, </a:t>
            </a:r>
            <a:r>
              <a:rPr lang="en-GB" dirty="0" err="1"/>
              <a:t>obezbeđuju</a:t>
            </a:r>
            <a:r>
              <a:rPr lang="en-GB" dirty="0"/>
              <a:t> </a:t>
            </a:r>
            <a:r>
              <a:rPr lang="en-GB" dirty="0" err="1"/>
              <a:t>neuroprotekciju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povećavaju</a:t>
            </a:r>
            <a:r>
              <a:rPr lang="en-GB" dirty="0"/>
              <a:t> </a:t>
            </a:r>
            <a:r>
              <a:rPr lang="en-GB" dirty="0" err="1"/>
              <a:t>neuroplastičnost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Studije</a:t>
            </a:r>
            <a:r>
              <a:rPr lang="en-GB" dirty="0"/>
              <a:t> o </a:t>
            </a:r>
            <a:r>
              <a:rPr lang="en-GB" dirty="0" err="1"/>
              <a:t>enzimu</a:t>
            </a:r>
            <a:r>
              <a:rPr lang="en-GB" dirty="0"/>
              <a:t> </a:t>
            </a:r>
            <a:r>
              <a:rPr lang="en-GB" b="1" dirty="0" err="1"/>
              <a:t>prolil</a:t>
            </a:r>
            <a:r>
              <a:rPr lang="en-GB" b="1" dirty="0"/>
              <a:t> </a:t>
            </a:r>
            <a:r>
              <a:rPr lang="en-GB" b="1" dirty="0" err="1"/>
              <a:t>oligopeptidazi</a:t>
            </a:r>
            <a:r>
              <a:rPr lang="en-GB" b="1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b="1" dirty="0" err="1"/>
              <a:t>transporteru</a:t>
            </a:r>
            <a:r>
              <a:rPr lang="en-GB" b="1" dirty="0"/>
              <a:t> </a:t>
            </a:r>
            <a:r>
              <a:rPr lang="en-GB" b="1" dirty="0" err="1"/>
              <a:t>natrijum</a:t>
            </a:r>
            <a:r>
              <a:rPr lang="en-GB" b="1" dirty="0"/>
              <a:t> </a:t>
            </a:r>
            <a:r>
              <a:rPr lang="en-GB" b="1" dirty="0" err="1"/>
              <a:t>mioinozitola</a:t>
            </a:r>
            <a:r>
              <a:rPr lang="en-GB" b="1" dirty="0"/>
              <a:t> </a:t>
            </a:r>
            <a:r>
              <a:rPr lang="en-GB" dirty="0" err="1"/>
              <a:t>podržavaju</a:t>
            </a:r>
            <a:r>
              <a:rPr lang="en-GB" dirty="0"/>
              <a:t> </a:t>
            </a:r>
            <a:r>
              <a:rPr lang="en-GB" dirty="0" err="1"/>
              <a:t>mehanizam</a:t>
            </a:r>
            <a:r>
              <a:rPr lang="en-GB" dirty="0"/>
              <a:t> </a:t>
            </a:r>
            <a:r>
              <a:rPr lang="en-GB" dirty="0" err="1"/>
              <a:t>smanjenja</a:t>
            </a:r>
            <a:r>
              <a:rPr lang="en-GB" dirty="0"/>
              <a:t> </a:t>
            </a:r>
            <a:r>
              <a:rPr lang="en-GB" dirty="0" err="1"/>
              <a:t>inozitola</a:t>
            </a:r>
            <a:r>
              <a:rPr lang="en-GB" dirty="0"/>
              <a:t> za </a:t>
            </a:r>
            <a:r>
              <a:rPr lang="en-GB" dirty="0" err="1"/>
              <a:t>delovanje</a:t>
            </a:r>
            <a:r>
              <a:rPr lang="en-GB" dirty="0"/>
              <a:t> </a:t>
            </a:r>
            <a:r>
              <a:rPr lang="en-GB" dirty="0" err="1"/>
              <a:t>stabilizatora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Valproična</a:t>
            </a:r>
            <a:r>
              <a:rPr lang="en-GB" b="1" dirty="0"/>
              <a:t> </a:t>
            </a:r>
            <a:r>
              <a:rPr lang="en-GB" b="1" dirty="0" err="1"/>
              <a:t>kiselina</a:t>
            </a:r>
            <a:r>
              <a:rPr lang="en-GB" b="1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indirektno</a:t>
            </a:r>
            <a:r>
              <a:rPr lang="en-GB" dirty="0"/>
              <a:t> da </a:t>
            </a:r>
            <a:r>
              <a:rPr lang="en-GB" dirty="0" err="1"/>
              <a:t>smanji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GSK-3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povećati</a:t>
            </a:r>
            <a:r>
              <a:rPr lang="en-GB" dirty="0"/>
              <a:t> </a:t>
            </a:r>
            <a:r>
              <a:rPr lang="en-GB" dirty="0" err="1"/>
              <a:t>ekspresiju</a:t>
            </a:r>
            <a:r>
              <a:rPr lang="en-GB" dirty="0"/>
              <a:t> gena </a:t>
            </a:r>
            <a:r>
              <a:rPr lang="en-GB" dirty="0" err="1"/>
              <a:t>kroz</a:t>
            </a:r>
            <a:r>
              <a:rPr lang="en-GB" dirty="0"/>
              <a:t> </a:t>
            </a:r>
            <a:r>
              <a:rPr lang="en-GB" dirty="0" err="1"/>
              <a:t>inhibiciju</a:t>
            </a:r>
            <a:r>
              <a:rPr lang="en-GB" dirty="0"/>
              <a:t> </a:t>
            </a:r>
            <a:r>
              <a:rPr lang="en-GB" dirty="0" err="1"/>
              <a:t>histon</a:t>
            </a:r>
            <a:r>
              <a:rPr lang="en-GB" dirty="0"/>
              <a:t> </a:t>
            </a:r>
            <a:r>
              <a:rPr lang="en-GB" dirty="0" err="1"/>
              <a:t>deacetilaze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Valproinska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inhibira</a:t>
            </a:r>
            <a:r>
              <a:rPr lang="en-GB" dirty="0"/>
              <a:t> </a:t>
            </a:r>
            <a:r>
              <a:rPr lang="en-GB" dirty="0" err="1"/>
              <a:t>signalizaciju</a:t>
            </a:r>
            <a:r>
              <a:rPr lang="en-GB" dirty="0"/>
              <a:t> </a:t>
            </a:r>
            <a:r>
              <a:rPr lang="en-GB" dirty="0" err="1"/>
              <a:t>inozitola</a:t>
            </a:r>
            <a:r>
              <a:rPr lang="en-GB" dirty="0"/>
              <a:t> </a:t>
            </a:r>
            <a:r>
              <a:rPr lang="en-GB" dirty="0" err="1"/>
              <a:t>putem</a:t>
            </a:r>
            <a:r>
              <a:rPr lang="en-GB" dirty="0"/>
              <a:t> </a:t>
            </a:r>
            <a:r>
              <a:rPr lang="en-GB" dirty="0" err="1"/>
              <a:t>mehanizma</a:t>
            </a:r>
            <a:r>
              <a:rPr lang="en-GB" dirty="0"/>
              <a:t> </a:t>
            </a:r>
            <a:r>
              <a:rPr lang="en-GB" dirty="0" err="1"/>
              <a:t>iscrpljivanja</a:t>
            </a:r>
            <a:r>
              <a:rPr lang="en-GB" dirty="0"/>
              <a:t> </a:t>
            </a:r>
            <a:r>
              <a:rPr lang="en-GB" dirty="0" err="1"/>
              <a:t>inozitola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Nema</a:t>
            </a:r>
            <a:r>
              <a:rPr lang="en-GB" dirty="0"/>
              <a:t> </a:t>
            </a:r>
            <a:r>
              <a:rPr lang="en-GB" dirty="0" err="1"/>
              <a:t>dokaza</a:t>
            </a:r>
            <a:r>
              <a:rPr lang="en-GB" dirty="0"/>
              <a:t> o </a:t>
            </a:r>
            <a:r>
              <a:rPr lang="en-GB" dirty="0" err="1"/>
              <a:t>inhibiciji</a:t>
            </a:r>
            <a:r>
              <a:rPr lang="en-GB" dirty="0"/>
              <a:t> GSK-3 </a:t>
            </a:r>
            <a:r>
              <a:rPr lang="en-GB" dirty="0" err="1"/>
              <a:t>karbamazepinom</a:t>
            </a:r>
            <a:r>
              <a:rPr lang="en-GB" dirty="0"/>
              <a:t>, </a:t>
            </a:r>
            <a:r>
              <a:rPr lang="en-GB" dirty="0" err="1"/>
              <a:t>drugim</a:t>
            </a:r>
            <a:r>
              <a:rPr lang="en-GB" dirty="0"/>
              <a:t> </a:t>
            </a:r>
            <a:r>
              <a:rPr lang="en-GB" dirty="0" err="1"/>
              <a:t>antiepileptičkim</a:t>
            </a:r>
            <a:r>
              <a:rPr lang="en-GB" dirty="0"/>
              <a:t> </a:t>
            </a:r>
            <a:r>
              <a:rPr lang="en-GB" dirty="0" err="1"/>
              <a:t>stabilizatorom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Nasuprot</a:t>
            </a:r>
            <a:r>
              <a:rPr lang="en-GB" dirty="0"/>
              <a:t> tome, </a:t>
            </a:r>
            <a:r>
              <a:rPr lang="en-GB" dirty="0" err="1"/>
              <a:t>ovaj</a:t>
            </a:r>
            <a:r>
              <a:rPr lang="en-GB" dirty="0"/>
              <a:t> lek </a:t>
            </a:r>
            <a:r>
              <a:rPr lang="en-GB" dirty="0" err="1"/>
              <a:t>menja</a:t>
            </a:r>
            <a:r>
              <a:rPr lang="en-GB" dirty="0"/>
              <a:t> </a:t>
            </a:r>
            <a:r>
              <a:rPr lang="en-GB" dirty="0" err="1"/>
              <a:t>morfologiju</a:t>
            </a:r>
            <a:r>
              <a:rPr lang="en-GB" dirty="0"/>
              <a:t> </a:t>
            </a:r>
            <a:r>
              <a:rPr lang="en-GB" dirty="0" err="1"/>
              <a:t>neurona</a:t>
            </a:r>
            <a:r>
              <a:rPr lang="en-GB" dirty="0"/>
              <a:t> </a:t>
            </a:r>
            <a:r>
              <a:rPr lang="en-GB" dirty="0" err="1"/>
              <a:t>kroz</a:t>
            </a:r>
            <a:r>
              <a:rPr lang="en-GB" dirty="0"/>
              <a:t> </a:t>
            </a:r>
            <a:r>
              <a:rPr lang="en-GB" dirty="0" err="1"/>
              <a:t>smanjenje</a:t>
            </a:r>
            <a:r>
              <a:rPr lang="en-GB" dirty="0"/>
              <a:t> </a:t>
            </a:r>
            <a:r>
              <a:rPr lang="en-GB" dirty="0" err="1"/>
              <a:t>inozitolamehanizam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se </a:t>
            </a:r>
            <a:r>
              <a:rPr lang="en-GB" dirty="0" err="1"/>
              <a:t>vidi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valproične</a:t>
            </a:r>
            <a:r>
              <a:rPr lang="en-GB" dirty="0"/>
              <a:t> </a:t>
            </a:r>
            <a:r>
              <a:rPr lang="en-GB" dirty="0" err="1"/>
              <a:t>kiseline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Stabilizatori</a:t>
            </a:r>
            <a:r>
              <a:rPr lang="en-GB" b="1" dirty="0"/>
              <a:t> </a:t>
            </a:r>
            <a:r>
              <a:rPr lang="en-GB" b="1" dirty="0" err="1"/>
              <a:t>raspoloženja</a:t>
            </a:r>
            <a:r>
              <a:rPr lang="en-GB" b="1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imati</a:t>
            </a:r>
            <a:r>
              <a:rPr lang="en-GB" dirty="0"/>
              <a:t> </a:t>
            </a:r>
            <a:r>
              <a:rPr lang="en-GB" dirty="0" err="1"/>
              <a:t>indirektne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neurotransmitere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njihovo</a:t>
            </a:r>
            <a:r>
              <a:rPr lang="en-GB" dirty="0"/>
              <a:t> </a:t>
            </a:r>
            <a:r>
              <a:rPr lang="en-GB" dirty="0" err="1"/>
              <a:t>oslobađanje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elektrolite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transport </a:t>
            </a:r>
            <a:r>
              <a:rPr lang="en-GB" dirty="0" err="1"/>
              <a:t>jona</a:t>
            </a:r>
            <a:r>
              <a:rPr lang="sr-Latn-RS" dirty="0"/>
              <a:t> </a:t>
            </a:r>
            <a:r>
              <a:rPr lang="en-GB" dirty="0" err="1"/>
              <a:t>Litijum</a:t>
            </a:r>
            <a:r>
              <a:rPr lang="en-GB" dirty="0"/>
              <a:t> je po </a:t>
            </a:r>
            <a:r>
              <a:rPr lang="en-GB" dirty="0" err="1"/>
              <a:t>svojim</a:t>
            </a:r>
            <a:r>
              <a:rPr lang="en-GB" dirty="0"/>
              <a:t> </a:t>
            </a:r>
            <a:r>
              <a:rPr lang="en-GB" dirty="0" err="1"/>
              <a:t>svojstvima</a:t>
            </a:r>
            <a:r>
              <a:rPr lang="en-GB" dirty="0"/>
              <a:t> </a:t>
            </a:r>
            <a:r>
              <a:rPr lang="en-GB" dirty="0" err="1"/>
              <a:t>blisko</a:t>
            </a:r>
            <a:r>
              <a:rPr lang="en-GB" dirty="0"/>
              <a:t> </a:t>
            </a:r>
            <a:r>
              <a:rPr lang="en-GB" dirty="0" err="1"/>
              <a:t>povezan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natrijumom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Može</a:t>
            </a:r>
            <a:r>
              <a:rPr lang="en-GB" dirty="0"/>
              <a:t> da </a:t>
            </a:r>
            <a:r>
              <a:rPr lang="en-GB" dirty="0" err="1"/>
              <a:t>zameni</a:t>
            </a:r>
            <a:r>
              <a:rPr lang="en-GB" dirty="0"/>
              <a:t> </a:t>
            </a:r>
            <a:r>
              <a:rPr lang="en-GB" dirty="0" err="1"/>
              <a:t>natrijum</a:t>
            </a:r>
            <a:r>
              <a:rPr lang="en-GB" dirty="0"/>
              <a:t> u </a:t>
            </a:r>
            <a:r>
              <a:rPr lang="en-GB" dirty="0" err="1"/>
              <a:t>stvaranju</a:t>
            </a:r>
            <a:r>
              <a:rPr lang="en-GB" dirty="0"/>
              <a:t> </a:t>
            </a:r>
            <a:r>
              <a:rPr lang="en-GB" dirty="0" err="1"/>
              <a:t>akcionih</a:t>
            </a:r>
            <a:r>
              <a:rPr lang="en-GB" dirty="0"/>
              <a:t> </a:t>
            </a:r>
            <a:r>
              <a:rPr lang="en-GB" dirty="0" err="1"/>
              <a:t>potencijala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u </a:t>
            </a:r>
            <a:r>
              <a:rPr lang="en-GB" dirty="0" err="1"/>
              <a:t>razmeni</a:t>
            </a:r>
            <a:r>
              <a:rPr lang="en-GB" dirty="0"/>
              <a:t> Na+-Na+ </a:t>
            </a:r>
            <a:r>
              <a:rPr lang="en-GB" dirty="0" err="1"/>
              <a:t>kroz</a:t>
            </a:r>
            <a:r>
              <a:rPr lang="en-GB" dirty="0"/>
              <a:t> </a:t>
            </a:r>
            <a:r>
              <a:rPr lang="en-GB" dirty="0" err="1"/>
              <a:t>membranu</a:t>
            </a:r>
            <a:r>
              <a:rPr lang="en-GB" dirty="0"/>
              <a:t>. U </a:t>
            </a:r>
            <a:r>
              <a:rPr lang="en-GB" dirty="0" err="1"/>
              <a:t>terapijskim</a:t>
            </a:r>
            <a:r>
              <a:rPr lang="en-GB" dirty="0"/>
              <a:t> </a:t>
            </a:r>
            <a:r>
              <a:rPr lang="en-GB" dirty="0" err="1"/>
              <a:t>koncentracijama</a:t>
            </a:r>
            <a:r>
              <a:rPr lang="en-GB" dirty="0"/>
              <a:t> (~1 </a:t>
            </a:r>
            <a:r>
              <a:rPr lang="en-GB" dirty="0" err="1"/>
              <a:t>mEk</a:t>
            </a:r>
            <a:r>
              <a:rPr lang="en-GB" dirty="0"/>
              <a:t>/L), ne </a:t>
            </a:r>
            <a:r>
              <a:rPr lang="en-GB" dirty="0" err="1"/>
              <a:t>utiče</a:t>
            </a:r>
            <a:r>
              <a:rPr lang="en-GB" dirty="0"/>
              <a:t> </a:t>
            </a:r>
            <a:r>
              <a:rPr lang="en-GB" dirty="0" err="1"/>
              <a:t>značajno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izmenjivač</a:t>
            </a:r>
            <a:r>
              <a:rPr lang="en-GB" dirty="0"/>
              <a:t> Na+-Ca2+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pumpu</a:t>
            </a:r>
            <a:r>
              <a:rPr lang="en-GB" dirty="0"/>
              <a:t> Na+/K+-</a:t>
            </a:r>
            <a:r>
              <a:rPr lang="en-GB" dirty="0" err="1"/>
              <a:t>ATPaze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084226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E480-722E-4EC8-9ACB-1D1651253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OSNOVNA FARMAKOLOGIJA LITIJUMA</a:t>
            </a:r>
            <a:br>
              <a:rPr lang="sr-Latn-RS" dirty="0"/>
            </a:b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elektrolite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transport </a:t>
            </a:r>
            <a:r>
              <a:rPr lang="en-GB" dirty="0" err="1"/>
              <a:t>jona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DC240-93BB-4611-977A-37B16BE9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8999"/>
            <a:ext cx="10515600" cy="2747963"/>
          </a:xfrm>
        </p:spPr>
        <p:txBody>
          <a:bodyPr>
            <a:normAutofit/>
          </a:bodyPr>
          <a:lstStyle/>
          <a:p>
            <a:r>
              <a:rPr lang="en-GB" sz="2400" dirty="0" err="1"/>
              <a:t>Litijum</a:t>
            </a:r>
            <a:r>
              <a:rPr lang="en-GB" sz="2400" dirty="0"/>
              <a:t> je po </a:t>
            </a:r>
            <a:r>
              <a:rPr lang="en-GB" sz="2400" dirty="0" err="1"/>
              <a:t>svojim</a:t>
            </a:r>
            <a:r>
              <a:rPr lang="en-GB" sz="2400" dirty="0"/>
              <a:t> </a:t>
            </a:r>
            <a:r>
              <a:rPr lang="en-GB" sz="2400" dirty="0" err="1"/>
              <a:t>svojstvima</a:t>
            </a:r>
            <a:r>
              <a:rPr lang="en-GB" sz="2400" dirty="0"/>
              <a:t> </a:t>
            </a:r>
            <a:r>
              <a:rPr lang="en-GB" sz="2400" dirty="0" err="1"/>
              <a:t>blisko</a:t>
            </a:r>
            <a:r>
              <a:rPr lang="en-GB" sz="2400" dirty="0"/>
              <a:t> </a:t>
            </a:r>
            <a:r>
              <a:rPr lang="en-GB" sz="2400" dirty="0" err="1"/>
              <a:t>povezan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natrijumom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Može</a:t>
            </a:r>
            <a:r>
              <a:rPr lang="en-GB" sz="2400" dirty="0"/>
              <a:t> da </a:t>
            </a:r>
            <a:r>
              <a:rPr lang="en-GB" sz="2400" dirty="0" err="1"/>
              <a:t>zameni</a:t>
            </a:r>
            <a:r>
              <a:rPr lang="en-GB" sz="2400" dirty="0"/>
              <a:t> </a:t>
            </a:r>
            <a:r>
              <a:rPr lang="en-GB" sz="2400" dirty="0" err="1"/>
              <a:t>natrijum</a:t>
            </a:r>
            <a:r>
              <a:rPr lang="en-GB" sz="2400" dirty="0"/>
              <a:t> u </a:t>
            </a:r>
            <a:r>
              <a:rPr lang="en-GB" sz="2400" dirty="0" err="1"/>
              <a:t>stvaranju</a:t>
            </a:r>
            <a:r>
              <a:rPr lang="en-GB" sz="2400" dirty="0"/>
              <a:t> </a:t>
            </a:r>
            <a:r>
              <a:rPr lang="en-GB" sz="2400" dirty="0" err="1"/>
              <a:t>akcionih</a:t>
            </a:r>
            <a:r>
              <a:rPr lang="en-GB" sz="2400" dirty="0"/>
              <a:t> </a:t>
            </a:r>
            <a:r>
              <a:rPr lang="en-GB" sz="2400" dirty="0" err="1"/>
              <a:t>potencijala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u </a:t>
            </a:r>
            <a:r>
              <a:rPr lang="en-GB" sz="2400" dirty="0" err="1"/>
              <a:t>razmeni</a:t>
            </a:r>
            <a:r>
              <a:rPr lang="en-GB" sz="2400" dirty="0"/>
              <a:t> Na</a:t>
            </a:r>
            <a:r>
              <a:rPr lang="en-GB" sz="2400" baseline="30000" dirty="0"/>
              <a:t>+</a:t>
            </a:r>
            <a:r>
              <a:rPr lang="en-GB" sz="2400" dirty="0"/>
              <a:t>-Na</a:t>
            </a:r>
            <a:r>
              <a:rPr lang="en-GB" sz="2400" baseline="30000" dirty="0"/>
              <a:t>+</a:t>
            </a:r>
            <a:r>
              <a:rPr lang="en-GB" sz="2400" dirty="0"/>
              <a:t> </a:t>
            </a:r>
            <a:r>
              <a:rPr lang="en-GB" sz="2400" dirty="0" err="1"/>
              <a:t>kroz</a:t>
            </a:r>
            <a:r>
              <a:rPr lang="en-GB" sz="2400" dirty="0"/>
              <a:t> </a:t>
            </a:r>
            <a:r>
              <a:rPr lang="en-GB" sz="2400" dirty="0" err="1"/>
              <a:t>membranu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U </a:t>
            </a:r>
            <a:r>
              <a:rPr lang="en-GB" sz="2400" dirty="0" err="1"/>
              <a:t>terapijskim</a:t>
            </a:r>
            <a:r>
              <a:rPr lang="en-GB" sz="2400" dirty="0"/>
              <a:t> </a:t>
            </a:r>
            <a:r>
              <a:rPr lang="en-GB" sz="2400" dirty="0" err="1"/>
              <a:t>koncentracijama</a:t>
            </a:r>
            <a:r>
              <a:rPr lang="en-GB" sz="2400" dirty="0"/>
              <a:t> (~1 </a:t>
            </a:r>
            <a:r>
              <a:rPr lang="en-GB" sz="2400" dirty="0" err="1"/>
              <a:t>mEk</a:t>
            </a:r>
            <a:r>
              <a:rPr lang="en-GB" sz="2400" dirty="0"/>
              <a:t>/L), ne </a:t>
            </a:r>
            <a:r>
              <a:rPr lang="en-GB" sz="2400" dirty="0" err="1"/>
              <a:t>utiče</a:t>
            </a:r>
            <a:r>
              <a:rPr lang="en-GB" sz="2400" dirty="0"/>
              <a:t> </a:t>
            </a:r>
            <a:r>
              <a:rPr lang="en-GB" sz="2400" dirty="0" err="1"/>
              <a:t>značajno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izmenjivač</a:t>
            </a:r>
            <a:r>
              <a:rPr lang="en-GB" sz="2400" dirty="0"/>
              <a:t> Na</a:t>
            </a:r>
            <a:r>
              <a:rPr lang="en-GB" sz="2400" baseline="30000" dirty="0"/>
              <a:t>+</a:t>
            </a:r>
            <a:r>
              <a:rPr lang="en-GB" sz="2400" dirty="0"/>
              <a:t>-Ca</a:t>
            </a:r>
            <a:r>
              <a:rPr lang="en-GB" sz="2400" baseline="30000" dirty="0"/>
              <a:t>2+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pumpu</a:t>
            </a:r>
            <a:r>
              <a:rPr lang="en-GB" sz="2400" dirty="0"/>
              <a:t> Na</a:t>
            </a:r>
            <a:r>
              <a:rPr lang="en-GB" sz="2400" baseline="30000" dirty="0"/>
              <a:t>+</a:t>
            </a:r>
            <a:r>
              <a:rPr lang="en-GB" sz="2400" dirty="0"/>
              <a:t>/K</a:t>
            </a:r>
            <a:r>
              <a:rPr lang="en-GB" sz="2400" baseline="30000" dirty="0"/>
              <a:t>+</a:t>
            </a:r>
            <a:r>
              <a:rPr lang="en-GB" sz="2400" dirty="0"/>
              <a:t>-</a:t>
            </a:r>
            <a:r>
              <a:rPr lang="en-GB" sz="2400" dirty="0" err="1"/>
              <a:t>ATPaze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725257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E480-722E-4EC8-9ACB-1D1651253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OSNOVNA FARMAKOLOGIJA LITIJUMA</a:t>
            </a:r>
            <a:br>
              <a:rPr lang="sr-Latn-RS" dirty="0"/>
            </a:br>
            <a:r>
              <a:rPr lang="sr-Latn-RS" i="1" dirty="0"/>
              <a:t>Effects on Second Messengers</a:t>
            </a:r>
            <a:endParaRPr lang="en-GB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DC240-93BB-4611-977A-37B16BE9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825624"/>
            <a:ext cx="11485266" cy="4916819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Jedan</a:t>
            </a:r>
            <a:r>
              <a:rPr lang="en-GB" dirty="0"/>
              <a:t> od </a:t>
            </a:r>
            <a:r>
              <a:rPr lang="en-GB" dirty="0" err="1"/>
              <a:t>najbolje</a:t>
            </a:r>
            <a:r>
              <a:rPr lang="en-GB" dirty="0"/>
              <a:t> </a:t>
            </a:r>
            <a:r>
              <a:rPr lang="en-GB" dirty="0" err="1"/>
              <a:t>definisanih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je </a:t>
            </a:r>
            <a:r>
              <a:rPr lang="en-GB" dirty="0" err="1"/>
              <a:t>njegovo</a:t>
            </a:r>
            <a:r>
              <a:rPr lang="en-GB" dirty="0"/>
              <a:t> </a:t>
            </a:r>
            <a:r>
              <a:rPr lang="en-GB" dirty="0" err="1"/>
              <a:t>dejstvo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inozitol</a:t>
            </a:r>
            <a:r>
              <a:rPr lang="en-GB" dirty="0"/>
              <a:t> </a:t>
            </a:r>
            <a:r>
              <a:rPr lang="en-GB" dirty="0" err="1"/>
              <a:t>fosfate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Rane </a:t>
            </a:r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pokazale</a:t>
            </a:r>
            <a:r>
              <a:rPr lang="en-GB" dirty="0"/>
              <a:t> </a:t>
            </a:r>
            <a:r>
              <a:rPr lang="en-GB" dirty="0" err="1"/>
              <a:t>promene</a:t>
            </a:r>
            <a:r>
              <a:rPr lang="en-GB" dirty="0"/>
              <a:t> u </a:t>
            </a:r>
            <a:r>
              <a:rPr lang="en-GB" dirty="0" err="1"/>
              <a:t>nivoima</a:t>
            </a:r>
            <a:r>
              <a:rPr lang="en-GB" dirty="0"/>
              <a:t> </a:t>
            </a:r>
            <a:r>
              <a:rPr lang="en-GB" dirty="0" err="1"/>
              <a:t>inozitol</a:t>
            </a:r>
            <a:r>
              <a:rPr lang="en-GB" dirty="0"/>
              <a:t> </a:t>
            </a:r>
            <a:r>
              <a:rPr lang="en-GB" dirty="0" err="1"/>
              <a:t>fosfata</a:t>
            </a:r>
            <a:r>
              <a:rPr lang="en-GB" dirty="0"/>
              <a:t> u </a:t>
            </a:r>
            <a:r>
              <a:rPr lang="en-GB" dirty="0" err="1"/>
              <a:t>mozgu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značaj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promena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bio </a:t>
            </a:r>
            <a:r>
              <a:rPr lang="en-GB" dirty="0" err="1"/>
              <a:t>cenjen</a:t>
            </a:r>
            <a:r>
              <a:rPr lang="en-GB" dirty="0"/>
              <a:t>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dok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otkrivene</a:t>
            </a:r>
            <a:r>
              <a:rPr lang="en-GB" dirty="0"/>
              <a:t> </a:t>
            </a:r>
            <a:r>
              <a:rPr lang="en-GB" dirty="0" err="1"/>
              <a:t>uloge</a:t>
            </a:r>
            <a:r>
              <a:rPr lang="en-GB" dirty="0"/>
              <a:t> </a:t>
            </a:r>
            <a:r>
              <a:rPr lang="en-GB" dirty="0" err="1"/>
              <a:t>drugog</a:t>
            </a:r>
            <a:r>
              <a:rPr lang="en-GB" dirty="0"/>
              <a:t> </a:t>
            </a:r>
            <a:r>
              <a:rPr lang="en-GB" dirty="0" err="1"/>
              <a:t>glasnika</a:t>
            </a:r>
            <a:r>
              <a:rPr lang="en-GB" dirty="0"/>
              <a:t> inozitol-1,4,5-trifosfata (IP3)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diacilglicerola</a:t>
            </a:r>
            <a:r>
              <a:rPr lang="en-GB" dirty="0"/>
              <a:t> (DAG). </a:t>
            </a:r>
            <a:endParaRPr lang="sr-Latn-RS" dirty="0"/>
          </a:p>
          <a:p>
            <a:r>
              <a:rPr lang="sr-Latn-RS" dirty="0"/>
              <a:t>I</a:t>
            </a:r>
            <a:r>
              <a:rPr lang="en-GB" dirty="0" err="1"/>
              <a:t>nozitol</a:t>
            </a:r>
            <a:r>
              <a:rPr lang="en-GB" dirty="0"/>
              <a:t> </a:t>
            </a:r>
            <a:r>
              <a:rPr lang="en-GB" dirty="0" err="1"/>
              <a:t>trisfosfat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diacilglicerol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važni</a:t>
            </a:r>
            <a:r>
              <a:rPr lang="en-GB" dirty="0"/>
              <a:t> </a:t>
            </a:r>
            <a:r>
              <a:rPr lang="en-GB" dirty="0" err="1"/>
              <a:t>sekundarni</a:t>
            </a:r>
            <a:r>
              <a:rPr lang="en-GB" dirty="0"/>
              <a:t> </a:t>
            </a:r>
            <a:r>
              <a:rPr lang="en-GB" dirty="0" err="1"/>
              <a:t>prenosioci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l-GR" dirty="0"/>
              <a:t>α</a:t>
            </a:r>
            <a:r>
              <a:rPr lang="en-GB" dirty="0"/>
              <a:t>-</a:t>
            </a:r>
            <a:r>
              <a:rPr lang="en-GB" dirty="0" err="1"/>
              <a:t>adrenergičku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muskarinsku</a:t>
            </a:r>
            <a:r>
              <a:rPr lang="en-GB" dirty="0"/>
              <a:t> </a:t>
            </a:r>
            <a:r>
              <a:rPr lang="en-GB" dirty="0" err="1"/>
              <a:t>transmisiju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inhibira</a:t>
            </a:r>
            <a:r>
              <a:rPr lang="en-GB" dirty="0"/>
              <a:t> </a:t>
            </a:r>
            <a:r>
              <a:rPr lang="en-GB" dirty="0" err="1"/>
              <a:t>inozitol</a:t>
            </a:r>
            <a:r>
              <a:rPr lang="en-GB" dirty="0"/>
              <a:t> </a:t>
            </a:r>
            <a:r>
              <a:rPr lang="en-GB" dirty="0" err="1"/>
              <a:t>monofosfatazu</a:t>
            </a:r>
            <a:r>
              <a:rPr lang="en-GB" dirty="0"/>
              <a:t> (</a:t>
            </a:r>
            <a:r>
              <a:rPr lang="en-GB" dirty="0" err="1"/>
              <a:t>IMPazu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važne</a:t>
            </a:r>
            <a:r>
              <a:rPr lang="en-GB" dirty="0"/>
              <a:t> </a:t>
            </a:r>
            <a:r>
              <a:rPr lang="en-GB" dirty="0" err="1"/>
              <a:t>enzime</a:t>
            </a:r>
            <a:r>
              <a:rPr lang="en-GB" dirty="0"/>
              <a:t> u </a:t>
            </a:r>
            <a:r>
              <a:rPr lang="en-GB" dirty="0" err="1"/>
              <a:t>normalnom</a:t>
            </a:r>
            <a:r>
              <a:rPr lang="en-GB" dirty="0"/>
              <a:t> </a:t>
            </a:r>
            <a:r>
              <a:rPr lang="en-GB" dirty="0" err="1"/>
              <a:t>recikliranju</a:t>
            </a:r>
            <a:r>
              <a:rPr lang="en-GB" dirty="0"/>
              <a:t> </a:t>
            </a:r>
            <a:r>
              <a:rPr lang="en-GB" dirty="0" err="1"/>
              <a:t>membranskih</a:t>
            </a:r>
            <a:r>
              <a:rPr lang="en-GB" dirty="0"/>
              <a:t> </a:t>
            </a:r>
            <a:r>
              <a:rPr lang="en-GB" dirty="0" err="1"/>
              <a:t>fosfoinozitida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konverziju</a:t>
            </a:r>
            <a:r>
              <a:rPr lang="en-GB" dirty="0"/>
              <a:t> IP2 (</a:t>
            </a:r>
            <a:r>
              <a:rPr lang="en-GB" dirty="0" err="1"/>
              <a:t>inozitol</a:t>
            </a:r>
            <a:r>
              <a:rPr lang="en-GB" dirty="0"/>
              <a:t> </a:t>
            </a:r>
            <a:r>
              <a:rPr lang="en-GB" dirty="0" err="1"/>
              <a:t>difosfat</a:t>
            </a:r>
            <a:r>
              <a:rPr lang="en-GB" dirty="0"/>
              <a:t>) u IP1 (</a:t>
            </a:r>
            <a:r>
              <a:rPr lang="en-GB" dirty="0" err="1"/>
              <a:t>inozitol</a:t>
            </a:r>
            <a:r>
              <a:rPr lang="en-GB" dirty="0"/>
              <a:t> </a:t>
            </a:r>
            <a:r>
              <a:rPr lang="en-GB" dirty="0" err="1"/>
              <a:t>monofosfat</a:t>
            </a:r>
            <a:r>
              <a:rPr lang="en-GB" dirty="0"/>
              <a:t>)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konverziju</a:t>
            </a:r>
            <a:r>
              <a:rPr lang="en-GB" dirty="0"/>
              <a:t> IP1 u </a:t>
            </a:r>
            <a:r>
              <a:rPr lang="en-GB" dirty="0" err="1"/>
              <a:t>inozitol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Ovaj</a:t>
            </a:r>
            <a:r>
              <a:rPr lang="en-GB" dirty="0"/>
              <a:t> </a:t>
            </a:r>
            <a:r>
              <a:rPr lang="en-GB" dirty="0" err="1"/>
              <a:t>blok</a:t>
            </a:r>
            <a:r>
              <a:rPr lang="en-GB" dirty="0"/>
              <a:t> </a:t>
            </a:r>
            <a:r>
              <a:rPr lang="en-GB" dirty="0" err="1"/>
              <a:t>dovodi</a:t>
            </a:r>
            <a:r>
              <a:rPr lang="en-GB" dirty="0"/>
              <a:t> do </a:t>
            </a:r>
            <a:r>
              <a:rPr lang="en-GB" dirty="0" err="1"/>
              <a:t>iscrpljivanja</a:t>
            </a:r>
            <a:r>
              <a:rPr lang="en-GB" dirty="0"/>
              <a:t> </a:t>
            </a:r>
            <a:r>
              <a:rPr lang="en-GB" dirty="0" err="1"/>
              <a:t>slobodnog</a:t>
            </a:r>
            <a:r>
              <a:rPr lang="en-GB" dirty="0"/>
              <a:t> </a:t>
            </a:r>
            <a:r>
              <a:rPr lang="en-GB" dirty="0" err="1"/>
              <a:t>inozitola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kraju</a:t>
            </a:r>
            <a:r>
              <a:rPr lang="en-GB" dirty="0"/>
              <a:t> fosfatidilinozitol-4,5-bisfosfata (PIP2), </a:t>
            </a:r>
            <a:r>
              <a:rPr lang="en-GB" dirty="0" err="1"/>
              <a:t>membranskog</a:t>
            </a:r>
            <a:r>
              <a:rPr lang="en-GB" dirty="0"/>
              <a:t> </a:t>
            </a:r>
            <a:r>
              <a:rPr lang="en-GB" dirty="0" err="1"/>
              <a:t>prekursora</a:t>
            </a:r>
            <a:r>
              <a:rPr lang="en-GB" dirty="0"/>
              <a:t> IP3 </a:t>
            </a:r>
            <a:r>
              <a:rPr lang="en-GB" dirty="0" err="1"/>
              <a:t>i</a:t>
            </a:r>
            <a:r>
              <a:rPr lang="en-GB" dirty="0"/>
              <a:t> DAG-a. </a:t>
            </a:r>
            <a:endParaRPr lang="sr-Latn-RS" dirty="0"/>
          </a:p>
          <a:p>
            <a:pPr lvl="1"/>
            <a:r>
              <a:rPr lang="en-GB" dirty="0" err="1"/>
              <a:t>Vremenom</a:t>
            </a:r>
            <a:r>
              <a:rPr lang="en-GB" dirty="0"/>
              <a:t> se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transmitera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ćeliju</a:t>
            </a:r>
            <a:r>
              <a:rPr lang="en-GB" dirty="0"/>
              <a:t> </a:t>
            </a:r>
            <a:r>
              <a:rPr lang="en-GB" dirty="0" err="1"/>
              <a:t>smanjuju</a:t>
            </a:r>
            <a:r>
              <a:rPr lang="en-GB" dirty="0"/>
              <a:t> </a:t>
            </a:r>
            <a:r>
              <a:rPr lang="en-GB" dirty="0" err="1"/>
              <a:t>proporcionalno</a:t>
            </a:r>
            <a:r>
              <a:rPr lang="en-GB" dirty="0"/>
              <a:t> </a:t>
            </a:r>
            <a:r>
              <a:rPr lang="en-GB" dirty="0" err="1"/>
              <a:t>količini</a:t>
            </a:r>
            <a:r>
              <a:rPr lang="en-GB" dirty="0"/>
              <a:t> </a:t>
            </a:r>
            <a:r>
              <a:rPr lang="en-GB" dirty="0" err="1"/>
              <a:t>aktivnosti</a:t>
            </a:r>
            <a:r>
              <a:rPr lang="en-GB" dirty="0"/>
              <a:t> u </a:t>
            </a:r>
            <a:r>
              <a:rPr lang="en-GB" dirty="0" err="1"/>
              <a:t>putevima</a:t>
            </a:r>
            <a:r>
              <a:rPr lang="en-GB" dirty="0"/>
              <a:t> </a:t>
            </a:r>
            <a:r>
              <a:rPr lang="en-GB" dirty="0" err="1"/>
              <a:t>zavisnim</a:t>
            </a:r>
            <a:r>
              <a:rPr lang="en-GB" dirty="0"/>
              <a:t> od PIP2. </a:t>
            </a:r>
            <a:endParaRPr lang="sr-Latn-RS" dirty="0"/>
          </a:p>
          <a:p>
            <a:pPr lvl="1"/>
            <a:r>
              <a:rPr lang="en-GB" dirty="0" err="1"/>
              <a:t>Pretpostavlja</a:t>
            </a:r>
            <a:r>
              <a:rPr lang="en-GB" dirty="0"/>
              <a:t> se da je </a:t>
            </a:r>
            <a:r>
              <a:rPr lang="en-GB" dirty="0" err="1"/>
              <a:t>aktivnost</a:t>
            </a:r>
            <a:r>
              <a:rPr lang="en-GB" dirty="0"/>
              <a:t>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puteva</a:t>
            </a:r>
            <a:r>
              <a:rPr lang="en-GB" dirty="0"/>
              <a:t> </a:t>
            </a:r>
            <a:r>
              <a:rPr lang="en-GB" dirty="0" err="1"/>
              <a:t>značajno</a:t>
            </a:r>
            <a:r>
              <a:rPr lang="en-GB" dirty="0"/>
              <a:t> </a:t>
            </a:r>
            <a:r>
              <a:rPr lang="en-GB" dirty="0" err="1"/>
              <a:t>povećana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manične</a:t>
            </a:r>
            <a:r>
              <a:rPr lang="en-GB" dirty="0"/>
              <a:t> </a:t>
            </a:r>
            <a:r>
              <a:rPr lang="en-GB" dirty="0" err="1"/>
              <a:t>epizode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Očekuje</a:t>
            </a:r>
            <a:r>
              <a:rPr lang="en-GB" dirty="0"/>
              <a:t> se da </a:t>
            </a:r>
            <a:r>
              <a:rPr lang="en-GB" dirty="0" err="1"/>
              <a:t>će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 </a:t>
            </a:r>
            <a:r>
              <a:rPr lang="en-GB" dirty="0" err="1"/>
              <a:t>smanjiti</a:t>
            </a:r>
            <a:r>
              <a:rPr lang="en-GB" dirty="0"/>
              <a:t> </a:t>
            </a:r>
            <a:r>
              <a:rPr lang="en-GB" dirty="0" err="1"/>
              <a:t>aktivnost</a:t>
            </a:r>
            <a:r>
              <a:rPr lang="en-GB" dirty="0"/>
              <a:t> u </a:t>
            </a:r>
            <a:r>
              <a:rPr lang="en-GB" dirty="0" err="1"/>
              <a:t>ovim</a:t>
            </a:r>
            <a:r>
              <a:rPr lang="en-GB" dirty="0"/>
              <a:t> </a:t>
            </a:r>
            <a:r>
              <a:rPr lang="en-GB" dirty="0" err="1"/>
              <a:t>krugovima</a:t>
            </a:r>
            <a:r>
              <a:rPr lang="en-GB" dirty="0"/>
              <a:t> </a:t>
            </a:r>
            <a:r>
              <a:rPr lang="en-GB" dirty="0" err="1"/>
              <a:t>razdvajanjem</a:t>
            </a:r>
            <a:r>
              <a:rPr lang="en-GB" dirty="0"/>
              <a:t> </a:t>
            </a:r>
            <a:r>
              <a:rPr lang="en-GB" dirty="0" err="1"/>
              <a:t>receptora</a:t>
            </a:r>
            <a:r>
              <a:rPr lang="en-GB" dirty="0"/>
              <a:t> </a:t>
            </a:r>
            <a:r>
              <a:rPr lang="en-GB" dirty="0" err="1"/>
              <a:t>vazopresina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tireostimulirajućeg</a:t>
            </a:r>
            <a:r>
              <a:rPr lang="en-GB" dirty="0"/>
              <a:t> </a:t>
            </a:r>
            <a:r>
              <a:rPr lang="en-GB" dirty="0" err="1"/>
              <a:t>hormona</a:t>
            </a:r>
            <a:r>
              <a:rPr lang="en-GB" dirty="0"/>
              <a:t> (TSH) od </a:t>
            </a:r>
            <a:r>
              <a:rPr lang="en-GB" dirty="0" err="1"/>
              <a:t>njihovih</a:t>
            </a:r>
            <a:r>
              <a:rPr lang="en-GB" dirty="0"/>
              <a:t> G </a:t>
            </a:r>
            <a:r>
              <a:rPr lang="en-GB" dirty="0" err="1"/>
              <a:t>proteina</a:t>
            </a:r>
            <a:r>
              <a:rPr lang="en-GB" dirty="0"/>
              <a:t>. </a:t>
            </a:r>
            <a:endParaRPr lang="sr-Latn-RS" dirty="0"/>
          </a:p>
          <a:p>
            <a:r>
              <a:rPr lang="en-GB" b="1" dirty="0" err="1"/>
              <a:t>Glavna</a:t>
            </a:r>
            <a:r>
              <a:rPr lang="en-GB" b="1" dirty="0"/>
              <a:t> </a:t>
            </a:r>
            <a:r>
              <a:rPr lang="en-GB" b="1" dirty="0" err="1"/>
              <a:t>trenutna</a:t>
            </a:r>
            <a:r>
              <a:rPr lang="en-GB" b="1" dirty="0"/>
              <a:t> </a:t>
            </a:r>
            <a:r>
              <a:rPr lang="en-GB" b="1" dirty="0" err="1"/>
              <a:t>radna</a:t>
            </a:r>
            <a:r>
              <a:rPr lang="en-GB" b="1" dirty="0"/>
              <a:t> </a:t>
            </a:r>
            <a:r>
              <a:rPr lang="en-GB" b="1" dirty="0" err="1"/>
              <a:t>hipoteza</a:t>
            </a:r>
            <a:r>
              <a:rPr lang="en-GB" b="1" dirty="0"/>
              <a:t> za </a:t>
            </a:r>
            <a:r>
              <a:rPr lang="en-GB" b="1" dirty="0" err="1"/>
              <a:t>terapeutski</a:t>
            </a:r>
            <a:r>
              <a:rPr lang="en-GB" b="1" dirty="0"/>
              <a:t> </a:t>
            </a:r>
            <a:r>
              <a:rPr lang="en-GB" b="1" dirty="0" err="1"/>
              <a:t>mehanizam</a:t>
            </a:r>
            <a:r>
              <a:rPr lang="en-GB" b="1" dirty="0"/>
              <a:t> </a:t>
            </a:r>
            <a:r>
              <a:rPr lang="en-GB" b="1" dirty="0" err="1"/>
              <a:t>delovanja</a:t>
            </a:r>
            <a:r>
              <a:rPr lang="en-GB" b="1" dirty="0"/>
              <a:t> </a:t>
            </a:r>
            <a:r>
              <a:rPr lang="en-GB" b="1" dirty="0" err="1"/>
              <a:t>litijuma</a:t>
            </a:r>
            <a:r>
              <a:rPr lang="en-GB" b="1" dirty="0"/>
              <a:t> </a:t>
            </a:r>
            <a:r>
              <a:rPr lang="en-GB" b="1" dirty="0" err="1"/>
              <a:t>pretpostavlja</a:t>
            </a:r>
            <a:r>
              <a:rPr lang="en-GB" b="1" dirty="0"/>
              <a:t> da </a:t>
            </a:r>
            <a:r>
              <a:rPr lang="en-GB" b="1" dirty="0" err="1"/>
              <a:t>su</a:t>
            </a:r>
            <a:r>
              <a:rPr lang="en-GB" b="1" dirty="0"/>
              <a:t> </a:t>
            </a:r>
            <a:r>
              <a:rPr lang="en-GB" b="1" dirty="0" err="1"/>
              <a:t>njegovi</a:t>
            </a:r>
            <a:r>
              <a:rPr lang="en-GB" b="1" dirty="0"/>
              <a:t> </a:t>
            </a:r>
            <a:r>
              <a:rPr lang="en-GB" b="1" dirty="0" err="1"/>
              <a:t>efekti</a:t>
            </a:r>
            <a:r>
              <a:rPr lang="en-GB" b="1" dirty="0"/>
              <a:t> </a:t>
            </a:r>
            <a:r>
              <a:rPr lang="en-GB" b="1" dirty="0" err="1"/>
              <a:t>na</a:t>
            </a:r>
            <a:r>
              <a:rPr lang="en-GB" b="1" dirty="0"/>
              <a:t> </a:t>
            </a:r>
            <a:r>
              <a:rPr lang="en-GB" b="1" dirty="0" err="1"/>
              <a:t>promet</a:t>
            </a:r>
            <a:r>
              <a:rPr lang="en-GB" b="1" dirty="0"/>
              <a:t> </a:t>
            </a:r>
            <a:r>
              <a:rPr lang="en-GB" b="1" dirty="0" err="1"/>
              <a:t>fosfoinozitola</a:t>
            </a:r>
            <a:r>
              <a:rPr lang="en-GB" b="1" dirty="0"/>
              <a:t>, koji </a:t>
            </a:r>
            <a:r>
              <a:rPr lang="en-GB" b="1" dirty="0" err="1"/>
              <a:t>dovode</a:t>
            </a:r>
            <a:r>
              <a:rPr lang="en-GB" b="1" dirty="0"/>
              <a:t> do </a:t>
            </a:r>
            <a:r>
              <a:rPr lang="en-GB" b="1" dirty="0" err="1"/>
              <a:t>ranog</a:t>
            </a:r>
            <a:r>
              <a:rPr lang="en-GB" b="1" dirty="0"/>
              <a:t> </a:t>
            </a:r>
            <a:r>
              <a:rPr lang="en-GB" b="1" dirty="0" err="1"/>
              <a:t>relativnog</a:t>
            </a:r>
            <a:r>
              <a:rPr lang="en-GB" b="1" dirty="0"/>
              <a:t> </a:t>
            </a:r>
            <a:r>
              <a:rPr lang="en-GB" b="1" dirty="0" err="1"/>
              <a:t>smanjenja</a:t>
            </a:r>
            <a:r>
              <a:rPr lang="en-GB" b="1" dirty="0"/>
              <a:t> </a:t>
            </a:r>
            <a:r>
              <a:rPr lang="en-GB" b="1" dirty="0" err="1"/>
              <a:t>mioinozitola</a:t>
            </a:r>
            <a:r>
              <a:rPr lang="en-GB" b="1" dirty="0"/>
              <a:t> u </a:t>
            </a:r>
            <a:r>
              <a:rPr lang="en-GB" b="1" dirty="0" err="1"/>
              <a:t>ljudskom</a:t>
            </a:r>
            <a:r>
              <a:rPr lang="en-GB" b="1" dirty="0"/>
              <a:t> </a:t>
            </a:r>
            <a:r>
              <a:rPr lang="en-GB" b="1" dirty="0" err="1"/>
              <a:t>mozgu</a:t>
            </a:r>
            <a:r>
              <a:rPr lang="en-GB" b="1" dirty="0"/>
              <a:t>, deo </a:t>
            </a:r>
            <a:r>
              <a:rPr lang="en-GB" b="1" dirty="0" err="1"/>
              <a:t>inicirajuće</a:t>
            </a:r>
            <a:r>
              <a:rPr lang="en-GB" b="1" dirty="0"/>
              <a:t> </a:t>
            </a:r>
            <a:r>
              <a:rPr lang="en-GB" b="1" dirty="0" err="1"/>
              <a:t>kaskade</a:t>
            </a:r>
            <a:r>
              <a:rPr lang="en-GB" b="1" dirty="0"/>
              <a:t> </a:t>
            </a:r>
            <a:r>
              <a:rPr lang="en-GB" b="1" dirty="0" err="1"/>
              <a:t>intracelularnih</a:t>
            </a:r>
            <a:r>
              <a:rPr lang="en-GB" b="1" dirty="0"/>
              <a:t> </a:t>
            </a:r>
            <a:r>
              <a:rPr lang="en-GB" b="1" dirty="0" err="1"/>
              <a:t>promena</a:t>
            </a:r>
            <a:r>
              <a:rPr lang="en-GB" b="1" dirty="0"/>
              <a:t>. </a:t>
            </a:r>
            <a:endParaRPr lang="sr-Latn-RS" b="1" dirty="0"/>
          </a:p>
          <a:p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specifične</a:t>
            </a:r>
            <a:r>
              <a:rPr lang="en-GB" dirty="0"/>
              <a:t> </a:t>
            </a:r>
            <a:r>
              <a:rPr lang="en-GB" dirty="0" err="1"/>
              <a:t>izoforme</a:t>
            </a:r>
            <a:r>
              <a:rPr lang="en-GB" dirty="0"/>
              <a:t> protein </a:t>
            </a:r>
            <a:r>
              <a:rPr lang="en-GB" dirty="0" err="1"/>
              <a:t>kinaze</a:t>
            </a:r>
            <a:r>
              <a:rPr lang="en-GB" dirty="0"/>
              <a:t> C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najrelevantniji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Promene</a:t>
            </a:r>
            <a:r>
              <a:rPr lang="en-GB" dirty="0"/>
              <a:t> </a:t>
            </a:r>
            <a:r>
              <a:rPr lang="en-GB" dirty="0" err="1"/>
              <a:t>signalizacije</a:t>
            </a:r>
            <a:r>
              <a:rPr lang="en-GB" dirty="0"/>
              <a:t> </a:t>
            </a:r>
            <a:r>
              <a:rPr lang="en-GB" dirty="0" err="1"/>
              <a:t>posredovane</a:t>
            </a:r>
            <a:r>
              <a:rPr lang="en-GB" dirty="0"/>
              <a:t> protein </a:t>
            </a:r>
            <a:r>
              <a:rPr lang="en-GB" dirty="0" err="1"/>
              <a:t>kinazom</a:t>
            </a:r>
            <a:r>
              <a:rPr lang="en-GB" dirty="0"/>
              <a:t> C </a:t>
            </a:r>
            <a:r>
              <a:rPr lang="en-GB" dirty="0" err="1"/>
              <a:t>menjaju</a:t>
            </a:r>
            <a:r>
              <a:rPr lang="en-GB" dirty="0"/>
              <a:t> </a:t>
            </a:r>
            <a:r>
              <a:rPr lang="en-GB" dirty="0" err="1"/>
              <a:t>ekspresiju</a:t>
            </a:r>
            <a:r>
              <a:rPr lang="en-GB" dirty="0"/>
              <a:t> gena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proizvodnju</a:t>
            </a:r>
            <a:r>
              <a:rPr lang="en-GB" dirty="0"/>
              <a:t> </a:t>
            </a:r>
            <a:r>
              <a:rPr lang="en-GB" dirty="0" err="1"/>
              <a:t>proteina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uključeni</a:t>
            </a:r>
            <a:r>
              <a:rPr lang="en-GB" dirty="0"/>
              <a:t> u </a:t>
            </a:r>
            <a:r>
              <a:rPr lang="en-GB" dirty="0" err="1"/>
              <a:t>dugotrajne</a:t>
            </a:r>
            <a:r>
              <a:rPr lang="en-GB" dirty="0"/>
              <a:t> </a:t>
            </a:r>
            <a:r>
              <a:rPr lang="en-GB" dirty="0" err="1"/>
              <a:t>neuroplastične</a:t>
            </a:r>
            <a:r>
              <a:rPr lang="en-GB" dirty="0"/>
              <a:t> </a:t>
            </a:r>
            <a:r>
              <a:rPr lang="en-GB" dirty="0" err="1"/>
              <a:t>događaje</a:t>
            </a:r>
            <a:r>
              <a:rPr lang="en-GB" dirty="0"/>
              <a:t> koji bi </a:t>
            </a:r>
            <a:r>
              <a:rPr lang="en-GB" dirty="0" err="1"/>
              <a:t>mogli</a:t>
            </a:r>
            <a:r>
              <a:rPr lang="en-GB" dirty="0"/>
              <a:t> da </a:t>
            </a:r>
            <a:r>
              <a:rPr lang="en-GB" dirty="0" err="1"/>
              <a:t>budu</a:t>
            </a:r>
            <a:r>
              <a:rPr lang="en-GB" dirty="0"/>
              <a:t> u </a:t>
            </a:r>
            <a:r>
              <a:rPr lang="en-GB" dirty="0" err="1"/>
              <a:t>osnovi</a:t>
            </a:r>
            <a:r>
              <a:rPr lang="en-GB" dirty="0"/>
              <a:t> </a:t>
            </a:r>
            <a:r>
              <a:rPr lang="en-GB" dirty="0" err="1"/>
              <a:t>dugoročne</a:t>
            </a:r>
            <a:r>
              <a:rPr lang="en-GB" dirty="0"/>
              <a:t> </a:t>
            </a:r>
            <a:r>
              <a:rPr lang="en-GB" dirty="0" err="1"/>
              <a:t>stabilizacije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899556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EBE4F4-2925-4D50-980C-F46F638C4B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64" t="6448" r="5501" b="58241"/>
          <a:stretch/>
        </p:blipFill>
        <p:spPr>
          <a:xfrm>
            <a:off x="2562329" y="592852"/>
            <a:ext cx="7184571" cy="546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5832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60A7CC-350A-4FAB-8E40-19107EFB3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63150" r="5127" b="5788"/>
          <a:stretch/>
        </p:blipFill>
        <p:spPr>
          <a:xfrm>
            <a:off x="1855595" y="1298749"/>
            <a:ext cx="8464061" cy="432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9035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E480-722E-4EC8-9ACB-1D1651253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LITIJUMA</a:t>
            </a:r>
            <a:br>
              <a:rPr lang="en-GB" dirty="0"/>
            </a:b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afektivni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	I</a:t>
            </a:r>
            <a:r>
              <a:rPr lang="sr-Latn-RS" dirty="0"/>
              <a:t>/</a:t>
            </a:r>
            <a:r>
              <a:rPr lang="en-GB" dirty="0"/>
              <a:t>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DC240-93BB-4611-977A-37B16BE9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0879"/>
            <a:ext cx="10515600" cy="391608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Do </a:t>
            </a:r>
            <a:r>
              <a:rPr lang="en-GB" dirty="0" err="1"/>
              <a:t>kasnih</a:t>
            </a:r>
            <a:r>
              <a:rPr lang="en-GB" dirty="0"/>
              <a:t> 1990-ih,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karbonat</a:t>
            </a:r>
            <a:r>
              <a:rPr lang="en-GB" dirty="0"/>
              <a:t> je bio </a:t>
            </a:r>
            <a:r>
              <a:rPr lang="en-GB" dirty="0" err="1"/>
              <a:t>univerzalno</a:t>
            </a:r>
            <a:r>
              <a:rPr lang="en-GB" dirty="0"/>
              <a:t> </a:t>
            </a:r>
            <a:r>
              <a:rPr lang="en-GB" dirty="0" err="1"/>
              <a:t>poželjan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za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, </a:t>
            </a:r>
            <a:r>
              <a:rPr lang="en-GB" dirty="0" err="1"/>
              <a:t>posebno</a:t>
            </a:r>
            <a:r>
              <a:rPr lang="en-GB" dirty="0"/>
              <a:t> u </a:t>
            </a:r>
            <a:r>
              <a:rPr lang="en-GB" dirty="0" err="1"/>
              <a:t>maničnoj</a:t>
            </a:r>
            <a:r>
              <a:rPr lang="en-GB" dirty="0"/>
              <a:t> </a:t>
            </a:r>
            <a:r>
              <a:rPr lang="en-GB" dirty="0" err="1"/>
              <a:t>fazi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Uz</a:t>
            </a:r>
            <a:r>
              <a:rPr lang="en-GB" dirty="0"/>
              <a:t> </a:t>
            </a:r>
            <a:r>
              <a:rPr lang="en-GB" dirty="0" err="1"/>
              <a:t>odobrenje</a:t>
            </a:r>
            <a:r>
              <a:rPr lang="en-GB" dirty="0"/>
              <a:t> </a:t>
            </a:r>
            <a:r>
              <a:rPr lang="en-GB" dirty="0" err="1"/>
              <a:t>valproata</a:t>
            </a:r>
            <a:r>
              <a:rPr lang="en-GB" dirty="0"/>
              <a:t>, </a:t>
            </a:r>
            <a:r>
              <a:rPr lang="en-GB" dirty="0" err="1"/>
              <a:t>aripiprazola</a:t>
            </a:r>
            <a:r>
              <a:rPr lang="en-GB" dirty="0"/>
              <a:t>, </a:t>
            </a:r>
            <a:r>
              <a:rPr lang="en-GB" dirty="0" err="1"/>
              <a:t>olanzapina</a:t>
            </a:r>
            <a:r>
              <a:rPr lang="en-GB" dirty="0"/>
              <a:t>, </a:t>
            </a:r>
            <a:r>
              <a:rPr lang="en-GB" dirty="0" err="1"/>
              <a:t>kvetiapina</a:t>
            </a:r>
            <a:r>
              <a:rPr lang="en-GB" dirty="0"/>
              <a:t>, </a:t>
            </a:r>
            <a:r>
              <a:rPr lang="en-GB" dirty="0" err="1"/>
              <a:t>risperidona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ziprasidona</a:t>
            </a:r>
            <a:r>
              <a:rPr lang="en-GB" dirty="0"/>
              <a:t> za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indikaciju</a:t>
            </a:r>
            <a:r>
              <a:rPr lang="en-GB" dirty="0"/>
              <a:t>, </a:t>
            </a:r>
            <a:r>
              <a:rPr lang="en-GB" dirty="0" err="1"/>
              <a:t>manji</a:t>
            </a:r>
            <a:r>
              <a:rPr lang="en-GB" dirty="0"/>
              <a:t> </a:t>
            </a:r>
            <a:r>
              <a:rPr lang="en-GB" dirty="0" err="1"/>
              <a:t>procenat</a:t>
            </a:r>
            <a:r>
              <a:rPr lang="en-GB" dirty="0"/>
              <a:t> </a:t>
            </a:r>
            <a:r>
              <a:rPr lang="en-GB" dirty="0" err="1"/>
              <a:t>bipolarnih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sada</a:t>
            </a:r>
            <a:r>
              <a:rPr lang="en-GB" dirty="0"/>
              <a:t> prima </a:t>
            </a:r>
            <a:r>
              <a:rPr lang="en-GB" dirty="0" err="1"/>
              <a:t>litijum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Ovaj</a:t>
            </a:r>
            <a:r>
              <a:rPr lang="en-GB" dirty="0"/>
              <a:t> trend je </a:t>
            </a:r>
            <a:r>
              <a:rPr lang="en-GB" dirty="0" err="1"/>
              <a:t>pojačan</a:t>
            </a:r>
            <a:r>
              <a:rPr lang="en-GB" dirty="0"/>
              <a:t> </a:t>
            </a:r>
            <a:r>
              <a:rPr lang="en-GB" dirty="0" err="1"/>
              <a:t>sporim</a:t>
            </a:r>
            <a:r>
              <a:rPr lang="en-GB" dirty="0"/>
              <a:t> </a:t>
            </a:r>
            <a:r>
              <a:rPr lang="en-GB" dirty="0" err="1"/>
              <a:t>početkom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, koji je </a:t>
            </a:r>
            <a:r>
              <a:rPr lang="en-GB" dirty="0" err="1"/>
              <a:t>često</a:t>
            </a:r>
            <a:r>
              <a:rPr lang="en-GB" dirty="0"/>
              <a:t> bio </a:t>
            </a:r>
            <a:r>
              <a:rPr lang="en-GB" dirty="0" err="1"/>
              <a:t>dopunjen</a:t>
            </a:r>
            <a:r>
              <a:rPr lang="en-GB" dirty="0"/>
              <a:t> </a:t>
            </a:r>
            <a:r>
              <a:rPr lang="en-GB" dirty="0" err="1"/>
              <a:t>istovremenom</a:t>
            </a:r>
            <a:r>
              <a:rPr lang="en-GB" dirty="0"/>
              <a:t> </a:t>
            </a:r>
            <a:r>
              <a:rPr lang="en-GB" dirty="0" err="1"/>
              <a:t>upotrebom</a:t>
            </a:r>
            <a:r>
              <a:rPr lang="en-GB" dirty="0"/>
              <a:t>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moćnih</a:t>
            </a:r>
            <a:r>
              <a:rPr lang="en-GB" dirty="0"/>
              <a:t> </a:t>
            </a:r>
            <a:r>
              <a:rPr lang="en-GB" dirty="0" err="1"/>
              <a:t>benzodiazepina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teškim</a:t>
            </a:r>
            <a:r>
              <a:rPr lang="en-GB" dirty="0"/>
              <a:t> </a:t>
            </a:r>
            <a:r>
              <a:rPr lang="en-GB" dirty="0" err="1"/>
              <a:t>mani</a:t>
            </a:r>
            <a:r>
              <a:rPr lang="sr-Latn-RS" dirty="0"/>
              <a:t>j</a:t>
            </a:r>
            <a:r>
              <a:rPr lang="en-GB" dirty="0" err="1"/>
              <a:t>om.</a:t>
            </a:r>
            <a:r>
              <a:rPr lang="en-GB" dirty="0"/>
              <a:t> </a:t>
            </a:r>
            <a:endParaRPr lang="sr-Latn-RS" dirty="0"/>
          </a:p>
          <a:p>
            <a:r>
              <a:rPr lang="en-GB" dirty="0" err="1"/>
              <a:t>Ukupna</a:t>
            </a:r>
            <a:r>
              <a:rPr lang="en-GB" dirty="0"/>
              <a:t> </a:t>
            </a:r>
            <a:r>
              <a:rPr lang="en-GB" dirty="0" err="1"/>
              <a:t>stopa</a:t>
            </a:r>
            <a:r>
              <a:rPr lang="en-GB" dirty="0"/>
              <a:t> </a:t>
            </a:r>
            <a:r>
              <a:rPr lang="en-GB" dirty="0" err="1"/>
              <a:t>uspeha</a:t>
            </a:r>
            <a:r>
              <a:rPr lang="en-GB" dirty="0"/>
              <a:t> za </a:t>
            </a:r>
            <a:r>
              <a:rPr lang="en-GB" dirty="0" err="1"/>
              <a:t>postizanje</a:t>
            </a:r>
            <a:r>
              <a:rPr lang="en-GB" dirty="0"/>
              <a:t> </a:t>
            </a:r>
            <a:r>
              <a:rPr lang="en-GB" dirty="0" err="1"/>
              <a:t>remisije</a:t>
            </a:r>
            <a:r>
              <a:rPr lang="en-GB" dirty="0"/>
              <a:t> od </a:t>
            </a:r>
            <a:r>
              <a:rPr lang="en-GB" dirty="0" err="1"/>
              <a:t>manične</a:t>
            </a:r>
            <a:r>
              <a:rPr lang="en-GB" dirty="0"/>
              <a:t> faze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čak</a:t>
            </a:r>
            <a:r>
              <a:rPr lang="en-GB" dirty="0"/>
              <a:t> 80%,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niža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pacijentima</a:t>
            </a:r>
            <a:r>
              <a:rPr lang="en-GB" dirty="0"/>
              <a:t> </a:t>
            </a:r>
            <a:r>
              <a:rPr lang="en-GB" dirty="0" err="1"/>
              <a:t>kojima</a:t>
            </a:r>
            <a:r>
              <a:rPr lang="en-GB" dirty="0"/>
              <a:t> je </a:t>
            </a:r>
            <a:r>
              <a:rPr lang="en-GB" dirty="0" err="1"/>
              <a:t>potrebna</a:t>
            </a:r>
            <a:r>
              <a:rPr lang="en-GB" dirty="0"/>
              <a:t> </a:t>
            </a:r>
            <a:r>
              <a:rPr lang="en-GB" dirty="0" err="1"/>
              <a:t>hospitalizacija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Slična</a:t>
            </a:r>
            <a:r>
              <a:rPr lang="en-GB" dirty="0"/>
              <a:t> </a:t>
            </a:r>
            <a:r>
              <a:rPr lang="en-GB" dirty="0" err="1"/>
              <a:t>situacija</a:t>
            </a:r>
            <a:r>
              <a:rPr lang="en-GB" dirty="0"/>
              <a:t> se </a:t>
            </a:r>
            <a:r>
              <a:rPr lang="en-GB" dirty="0" err="1"/>
              <a:t>odnosi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, koji je u </a:t>
            </a:r>
            <a:r>
              <a:rPr lang="en-GB" dirty="0" err="1"/>
              <a:t>celini</a:t>
            </a:r>
            <a:r>
              <a:rPr lang="en-GB" dirty="0"/>
              <a:t> </a:t>
            </a:r>
            <a:r>
              <a:rPr lang="en-GB" dirty="0" err="1"/>
              <a:t>efikasan</a:t>
            </a:r>
            <a:r>
              <a:rPr lang="en-GB" dirty="0"/>
              <a:t> </a:t>
            </a:r>
            <a:r>
              <a:rPr lang="en-GB" dirty="0" err="1"/>
              <a:t>oko</a:t>
            </a:r>
            <a:r>
              <a:rPr lang="en-GB" dirty="0"/>
              <a:t> 60%,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teško</a:t>
            </a:r>
            <a:r>
              <a:rPr lang="en-GB" dirty="0"/>
              <a:t> </a:t>
            </a:r>
            <a:r>
              <a:rPr lang="en-GB" dirty="0" err="1"/>
              <a:t>bolesnih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Ova </a:t>
            </a:r>
            <a:r>
              <a:rPr lang="en-GB" dirty="0" err="1"/>
              <a:t>razmatranja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dovela</a:t>
            </a:r>
            <a:r>
              <a:rPr lang="en-GB" dirty="0"/>
              <a:t> do </a:t>
            </a:r>
            <a:r>
              <a:rPr lang="en-GB" dirty="0" err="1"/>
              <a:t>povećane</a:t>
            </a:r>
            <a:r>
              <a:rPr lang="en-GB" dirty="0"/>
              <a:t> </a:t>
            </a:r>
            <a:r>
              <a:rPr lang="en-GB" dirty="0" err="1"/>
              <a:t>upotrebe</a:t>
            </a:r>
            <a:r>
              <a:rPr lang="en-GB" dirty="0"/>
              <a:t> </a:t>
            </a:r>
            <a:r>
              <a:rPr lang="en-GB" dirty="0" err="1"/>
              <a:t>kombinovanog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 u </a:t>
            </a:r>
            <a:r>
              <a:rPr lang="en-GB" dirty="0" err="1"/>
              <a:t>teškim</a:t>
            </a:r>
            <a:r>
              <a:rPr lang="en-GB" dirty="0"/>
              <a:t> </a:t>
            </a:r>
            <a:r>
              <a:rPr lang="en-GB" dirty="0" err="1"/>
              <a:t>slučajevima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se </a:t>
            </a:r>
            <a:r>
              <a:rPr lang="en-GB" dirty="0" err="1"/>
              <a:t>manija</a:t>
            </a:r>
            <a:r>
              <a:rPr lang="en-GB" dirty="0"/>
              <a:t> </a:t>
            </a:r>
            <a:r>
              <a:rPr lang="en-GB" dirty="0" err="1"/>
              <a:t>kontroliše</a:t>
            </a:r>
            <a:r>
              <a:rPr lang="en-GB" dirty="0"/>
              <a:t>, </a:t>
            </a:r>
            <a:r>
              <a:rPr lang="en-GB" dirty="0" err="1"/>
              <a:t>antipsihotik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prekinuti</a:t>
            </a:r>
            <a:r>
              <a:rPr lang="en-GB" dirty="0"/>
              <a:t>, a </a:t>
            </a:r>
            <a:r>
              <a:rPr lang="en-GB" dirty="0" err="1"/>
              <a:t>benzodiazepini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nastaviti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terapija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3654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istorical overview of the development of antipsychotic drugs. | Download  Scientific Diagram">
            <a:extLst>
              <a:ext uri="{FF2B5EF4-FFF2-40B4-BE49-F238E27FC236}">
                <a16:creationId xmlns:a16="http://schemas.microsoft.com/office/drawing/2014/main" id="{C1D34BB0-AFC8-41F9-95C3-F3F3E9A51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57" y="358286"/>
            <a:ext cx="10194158" cy="605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91425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E480-722E-4EC8-9ACB-1D1651253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565"/>
          </a:xfrm>
        </p:spPr>
        <p:txBody>
          <a:bodyPr>
            <a:normAutofit fontScale="90000"/>
          </a:bodyPr>
          <a:lstStyle/>
          <a:p>
            <a:r>
              <a:rPr lang="en-GB" dirty="0"/>
              <a:t>KLINIČKA FARMAKOLOGIJA LITIJUMA</a:t>
            </a:r>
            <a:br>
              <a:rPr lang="en-GB" dirty="0"/>
            </a:b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afektivni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	I</a:t>
            </a:r>
            <a:r>
              <a:rPr lang="sr-Latn-RS" dirty="0"/>
              <a:t>I/</a:t>
            </a:r>
            <a:r>
              <a:rPr lang="en-GB" dirty="0"/>
              <a:t>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DC240-93BB-4611-977A-37B16BE96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96" y="1276142"/>
            <a:ext cx="11495314" cy="5581858"/>
          </a:xfrm>
        </p:spPr>
        <p:txBody>
          <a:bodyPr>
            <a:normAutofit fontScale="62500" lnSpcReduction="20000"/>
          </a:bodyPr>
          <a:lstStyle/>
          <a:p>
            <a:r>
              <a:rPr lang="en-GB" dirty="0" err="1"/>
              <a:t>Depresivna</a:t>
            </a:r>
            <a:r>
              <a:rPr lang="en-GB" dirty="0"/>
              <a:t> </a:t>
            </a:r>
            <a:r>
              <a:rPr lang="en-GB" dirty="0" err="1"/>
              <a:t>faza</a:t>
            </a:r>
            <a:r>
              <a:rPr lang="en-GB" dirty="0"/>
              <a:t> </a:t>
            </a:r>
            <a:r>
              <a:rPr lang="en-GB" dirty="0" err="1"/>
              <a:t>manično-depresivnog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često</a:t>
            </a:r>
            <a:r>
              <a:rPr lang="en-GB" dirty="0"/>
              <a:t> </a:t>
            </a:r>
            <a:r>
              <a:rPr lang="en-GB" dirty="0" err="1"/>
              <a:t>zahteva</a:t>
            </a:r>
            <a:r>
              <a:rPr lang="en-GB" dirty="0"/>
              <a:t> </a:t>
            </a:r>
            <a:r>
              <a:rPr lang="en-GB" dirty="0" err="1"/>
              <a:t>istovremenu</a:t>
            </a:r>
            <a:r>
              <a:rPr lang="en-GB" dirty="0"/>
              <a:t> </a:t>
            </a:r>
            <a:r>
              <a:rPr lang="en-GB" dirty="0" err="1"/>
              <a:t>upotrebu</a:t>
            </a:r>
            <a:r>
              <a:rPr lang="en-GB" dirty="0"/>
              <a:t> </a:t>
            </a:r>
            <a:r>
              <a:rPr lang="en-GB" dirty="0" err="1"/>
              <a:t>drugih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antipsihotike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kvetiapin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lurasidon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Antidepresivi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pokazali</a:t>
            </a:r>
            <a:r>
              <a:rPr lang="en-GB" dirty="0"/>
              <a:t> </a:t>
            </a:r>
            <a:r>
              <a:rPr lang="en-GB" dirty="0" err="1"/>
              <a:t>dosljednu</a:t>
            </a:r>
            <a:r>
              <a:rPr lang="en-GB" dirty="0"/>
              <a:t> </a:t>
            </a:r>
            <a:r>
              <a:rPr lang="en-GB" dirty="0" err="1"/>
              <a:t>korisnost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destabilizirajući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Triciklični</a:t>
            </a:r>
            <a:r>
              <a:rPr lang="en-GB" dirty="0"/>
              <a:t> </a:t>
            </a:r>
            <a:r>
              <a:rPr lang="en-GB" dirty="0" err="1"/>
              <a:t>antidepresivi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precipitacijom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,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bržim</a:t>
            </a:r>
            <a:r>
              <a:rPr lang="en-GB" dirty="0"/>
              <a:t> </a:t>
            </a:r>
            <a:r>
              <a:rPr lang="en-GB" dirty="0" err="1"/>
              <a:t>ciklusom</a:t>
            </a:r>
            <a:r>
              <a:rPr lang="en-GB" dirty="0"/>
              <a:t> </a:t>
            </a:r>
            <a:r>
              <a:rPr lang="en-GB" dirty="0" err="1"/>
              <a:t>promena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većina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ne </a:t>
            </a:r>
            <a:r>
              <a:rPr lang="en-GB" dirty="0" err="1"/>
              <a:t>pokazuje</a:t>
            </a:r>
            <a:r>
              <a:rPr lang="en-GB" dirty="0"/>
              <a:t> </a:t>
            </a:r>
            <a:r>
              <a:rPr lang="en-GB" dirty="0" err="1"/>
              <a:t>ovaj</a:t>
            </a:r>
            <a:r>
              <a:rPr lang="en-GB" dirty="0"/>
              <a:t> </a:t>
            </a:r>
            <a:r>
              <a:rPr lang="en-GB" dirty="0" err="1"/>
              <a:t>efekat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Slično</a:t>
            </a:r>
            <a:r>
              <a:rPr lang="en-GB" dirty="0"/>
              <a:t>, </a:t>
            </a:r>
            <a:r>
              <a:rPr lang="en-GB" dirty="0" err="1"/>
              <a:t>selektivni</a:t>
            </a:r>
            <a:r>
              <a:rPr lang="en-GB" dirty="0"/>
              <a:t> </a:t>
            </a:r>
            <a:r>
              <a:rPr lang="en-GB" dirty="0" err="1"/>
              <a:t>inhibitori</a:t>
            </a:r>
            <a:r>
              <a:rPr lang="en-GB" dirty="0"/>
              <a:t> </a:t>
            </a:r>
            <a:r>
              <a:rPr lang="en-GB" dirty="0" err="1"/>
              <a:t>ponovnog</a:t>
            </a:r>
            <a:r>
              <a:rPr lang="en-GB" dirty="0"/>
              <a:t> </a:t>
            </a:r>
            <a:r>
              <a:rPr lang="en-GB" dirty="0" err="1"/>
              <a:t>preuzimanja</a:t>
            </a:r>
            <a:r>
              <a:rPr lang="en-GB" dirty="0"/>
              <a:t> </a:t>
            </a:r>
            <a:r>
              <a:rPr lang="en-GB" dirty="0" err="1"/>
              <a:t>norepinefrina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serotonina</a:t>
            </a:r>
            <a:r>
              <a:rPr lang="en-GB" dirty="0"/>
              <a:t> (SNRI</a:t>
            </a:r>
            <a:r>
              <a:rPr lang="sr-Latn-RS" dirty="0"/>
              <a:t>, </a:t>
            </a:r>
            <a:r>
              <a:rPr lang="sr-Latn-RS" i="1" dirty="0"/>
              <a:t>selective norepinephrine-serotonin reuptake inhibitor</a:t>
            </a:r>
            <a:r>
              <a:rPr lang="en-GB" dirty="0"/>
              <a:t>)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većom</a:t>
            </a:r>
            <a:r>
              <a:rPr lang="en-GB" dirty="0"/>
              <a:t> </a:t>
            </a:r>
            <a:r>
              <a:rPr lang="en-GB" dirty="0" err="1"/>
              <a:t>stopom</a:t>
            </a:r>
            <a:r>
              <a:rPr lang="en-GB" dirty="0"/>
              <a:t> </a:t>
            </a:r>
            <a:r>
              <a:rPr lang="en-GB" dirty="0" err="1"/>
              <a:t>prelaska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maniju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antidepresivi</a:t>
            </a:r>
            <a:r>
              <a:rPr lang="en-GB" dirty="0"/>
              <a:t>.</a:t>
            </a:r>
            <a:endParaRPr lang="sr-Latn-RS" dirty="0"/>
          </a:p>
          <a:p>
            <a:r>
              <a:rPr lang="en-GB" dirty="0"/>
              <a:t>Manje je </a:t>
            </a:r>
            <a:r>
              <a:rPr lang="en-GB" dirty="0" err="1"/>
              <a:t>verovatno</a:t>
            </a:r>
            <a:r>
              <a:rPr lang="en-GB" dirty="0"/>
              <a:t> da </a:t>
            </a:r>
            <a:r>
              <a:rPr lang="en-GB" dirty="0" err="1"/>
              <a:t>će</a:t>
            </a:r>
            <a:r>
              <a:rPr lang="en-GB" dirty="0"/>
              <a:t> </a:t>
            </a:r>
            <a:r>
              <a:rPr lang="en-GB" dirty="0" err="1"/>
              <a:t>selektivni</a:t>
            </a:r>
            <a:r>
              <a:rPr lang="en-GB" dirty="0"/>
              <a:t> </a:t>
            </a:r>
            <a:r>
              <a:rPr lang="en-GB" dirty="0" err="1"/>
              <a:t>inhibitori</a:t>
            </a:r>
            <a:r>
              <a:rPr lang="en-GB" dirty="0"/>
              <a:t> </a:t>
            </a:r>
            <a:r>
              <a:rPr lang="en-GB" dirty="0" err="1"/>
              <a:t>ponovnog</a:t>
            </a:r>
            <a:r>
              <a:rPr lang="en-GB" dirty="0"/>
              <a:t> </a:t>
            </a:r>
            <a:r>
              <a:rPr lang="en-GB" dirty="0" err="1"/>
              <a:t>uzimanja</a:t>
            </a:r>
            <a:r>
              <a:rPr lang="en-GB" dirty="0"/>
              <a:t> </a:t>
            </a:r>
            <a:r>
              <a:rPr lang="en-GB" dirty="0" err="1"/>
              <a:t>serotonina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</a:t>
            </a:r>
            <a:r>
              <a:rPr lang="en-GB" dirty="0" err="1"/>
              <a:t>maniju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imati</a:t>
            </a:r>
            <a:r>
              <a:rPr lang="en-GB" dirty="0"/>
              <a:t> </a:t>
            </a:r>
            <a:r>
              <a:rPr lang="en-GB" dirty="0" err="1"/>
              <a:t>ograničenu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Bupropion je </a:t>
            </a:r>
            <a:r>
              <a:rPr lang="en-GB" dirty="0" err="1"/>
              <a:t>pokazao</a:t>
            </a:r>
            <a:r>
              <a:rPr lang="en-GB" dirty="0"/>
              <a:t> </a:t>
            </a:r>
            <a:r>
              <a:rPr lang="en-GB" dirty="0" err="1"/>
              <a:t>izvesno</a:t>
            </a:r>
            <a:r>
              <a:rPr lang="en-GB" dirty="0"/>
              <a:t> </a:t>
            </a:r>
            <a:r>
              <a:rPr lang="en-GB" dirty="0" err="1"/>
              <a:t>obećanje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- </a:t>
            </a:r>
            <a:r>
              <a:rPr lang="en-GB" dirty="0" err="1"/>
              <a:t>poput</a:t>
            </a:r>
            <a:r>
              <a:rPr lang="en-GB" dirty="0"/>
              <a:t> </a:t>
            </a:r>
            <a:r>
              <a:rPr lang="en-GB" dirty="0" err="1"/>
              <a:t>tricikličnih</a:t>
            </a:r>
            <a:r>
              <a:rPr lang="en-GB" dirty="0"/>
              <a:t> </a:t>
            </a:r>
            <a:r>
              <a:rPr lang="en-GB" dirty="0" err="1"/>
              <a:t>antidepresiva</a:t>
            </a:r>
            <a:r>
              <a:rPr lang="en-GB" dirty="0"/>
              <a:t> -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</a:t>
            </a:r>
            <a:r>
              <a:rPr lang="en-GB" dirty="0" err="1"/>
              <a:t>maniju</a:t>
            </a:r>
            <a:r>
              <a:rPr lang="en-GB" dirty="0"/>
              <a:t> u </a:t>
            </a:r>
            <a:r>
              <a:rPr lang="en-GB" dirty="0" err="1"/>
              <a:t>većim</a:t>
            </a:r>
            <a:r>
              <a:rPr lang="en-GB" dirty="0"/>
              <a:t> </a:t>
            </a:r>
            <a:r>
              <a:rPr lang="en-GB" dirty="0" err="1"/>
              <a:t>dozama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Kao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pokazano</a:t>
            </a:r>
            <a:r>
              <a:rPr lang="en-GB" dirty="0"/>
              <a:t> u </a:t>
            </a:r>
            <a:r>
              <a:rPr lang="en-GB" dirty="0" err="1"/>
              <a:t>nedavnim</a:t>
            </a:r>
            <a:r>
              <a:rPr lang="en-GB" dirty="0"/>
              <a:t> </a:t>
            </a:r>
            <a:r>
              <a:rPr lang="en-GB" dirty="0" err="1"/>
              <a:t>kontrolisanim</a:t>
            </a:r>
            <a:r>
              <a:rPr lang="en-GB" dirty="0"/>
              <a:t> </a:t>
            </a:r>
            <a:r>
              <a:rPr lang="en-GB" dirty="0" err="1"/>
              <a:t>ispitivanjima</a:t>
            </a:r>
            <a:r>
              <a:rPr lang="en-GB" dirty="0"/>
              <a:t>, </a:t>
            </a:r>
            <a:r>
              <a:rPr lang="en-GB" dirty="0" err="1"/>
              <a:t>antikonvulzant</a:t>
            </a:r>
            <a:r>
              <a:rPr lang="en-GB" dirty="0"/>
              <a:t> </a:t>
            </a:r>
            <a:r>
              <a:rPr lang="en-GB" dirty="0" err="1"/>
              <a:t>lamotrigin</a:t>
            </a:r>
            <a:r>
              <a:rPr lang="en-GB" dirty="0"/>
              <a:t> je </a:t>
            </a:r>
            <a:r>
              <a:rPr lang="en-GB" dirty="0" err="1"/>
              <a:t>efikasan</a:t>
            </a:r>
            <a:r>
              <a:rPr lang="en-GB" dirty="0"/>
              <a:t> za </a:t>
            </a:r>
            <a:r>
              <a:rPr lang="en-GB" dirty="0" err="1"/>
              <a:t>neke</a:t>
            </a:r>
            <a:r>
              <a:rPr lang="en-GB" dirty="0"/>
              <a:t> </a:t>
            </a:r>
            <a:r>
              <a:rPr lang="en-GB" dirty="0" err="1"/>
              <a:t>pacijente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bipolarnom</a:t>
            </a:r>
            <a:r>
              <a:rPr lang="en-GB" dirty="0"/>
              <a:t> </a:t>
            </a:r>
            <a:r>
              <a:rPr lang="en-GB" dirty="0" err="1"/>
              <a:t>depresijom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rezultati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nedosledni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neke</a:t>
            </a:r>
            <a:r>
              <a:rPr lang="en-GB" dirty="0"/>
              <a:t> </a:t>
            </a:r>
            <a:r>
              <a:rPr lang="en-GB" dirty="0" err="1"/>
              <a:t>pacijente</a:t>
            </a:r>
            <a:r>
              <a:rPr lang="en-GB" dirty="0"/>
              <a:t>, </a:t>
            </a:r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jedan</a:t>
            </a:r>
            <a:r>
              <a:rPr lang="en-GB" dirty="0"/>
              <a:t> od </a:t>
            </a:r>
            <a:r>
              <a:rPr lang="en-GB" dirty="0" err="1"/>
              <a:t>starijih</a:t>
            </a:r>
            <a:r>
              <a:rPr lang="en-GB" dirty="0"/>
              <a:t> </a:t>
            </a:r>
            <a:r>
              <a:rPr lang="en-GB" dirty="0" err="1"/>
              <a:t>inhibitora</a:t>
            </a:r>
            <a:r>
              <a:rPr lang="en-GB" dirty="0"/>
              <a:t> </a:t>
            </a:r>
            <a:r>
              <a:rPr lang="en-GB" dirty="0" err="1"/>
              <a:t>monoamin</a:t>
            </a:r>
            <a:r>
              <a:rPr lang="en-GB" dirty="0"/>
              <a:t> </a:t>
            </a:r>
            <a:r>
              <a:rPr lang="en-GB" dirty="0" err="1"/>
              <a:t>oksidaze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antidepresiv</a:t>
            </a:r>
            <a:r>
              <a:rPr lang="en-GB" dirty="0"/>
              <a:t> </a:t>
            </a:r>
            <a:r>
              <a:rPr lang="en-GB" dirty="0" err="1"/>
              <a:t>izbora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Kvetiapin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kombinacija</a:t>
            </a:r>
            <a:r>
              <a:rPr lang="en-GB" dirty="0"/>
              <a:t> </a:t>
            </a:r>
            <a:r>
              <a:rPr lang="en-GB" dirty="0" err="1"/>
              <a:t>olanzapina</a:t>
            </a:r>
            <a:r>
              <a:rPr lang="en-GB" dirty="0"/>
              <a:t> plus </a:t>
            </a:r>
            <a:r>
              <a:rPr lang="en-GB" dirty="0" err="1"/>
              <a:t>fluoksetina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odobreni</a:t>
            </a:r>
            <a:r>
              <a:rPr lang="en-GB" dirty="0"/>
              <a:t> za </a:t>
            </a:r>
            <a:r>
              <a:rPr lang="en-GB" dirty="0" err="1"/>
              <a:t>upotrebu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razliku</a:t>
            </a:r>
            <a:r>
              <a:rPr lang="en-GB" dirty="0"/>
              <a:t> od </a:t>
            </a:r>
            <a:r>
              <a:rPr lang="en-GB" dirty="0" err="1"/>
              <a:t>antipsihotika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antidepresiva</a:t>
            </a:r>
            <a:r>
              <a:rPr lang="en-GB" dirty="0"/>
              <a:t>, koji </a:t>
            </a:r>
            <a:r>
              <a:rPr lang="en-GB" dirty="0" err="1"/>
              <a:t>deluju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puta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centralni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autonomni</a:t>
            </a:r>
            <a:r>
              <a:rPr lang="en-GB" dirty="0"/>
              <a:t> </a:t>
            </a:r>
            <a:r>
              <a:rPr lang="en-GB" dirty="0" err="1"/>
              <a:t>nervni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,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jon</a:t>
            </a:r>
            <a:r>
              <a:rPr lang="en-GB" dirty="0"/>
              <a:t> u </a:t>
            </a:r>
            <a:r>
              <a:rPr lang="en-GB" dirty="0" err="1"/>
              <a:t>terapijskim</a:t>
            </a:r>
            <a:r>
              <a:rPr lang="en-GB" dirty="0"/>
              <a:t> </a:t>
            </a:r>
            <a:r>
              <a:rPr lang="en-GB" dirty="0" err="1"/>
              <a:t>koncentracijama</a:t>
            </a:r>
            <a:r>
              <a:rPr lang="en-GB" dirty="0"/>
              <a:t> je </a:t>
            </a:r>
            <a:r>
              <a:rPr lang="en-GB" dirty="0" err="1"/>
              <a:t>lišen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</a:t>
            </a:r>
            <a:r>
              <a:rPr lang="en-GB" dirty="0" err="1"/>
              <a:t>autonomne</a:t>
            </a:r>
            <a:r>
              <a:rPr lang="en-GB" dirty="0"/>
              <a:t> </a:t>
            </a:r>
            <a:r>
              <a:rPr lang="en-GB" dirty="0" err="1"/>
              <a:t>blokade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aktivirajućih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sedativnih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izazvati</a:t>
            </a:r>
            <a:r>
              <a:rPr lang="en-GB" dirty="0"/>
              <a:t> </a:t>
            </a:r>
            <a:r>
              <a:rPr lang="en-GB" dirty="0" err="1"/>
              <a:t>mučninu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tremor. </a:t>
            </a:r>
            <a:endParaRPr lang="sr-Latn-RS" dirty="0"/>
          </a:p>
          <a:p>
            <a:r>
              <a:rPr lang="en-GB" dirty="0" err="1"/>
              <a:t>Najvažnije</a:t>
            </a:r>
            <a:r>
              <a:rPr lang="en-GB" dirty="0"/>
              <a:t> je da </a:t>
            </a:r>
            <a:r>
              <a:rPr lang="en-GB" dirty="0" err="1"/>
              <a:t>profilaktička</a:t>
            </a:r>
            <a:r>
              <a:rPr lang="en-GB" dirty="0"/>
              <a:t> </a:t>
            </a:r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sprečiti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maniju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depresiju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stručnjaci</a:t>
            </a:r>
            <a:r>
              <a:rPr lang="en-GB" dirty="0"/>
              <a:t> </a:t>
            </a:r>
            <a:r>
              <a:rPr lang="en-GB" dirty="0" err="1"/>
              <a:t>veruju</a:t>
            </a:r>
            <a:r>
              <a:rPr lang="en-GB" dirty="0"/>
              <a:t> da je </a:t>
            </a:r>
            <a:r>
              <a:rPr lang="en-GB" dirty="0" err="1"/>
              <a:t>agresivno</a:t>
            </a:r>
            <a:r>
              <a:rPr lang="en-GB" dirty="0"/>
              <a:t> </a:t>
            </a:r>
            <a:r>
              <a:rPr lang="en-GB" dirty="0" err="1"/>
              <a:t>oglašavanje</a:t>
            </a:r>
            <a:r>
              <a:rPr lang="en-GB" dirty="0"/>
              <a:t> </a:t>
            </a:r>
            <a:r>
              <a:rPr lang="en-GB" dirty="0" err="1"/>
              <a:t>novijih</a:t>
            </a:r>
            <a:r>
              <a:rPr lang="en-GB" dirty="0"/>
              <a:t> </a:t>
            </a:r>
            <a:r>
              <a:rPr lang="en-GB" dirty="0" err="1"/>
              <a:t>lekova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neodgovarajući</a:t>
            </a:r>
            <a:r>
              <a:rPr lang="en-GB" dirty="0"/>
              <a:t> </a:t>
            </a:r>
            <a:r>
              <a:rPr lang="en-GB" dirty="0" err="1"/>
              <a:t>način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dovelo</a:t>
            </a:r>
            <a:r>
              <a:rPr lang="en-GB" dirty="0"/>
              <a:t> do </a:t>
            </a:r>
            <a:r>
              <a:rPr lang="en-GB" dirty="0" err="1"/>
              <a:t>prelaska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lekove</a:t>
            </a:r>
            <a:r>
              <a:rPr lang="en-GB" dirty="0"/>
              <a:t> koji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efikasni</a:t>
            </a:r>
            <a:r>
              <a:rPr lang="en-GB" dirty="0"/>
              <a:t> od </a:t>
            </a:r>
            <a:r>
              <a:rPr lang="en-GB" dirty="0" err="1"/>
              <a:t>litijuma</a:t>
            </a:r>
            <a:r>
              <a:rPr lang="en-GB" dirty="0"/>
              <a:t> za </a:t>
            </a:r>
            <a:r>
              <a:rPr lang="en-GB" dirty="0" err="1"/>
              <a:t>značajan</a:t>
            </a:r>
            <a:r>
              <a:rPr lang="en-GB" dirty="0"/>
              <a:t> </a:t>
            </a:r>
            <a:r>
              <a:rPr lang="en-GB" dirty="0" err="1"/>
              <a:t>broj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31505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63D28-B2B6-474F-82BA-EE9B456D7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KLINIČKA FARMAKOLOGIJA LITIJUMA</a:t>
            </a:r>
            <a:br>
              <a:rPr lang="sr-Latn-RS" dirty="0"/>
            </a:br>
            <a:r>
              <a:rPr lang="en-GB" dirty="0" err="1"/>
              <a:t>Druge</a:t>
            </a:r>
            <a:r>
              <a:rPr lang="en-GB" dirty="0"/>
              <a:t> </a:t>
            </a:r>
            <a:r>
              <a:rPr lang="en-GB" dirty="0" err="1"/>
              <a:t>aplikacije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7F0FAA-E712-45F5-AABB-92FCC529E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RS" b="1" dirty="0"/>
              <a:t>Rekurentna (</a:t>
            </a:r>
            <a:r>
              <a:rPr lang="en-GB" b="1" dirty="0" err="1"/>
              <a:t>Ponavljajuća</a:t>
            </a:r>
            <a:r>
              <a:rPr lang="sr-Latn-RS" b="1" dirty="0"/>
              <a:t>)</a:t>
            </a:r>
            <a:r>
              <a:rPr lang="en-GB" b="1" dirty="0"/>
              <a:t> </a:t>
            </a:r>
            <a:r>
              <a:rPr lang="en-GB" b="1" dirty="0" err="1"/>
              <a:t>depresija</a:t>
            </a:r>
            <a:r>
              <a:rPr lang="en-GB" b="1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cikličnim</a:t>
            </a:r>
            <a:r>
              <a:rPr lang="en-GB" dirty="0"/>
              <a:t> </a:t>
            </a:r>
            <a:r>
              <a:rPr lang="en-GB" dirty="0" err="1"/>
              <a:t>obrascem</a:t>
            </a:r>
            <a:r>
              <a:rPr lang="en-GB" dirty="0"/>
              <a:t> </a:t>
            </a:r>
            <a:r>
              <a:rPr lang="en-GB" dirty="0" err="1"/>
              <a:t>kontroliše</a:t>
            </a:r>
            <a:r>
              <a:rPr lang="en-GB" dirty="0"/>
              <a:t> se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imipraminom</a:t>
            </a:r>
            <a:r>
              <a:rPr lang="en-GB" dirty="0"/>
              <a:t>, od </a:t>
            </a:r>
            <a:r>
              <a:rPr lang="en-GB" dirty="0" err="1"/>
              <a:t>kojih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oba</a:t>
            </a:r>
            <a:r>
              <a:rPr lang="en-GB" dirty="0"/>
              <a:t> </a:t>
            </a:r>
            <a:r>
              <a:rPr lang="en-GB" dirty="0" err="1"/>
              <a:t>superiornija</a:t>
            </a:r>
            <a:r>
              <a:rPr lang="en-GB" dirty="0"/>
              <a:t> od </a:t>
            </a:r>
            <a:r>
              <a:rPr lang="en-GB" dirty="0" err="1"/>
              <a:t>placeba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Litijum</a:t>
            </a:r>
            <a:r>
              <a:rPr lang="en-GB" dirty="0"/>
              <a:t> je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takođe</a:t>
            </a:r>
            <a:r>
              <a:rPr lang="sr-Latn-RS" dirty="0"/>
              <a:t>,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bolje</a:t>
            </a:r>
            <a:r>
              <a:rPr lang="en-GB" dirty="0"/>
              <a:t> </a:t>
            </a:r>
            <a:r>
              <a:rPr lang="en-GB" dirty="0" err="1"/>
              <a:t>proučavanim</a:t>
            </a:r>
            <a:r>
              <a:rPr lang="en-GB" dirty="0"/>
              <a:t> </a:t>
            </a:r>
            <a:r>
              <a:rPr lang="en-GB" dirty="0" err="1"/>
              <a:t>agensima</a:t>
            </a:r>
            <a:r>
              <a:rPr lang="en-GB" dirty="0"/>
              <a:t> koji se </a:t>
            </a:r>
            <a:r>
              <a:rPr lang="en-GB" dirty="0" err="1"/>
              <a:t>koriste</a:t>
            </a:r>
            <a:r>
              <a:rPr lang="en-GB" dirty="0"/>
              <a:t> za </a:t>
            </a:r>
            <a:r>
              <a:rPr lang="en-GB" dirty="0" err="1"/>
              <a:t>povećanje</a:t>
            </a:r>
            <a:r>
              <a:rPr lang="en-GB" dirty="0"/>
              <a:t> </a:t>
            </a:r>
            <a:r>
              <a:rPr lang="en-GB" dirty="0" err="1"/>
              <a:t>standardnog</a:t>
            </a:r>
            <a:r>
              <a:rPr lang="en-GB" dirty="0"/>
              <a:t> </a:t>
            </a:r>
            <a:r>
              <a:rPr lang="en-GB" dirty="0" err="1"/>
              <a:t>antidepresivnog</a:t>
            </a:r>
            <a:r>
              <a:rPr lang="en-GB" dirty="0"/>
              <a:t> </a:t>
            </a:r>
            <a:r>
              <a:rPr lang="en-GB" dirty="0" err="1"/>
              <a:t>odgovora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b="1" dirty="0" err="1"/>
              <a:t>akutne</a:t>
            </a:r>
            <a:r>
              <a:rPr lang="en-GB" b="1" dirty="0"/>
              <a:t> </a:t>
            </a:r>
            <a:r>
              <a:rPr lang="en-GB" b="1" dirty="0" err="1"/>
              <a:t>velike</a:t>
            </a:r>
            <a:r>
              <a:rPr lang="en-GB" b="1" dirty="0"/>
              <a:t> </a:t>
            </a:r>
            <a:r>
              <a:rPr lang="en-GB" b="1" dirty="0" err="1"/>
              <a:t>depresije</a:t>
            </a:r>
            <a:r>
              <a:rPr lang="en-GB" b="1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onih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imali</a:t>
            </a:r>
            <a:r>
              <a:rPr lang="en-GB" dirty="0"/>
              <a:t> </a:t>
            </a:r>
            <a:r>
              <a:rPr lang="en-GB" dirty="0" err="1"/>
              <a:t>adekvatan</a:t>
            </a:r>
            <a:r>
              <a:rPr lang="en-GB" dirty="0"/>
              <a:t> </a:t>
            </a:r>
            <a:r>
              <a:rPr lang="en-GB" dirty="0" err="1"/>
              <a:t>odgovor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monoterapiju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Za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primenu</a:t>
            </a:r>
            <a:r>
              <a:rPr lang="en-GB" dirty="0"/>
              <a:t>, </a:t>
            </a:r>
            <a:r>
              <a:rPr lang="en-GB" dirty="0" err="1"/>
              <a:t>čini</a:t>
            </a:r>
            <a:r>
              <a:rPr lang="en-GB" dirty="0"/>
              <a:t> se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koncentracije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donjem</a:t>
            </a:r>
            <a:r>
              <a:rPr lang="en-GB" dirty="0"/>
              <a:t> </a:t>
            </a:r>
            <a:r>
              <a:rPr lang="en-GB" dirty="0" err="1"/>
              <a:t>kraju</a:t>
            </a:r>
            <a:r>
              <a:rPr lang="en-GB" dirty="0"/>
              <a:t> </a:t>
            </a:r>
            <a:r>
              <a:rPr lang="en-GB" dirty="0" err="1"/>
              <a:t>preporučenog</a:t>
            </a:r>
            <a:r>
              <a:rPr lang="en-GB" dirty="0"/>
              <a:t> </a:t>
            </a:r>
            <a:r>
              <a:rPr lang="en-GB" dirty="0" err="1"/>
              <a:t>opsega</a:t>
            </a:r>
            <a:r>
              <a:rPr lang="en-GB" dirty="0"/>
              <a:t> za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adekvatne</a:t>
            </a:r>
            <a:r>
              <a:rPr lang="en-GB" dirty="0"/>
              <a:t>. </a:t>
            </a:r>
            <a:endParaRPr lang="sr-Latn-RS" dirty="0"/>
          </a:p>
          <a:p>
            <a:r>
              <a:rPr lang="sr-Latn-RS" b="1" dirty="0"/>
              <a:t>Sh</a:t>
            </a:r>
            <a:r>
              <a:rPr lang="en-GB" b="1" dirty="0" err="1"/>
              <a:t>izoafektivni</a:t>
            </a:r>
            <a:r>
              <a:rPr lang="en-GB" b="1" dirty="0"/>
              <a:t> </a:t>
            </a:r>
            <a:r>
              <a:rPr lang="en-GB" b="1" dirty="0" err="1"/>
              <a:t>poremećaj</a:t>
            </a:r>
            <a:r>
              <a:rPr lang="en-GB" dirty="0"/>
              <a:t>, </a:t>
            </a:r>
            <a:r>
              <a:rPr lang="en-GB" dirty="0" err="1"/>
              <a:t>drugo</a:t>
            </a:r>
            <a:r>
              <a:rPr lang="en-GB" dirty="0"/>
              <a:t> </a:t>
            </a:r>
            <a:r>
              <a:rPr lang="en-GB" dirty="0" err="1"/>
              <a:t>stanje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afektivnom</a:t>
            </a:r>
            <a:r>
              <a:rPr lang="en-GB" dirty="0"/>
              <a:t> </a:t>
            </a:r>
            <a:r>
              <a:rPr lang="en-GB" dirty="0" err="1"/>
              <a:t>komponentom</a:t>
            </a:r>
            <a:r>
              <a:rPr lang="en-GB" dirty="0"/>
              <a:t> </a:t>
            </a:r>
            <a:r>
              <a:rPr lang="en-GB" dirty="0" err="1"/>
              <a:t>koju</a:t>
            </a:r>
            <a:r>
              <a:rPr lang="en-GB" dirty="0"/>
              <a:t> </a:t>
            </a:r>
            <a:r>
              <a:rPr lang="en-GB" dirty="0" err="1"/>
              <a:t>karakteriše</a:t>
            </a:r>
            <a:r>
              <a:rPr lang="en-GB" dirty="0"/>
              <a:t> </a:t>
            </a:r>
            <a:r>
              <a:rPr lang="en-GB" dirty="0" err="1"/>
              <a:t>mešavina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izofrenih</a:t>
            </a:r>
            <a:r>
              <a:rPr lang="en-GB" dirty="0"/>
              <a:t> </a:t>
            </a:r>
            <a:r>
              <a:rPr lang="en-GB" dirty="0" err="1"/>
              <a:t>simptoma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depresije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sr-Latn-RS" dirty="0"/>
              <a:t>agitacije</a:t>
            </a:r>
            <a:r>
              <a:rPr lang="en-GB" dirty="0"/>
              <a:t>, </a:t>
            </a:r>
            <a:r>
              <a:rPr lang="en-GB" dirty="0" err="1"/>
              <a:t>leči</a:t>
            </a:r>
            <a:r>
              <a:rPr lang="en-GB" dirty="0"/>
              <a:t> se </a:t>
            </a:r>
            <a:r>
              <a:rPr lang="en-GB" dirty="0" err="1"/>
              <a:t>samim</a:t>
            </a:r>
            <a:r>
              <a:rPr lang="en-GB" dirty="0"/>
              <a:t> </a:t>
            </a:r>
            <a:r>
              <a:rPr lang="en-GB" dirty="0" err="1"/>
              <a:t>antipsihotičnim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u </a:t>
            </a:r>
            <a:r>
              <a:rPr lang="en-GB" dirty="0" err="1"/>
              <a:t>kombinaciji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Ako</a:t>
            </a:r>
            <a:r>
              <a:rPr lang="en-GB" dirty="0"/>
              <a:t> je </a:t>
            </a:r>
            <a:r>
              <a:rPr lang="en-GB" dirty="0" err="1"/>
              <a:t>depresija</a:t>
            </a:r>
            <a:r>
              <a:rPr lang="en-GB" dirty="0"/>
              <a:t> </a:t>
            </a:r>
            <a:r>
              <a:rPr lang="en-GB" dirty="0" err="1"/>
              <a:t>prisutna</a:t>
            </a:r>
            <a:r>
              <a:rPr lang="en-GB" dirty="0"/>
              <a:t>, </a:t>
            </a:r>
            <a:r>
              <a:rPr lang="en-GB" dirty="0" err="1"/>
              <a:t>dodaju</a:t>
            </a:r>
            <a:r>
              <a:rPr lang="en-GB" dirty="0"/>
              <a:t> se </a:t>
            </a:r>
            <a:r>
              <a:rPr lang="en-GB" dirty="0" err="1"/>
              <a:t>različiti</a:t>
            </a:r>
            <a:r>
              <a:rPr lang="en-GB" dirty="0"/>
              <a:t> </a:t>
            </a:r>
            <a:r>
              <a:rPr lang="en-GB" dirty="0" err="1"/>
              <a:t>antidepresivi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Sam </a:t>
            </a:r>
            <a:r>
              <a:rPr lang="en-GB" dirty="0" err="1"/>
              <a:t>litijum</a:t>
            </a:r>
            <a:r>
              <a:rPr lang="en-GB" dirty="0"/>
              <a:t> je </a:t>
            </a:r>
            <a:r>
              <a:rPr lang="en-GB" dirty="0" err="1"/>
              <a:t>retko</a:t>
            </a:r>
            <a:r>
              <a:rPr lang="en-GB" dirty="0"/>
              <a:t> </a:t>
            </a:r>
            <a:r>
              <a:rPr lang="en-GB" dirty="0" err="1"/>
              <a:t>uspešan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sr-Latn-RS" dirty="0"/>
              <a:t>sh</a:t>
            </a:r>
            <a:r>
              <a:rPr lang="en-GB" dirty="0" err="1"/>
              <a:t>izofrenije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njegovo</a:t>
            </a:r>
            <a:r>
              <a:rPr lang="en-GB" dirty="0"/>
              <a:t> </a:t>
            </a:r>
            <a:r>
              <a:rPr lang="en-GB" dirty="0" err="1"/>
              <a:t>dodavanje</a:t>
            </a:r>
            <a:r>
              <a:rPr lang="en-GB" dirty="0"/>
              <a:t> </a:t>
            </a:r>
            <a:r>
              <a:rPr lang="en-GB" dirty="0" err="1"/>
              <a:t>antipsihotiku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spasiti</a:t>
            </a:r>
            <a:r>
              <a:rPr lang="en-GB" dirty="0"/>
              <a:t> </a:t>
            </a:r>
            <a:r>
              <a:rPr lang="en-GB" dirty="0" err="1"/>
              <a:t>pacijenta</a:t>
            </a:r>
            <a:r>
              <a:rPr lang="en-GB" dirty="0"/>
              <a:t> koji je </a:t>
            </a:r>
            <a:r>
              <a:rPr lang="en-GB" dirty="0" err="1"/>
              <a:t>inače</a:t>
            </a:r>
            <a:r>
              <a:rPr lang="en-GB" dirty="0"/>
              <a:t> </a:t>
            </a:r>
            <a:r>
              <a:rPr lang="sr-Latn-RS" dirty="0"/>
              <a:t>refraktaran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lečenje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Karbamazepin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delovati</a:t>
            </a:r>
            <a:r>
              <a:rPr lang="en-GB" dirty="0"/>
              <a:t> </a:t>
            </a:r>
            <a:r>
              <a:rPr lang="en-GB" dirty="0" err="1"/>
              <a:t>podjednako</a:t>
            </a:r>
            <a:r>
              <a:rPr lang="en-GB" dirty="0"/>
              <a:t> dobro </a:t>
            </a:r>
            <a:r>
              <a:rPr lang="en-GB" dirty="0" err="1"/>
              <a:t>kada</a:t>
            </a:r>
            <a:r>
              <a:rPr lang="en-GB" dirty="0"/>
              <a:t> se </a:t>
            </a:r>
            <a:r>
              <a:rPr lang="en-GB" dirty="0" err="1"/>
              <a:t>doda</a:t>
            </a:r>
            <a:r>
              <a:rPr lang="en-GB" dirty="0"/>
              <a:t> </a:t>
            </a:r>
            <a:r>
              <a:rPr lang="en-GB" dirty="0" err="1"/>
              <a:t>antipsihotičkom</a:t>
            </a:r>
            <a:r>
              <a:rPr lang="en-GB" dirty="0"/>
              <a:t> </a:t>
            </a:r>
            <a:r>
              <a:rPr lang="en-GB" dirty="0" err="1"/>
              <a:t>leku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194650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42FC0-0691-408B-BA63-1FB13A3A5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KLINIČKA FARMAKOLOGIJA LITIJUMA</a:t>
            </a:r>
            <a:br>
              <a:rPr lang="sr-Latn-RS" dirty="0"/>
            </a:br>
            <a:r>
              <a:rPr lang="en-GB" dirty="0" err="1"/>
              <a:t>Praćenje</a:t>
            </a:r>
            <a:r>
              <a:rPr lang="en-GB" dirty="0"/>
              <a:t> </a:t>
            </a:r>
            <a:r>
              <a:rPr lang="en-GB" dirty="0" err="1"/>
              <a:t>tretmana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4E016-EE8F-4805-8E75-025E0B26D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Kliničari</a:t>
            </a:r>
            <a:r>
              <a:rPr lang="en-GB" dirty="0"/>
              <a:t> se </a:t>
            </a:r>
            <a:r>
              <a:rPr lang="en-GB" dirty="0" err="1"/>
              <a:t>oslanjaju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merenja</a:t>
            </a:r>
            <a:r>
              <a:rPr lang="en-GB" dirty="0"/>
              <a:t> </a:t>
            </a:r>
            <a:r>
              <a:rPr lang="en-GB" dirty="0" err="1"/>
              <a:t>koncentracije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u ​​</a:t>
            </a:r>
            <a:r>
              <a:rPr lang="en-GB" dirty="0" err="1"/>
              <a:t>serumu</a:t>
            </a:r>
            <a:r>
              <a:rPr lang="en-GB" dirty="0"/>
              <a:t> za </a:t>
            </a:r>
            <a:r>
              <a:rPr lang="en-GB" dirty="0" err="1"/>
              <a:t>procenu</a:t>
            </a:r>
            <a:r>
              <a:rPr lang="en-GB" dirty="0"/>
              <a:t> doze </a:t>
            </a:r>
            <a:r>
              <a:rPr lang="en-GB" dirty="0" err="1"/>
              <a:t>potrebne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akutne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profilaktičko</a:t>
            </a:r>
            <a:r>
              <a:rPr lang="en-GB" dirty="0"/>
              <a:t> </a:t>
            </a:r>
            <a:r>
              <a:rPr lang="en-GB" dirty="0" err="1"/>
              <a:t>održavanje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Ova </a:t>
            </a:r>
            <a:r>
              <a:rPr lang="en-GB" dirty="0" err="1"/>
              <a:t>merenja</a:t>
            </a:r>
            <a:r>
              <a:rPr lang="en-GB" dirty="0"/>
              <a:t> se 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vrše</a:t>
            </a:r>
            <a:r>
              <a:rPr lang="en-GB" dirty="0"/>
              <a:t> 10-12 sati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poslednje</a:t>
            </a:r>
            <a:r>
              <a:rPr lang="en-GB" dirty="0"/>
              <a:t> doze, </a:t>
            </a:r>
            <a:r>
              <a:rPr lang="en-GB" dirty="0" err="1"/>
              <a:t>tako</a:t>
            </a:r>
            <a:r>
              <a:rPr lang="en-GB" dirty="0"/>
              <a:t> da </a:t>
            </a:r>
            <a:r>
              <a:rPr lang="en-GB" dirty="0" err="1"/>
              <a:t>svi</a:t>
            </a:r>
            <a:r>
              <a:rPr lang="en-GB" dirty="0"/>
              <a:t> </a:t>
            </a:r>
            <a:r>
              <a:rPr lang="en-GB" dirty="0" err="1"/>
              <a:t>podaci</a:t>
            </a:r>
            <a:r>
              <a:rPr lang="en-GB" dirty="0"/>
              <a:t> u </a:t>
            </a:r>
            <a:r>
              <a:rPr lang="en-GB" dirty="0" err="1"/>
              <a:t>literaturi</a:t>
            </a:r>
            <a:r>
              <a:rPr lang="en-GB" dirty="0"/>
              <a:t> koji se </a:t>
            </a:r>
            <a:r>
              <a:rPr lang="en-GB" dirty="0" err="1"/>
              <a:t>odnose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ove</a:t>
            </a:r>
            <a:r>
              <a:rPr lang="en-GB" dirty="0"/>
              <a:t> </a:t>
            </a:r>
            <a:r>
              <a:rPr lang="en-GB" dirty="0" err="1"/>
              <a:t>koncentracije</a:t>
            </a:r>
            <a:r>
              <a:rPr lang="en-GB" dirty="0"/>
              <a:t> </a:t>
            </a:r>
            <a:r>
              <a:rPr lang="en-GB" dirty="0" err="1"/>
              <a:t>odražavaju</a:t>
            </a:r>
            <a:r>
              <a:rPr lang="en-GB" dirty="0"/>
              <a:t> </a:t>
            </a:r>
            <a:r>
              <a:rPr lang="en-GB" dirty="0" err="1"/>
              <a:t>ovaj</a:t>
            </a:r>
            <a:r>
              <a:rPr lang="en-GB" dirty="0"/>
              <a:t> interval. </a:t>
            </a:r>
            <a:endParaRPr lang="sr-Latn-RS" dirty="0"/>
          </a:p>
          <a:p>
            <a:r>
              <a:rPr lang="en-GB" dirty="0" err="1"/>
              <a:t>Inicijalno</a:t>
            </a:r>
            <a:r>
              <a:rPr lang="en-GB" dirty="0"/>
              <a:t> </a:t>
            </a:r>
            <a:r>
              <a:rPr lang="en-GB" dirty="0" err="1"/>
              <a:t>određivanje</a:t>
            </a:r>
            <a:r>
              <a:rPr lang="en-GB" dirty="0"/>
              <a:t> </a:t>
            </a:r>
            <a:r>
              <a:rPr lang="en-GB" dirty="0" err="1"/>
              <a:t>koncentracije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u ​​</a:t>
            </a:r>
            <a:r>
              <a:rPr lang="en-GB" dirty="0" err="1"/>
              <a:t>serumu</a:t>
            </a:r>
            <a:r>
              <a:rPr lang="en-GB" dirty="0"/>
              <a:t> </a:t>
            </a:r>
            <a:r>
              <a:rPr lang="en-GB" dirty="0" err="1"/>
              <a:t>trebalo</a:t>
            </a:r>
            <a:r>
              <a:rPr lang="en-GB" dirty="0"/>
              <a:t> bi da se </a:t>
            </a:r>
            <a:r>
              <a:rPr lang="en-GB" dirty="0" err="1"/>
              <a:t>izvrši</a:t>
            </a:r>
            <a:r>
              <a:rPr lang="en-GB" dirty="0"/>
              <a:t> </a:t>
            </a:r>
            <a:r>
              <a:rPr lang="en-GB" dirty="0" err="1"/>
              <a:t>oko</a:t>
            </a:r>
            <a:r>
              <a:rPr lang="en-GB" dirty="0"/>
              <a:t> 5 dana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početka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, </a:t>
            </a:r>
            <a:r>
              <a:rPr lang="en-GB" dirty="0" err="1"/>
              <a:t>kada</a:t>
            </a:r>
            <a:r>
              <a:rPr lang="en-GB" dirty="0"/>
              <a:t> bi </a:t>
            </a:r>
            <a:r>
              <a:rPr lang="en-GB" dirty="0" err="1"/>
              <a:t>trebalo</a:t>
            </a:r>
            <a:r>
              <a:rPr lang="en-GB" dirty="0"/>
              <a:t> da se </a:t>
            </a:r>
            <a:r>
              <a:rPr lang="en-GB" dirty="0" err="1"/>
              <a:t>postigne</a:t>
            </a:r>
            <a:r>
              <a:rPr lang="en-GB" dirty="0"/>
              <a:t> </a:t>
            </a:r>
            <a:r>
              <a:rPr lang="en-GB" dirty="0" err="1"/>
              <a:t>stanje</a:t>
            </a:r>
            <a:r>
              <a:rPr lang="en-GB" dirty="0"/>
              <a:t> </a:t>
            </a:r>
            <a:r>
              <a:rPr lang="en-GB" dirty="0" err="1"/>
              <a:t>ravnoteže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Ako</a:t>
            </a:r>
            <a:r>
              <a:rPr lang="en-GB" dirty="0"/>
              <a:t> </a:t>
            </a:r>
            <a:r>
              <a:rPr lang="en-GB" dirty="0" err="1"/>
              <a:t>klinički</a:t>
            </a:r>
            <a:r>
              <a:rPr lang="en-GB" dirty="0"/>
              <a:t> </a:t>
            </a:r>
            <a:r>
              <a:rPr lang="en-GB" dirty="0" err="1"/>
              <a:t>odgovor</a:t>
            </a:r>
            <a:r>
              <a:rPr lang="en-GB" dirty="0"/>
              <a:t> </a:t>
            </a:r>
            <a:r>
              <a:rPr lang="en-GB" dirty="0" err="1"/>
              <a:t>sugeriše</a:t>
            </a:r>
            <a:r>
              <a:rPr lang="en-GB" dirty="0"/>
              <a:t> </a:t>
            </a:r>
            <a:r>
              <a:rPr lang="en-GB" dirty="0" err="1"/>
              <a:t>promenu</a:t>
            </a:r>
            <a:r>
              <a:rPr lang="en-GB" dirty="0"/>
              <a:t> doze, </a:t>
            </a:r>
            <a:r>
              <a:rPr lang="en-GB" dirty="0" err="1"/>
              <a:t>jednostavna</a:t>
            </a:r>
            <a:r>
              <a:rPr lang="en-GB" dirty="0"/>
              <a:t> </a:t>
            </a:r>
            <a:r>
              <a:rPr lang="en-GB" dirty="0" err="1"/>
              <a:t>aritmetika</a:t>
            </a:r>
            <a:r>
              <a:rPr lang="en-GB" dirty="0"/>
              <a:t> (nova </a:t>
            </a:r>
            <a:r>
              <a:rPr lang="en-GB" dirty="0" err="1"/>
              <a:t>doza</a:t>
            </a:r>
            <a:r>
              <a:rPr lang="en-GB" dirty="0"/>
              <a:t> je </a:t>
            </a:r>
            <a:r>
              <a:rPr lang="en-GB" dirty="0" err="1"/>
              <a:t>jednaka</a:t>
            </a:r>
            <a:r>
              <a:rPr lang="en-GB" dirty="0"/>
              <a:t> </a:t>
            </a:r>
            <a:r>
              <a:rPr lang="en-GB" dirty="0" err="1"/>
              <a:t>sadašnjoj</a:t>
            </a:r>
            <a:r>
              <a:rPr lang="en-GB" dirty="0"/>
              <a:t> </a:t>
            </a:r>
            <a:r>
              <a:rPr lang="en-GB" dirty="0" err="1"/>
              <a:t>dozi</a:t>
            </a:r>
            <a:r>
              <a:rPr lang="en-GB" dirty="0"/>
              <a:t> puta </a:t>
            </a:r>
            <a:r>
              <a:rPr lang="en-GB" dirty="0" err="1"/>
              <a:t>željenog</a:t>
            </a:r>
            <a:r>
              <a:rPr lang="en-GB" dirty="0"/>
              <a:t> </a:t>
            </a:r>
            <a:r>
              <a:rPr lang="en-GB" dirty="0" err="1"/>
              <a:t>nivoa</a:t>
            </a:r>
            <a:r>
              <a:rPr lang="en-GB" dirty="0"/>
              <a:t> u </a:t>
            </a:r>
            <a:r>
              <a:rPr lang="en-GB" dirty="0" err="1"/>
              <a:t>krvi</a:t>
            </a:r>
            <a:r>
              <a:rPr lang="en-GB" dirty="0"/>
              <a:t> </a:t>
            </a:r>
            <a:r>
              <a:rPr lang="en-GB" dirty="0" err="1"/>
              <a:t>podeljen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sadašnjim</a:t>
            </a:r>
            <a:r>
              <a:rPr lang="en-GB" dirty="0"/>
              <a:t> </a:t>
            </a:r>
            <a:r>
              <a:rPr lang="en-GB" dirty="0" err="1"/>
              <a:t>nivoom</a:t>
            </a:r>
            <a:r>
              <a:rPr lang="en-GB" dirty="0"/>
              <a:t> u </a:t>
            </a:r>
            <a:r>
              <a:rPr lang="en-GB" dirty="0" err="1"/>
              <a:t>krvi</a:t>
            </a:r>
            <a:r>
              <a:rPr lang="en-GB" dirty="0"/>
              <a:t>) </a:t>
            </a:r>
            <a:r>
              <a:rPr lang="en-GB" dirty="0" err="1"/>
              <a:t>trebalo</a:t>
            </a:r>
            <a:r>
              <a:rPr lang="en-GB" dirty="0"/>
              <a:t> bi da </a:t>
            </a:r>
            <a:r>
              <a:rPr lang="en-GB" dirty="0" err="1"/>
              <a:t>proizvede</a:t>
            </a:r>
            <a:r>
              <a:rPr lang="en-GB" dirty="0"/>
              <a:t> </a:t>
            </a:r>
            <a:r>
              <a:rPr lang="en-GB" dirty="0" err="1"/>
              <a:t>željeni</a:t>
            </a:r>
            <a:r>
              <a:rPr lang="en-GB" dirty="0"/>
              <a:t> </a:t>
            </a:r>
            <a:r>
              <a:rPr lang="en-GB" dirty="0" err="1"/>
              <a:t>nivo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Koncentracija</a:t>
            </a:r>
            <a:r>
              <a:rPr lang="en-GB" dirty="0"/>
              <a:t> u </a:t>
            </a:r>
            <a:r>
              <a:rPr lang="en-GB" dirty="0" err="1"/>
              <a:t>serumu</a:t>
            </a:r>
            <a:r>
              <a:rPr lang="en-GB" dirty="0"/>
              <a:t> </a:t>
            </a:r>
            <a:r>
              <a:rPr lang="en-GB" dirty="0" err="1"/>
              <a:t>postignuta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prilagođenom</a:t>
            </a:r>
            <a:r>
              <a:rPr lang="en-GB" dirty="0"/>
              <a:t> </a:t>
            </a:r>
            <a:r>
              <a:rPr lang="en-GB" dirty="0" err="1"/>
              <a:t>dozom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se </a:t>
            </a:r>
            <a:r>
              <a:rPr lang="en-GB" dirty="0" err="1"/>
              <a:t>proveriti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narednih</a:t>
            </a:r>
            <a:r>
              <a:rPr lang="en-GB" dirty="0"/>
              <a:t> 5 dana. </a:t>
            </a:r>
            <a:endParaRPr lang="sr-Latn-RS" dirty="0"/>
          </a:p>
          <a:p>
            <a:r>
              <a:rPr lang="en-GB" dirty="0" err="1"/>
              <a:t>Kada</a:t>
            </a:r>
            <a:r>
              <a:rPr lang="en-GB" dirty="0"/>
              <a:t> se </a:t>
            </a:r>
            <a:r>
              <a:rPr lang="en-GB" dirty="0" err="1"/>
              <a:t>postigne</a:t>
            </a:r>
            <a:r>
              <a:rPr lang="en-GB" dirty="0"/>
              <a:t> </a:t>
            </a:r>
            <a:r>
              <a:rPr lang="en-GB" dirty="0" err="1"/>
              <a:t>željena</a:t>
            </a:r>
            <a:r>
              <a:rPr lang="en-GB" dirty="0"/>
              <a:t> </a:t>
            </a:r>
            <a:r>
              <a:rPr lang="en-GB" dirty="0" err="1"/>
              <a:t>koncentracija</a:t>
            </a:r>
            <a:r>
              <a:rPr lang="en-GB" dirty="0"/>
              <a:t>, </a:t>
            </a:r>
            <a:r>
              <a:rPr lang="en-GB" dirty="0" err="1"/>
              <a:t>nivoi</a:t>
            </a:r>
            <a:r>
              <a:rPr lang="en-GB" dirty="0"/>
              <a:t> se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meriti</a:t>
            </a:r>
            <a:r>
              <a:rPr lang="en-GB" dirty="0"/>
              <a:t> u </a:t>
            </a:r>
            <a:r>
              <a:rPr lang="en-GB" dirty="0" err="1"/>
              <a:t>rastućim</a:t>
            </a:r>
            <a:r>
              <a:rPr lang="en-GB" dirty="0"/>
              <a:t> </a:t>
            </a:r>
            <a:r>
              <a:rPr lang="en-GB" dirty="0" err="1"/>
              <a:t>intervalima</a:t>
            </a:r>
            <a:r>
              <a:rPr lang="en-GB" dirty="0"/>
              <a:t> </a:t>
            </a:r>
            <a:r>
              <a:rPr lang="en-GB" dirty="0" err="1"/>
              <a:t>osim</a:t>
            </a:r>
            <a:r>
              <a:rPr lang="en-GB" dirty="0"/>
              <a:t> </a:t>
            </a:r>
            <a:r>
              <a:rPr lang="en-GB" dirty="0" err="1"/>
              <a:t>ako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raspored</a:t>
            </a:r>
            <a:r>
              <a:rPr lang="en-GB" dirty="0"/>
              <a:t> ne </a:t>
            </a:r>
            <a:r>
              <a:rPr lang="en-GB" dirty="0" err="1"/>
              <a:t>utiču</a:t>
            </a:r>
            <a:r>
              <a:rPr lang="en-GB" dirty="0"/>
              <a:t> </a:t>
            </a:r>
            <a:r>
              <a:rPr lang="en-GB" dirty="0" err="1"/>
              <a:t>interkurentne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uvođenje</a:t>
            </a:r>
            <a:r>
              <a:rPr lang="en-GB" dirty="0"/>
              <a:t> </a:t>
            </a:r>
            <a:r>
              <a:rPr lang="en-GB" dirty="0" err="1"/>
              <a:t>novog</a:t>
            </a:r>
            <a:r>
              <a:rPr lang="en-GB" dirty="0"/>
              <a:t> </a:t>
            </a:r>
            <a:r>
              <a:rPr lang="en-GB" dirty="0" err="1"/>
              <a:t>leka</a:t>
            </a:r>
            <a:r>
              <a:rPr lang="en-GB" dirty="0"/>
              <a:t> u program </a:t>
            </a:r>
            <a:r>
              <a:rPr lang="en-GB" dirty="0" err="1"/>
              <a:t>lečenja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84704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A4A88-7E48-4962-8832-028F6E4D2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održavanja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74E2A-E317-4DA1-8B93-EDD65E9AE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Odluka</a:t>
            </a:r>
            <a:r>
              <a:rPr lang="en-GB" dirty="0"/>
              <a:t> da se </a:t>
            </a:r>
            <a:r>
              <a:rPr lang="en-GB" dirty="0" err="1"/>
              <a:t>koristi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profilaktički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zavisi</a:t>
            </a:r>
            <a:r>
              <a:rPr lang="en-GB" dirty="0"/>
              <a:t> od </a:t>
            </a:r>
            <a:r>
              <a:rPr lang="en-GB" dirty="0" err="1"/>
              <a:t>mnogih</a:t>
            </a:r>
            <a:r>
              <a:rPr lang="en-GB" dirty="0"/>
              <a:t> </a:t>
            </a:r>
            <a:r>
              <a:rPr lang="en-GB" dirty="0" err="1"/>
              <a:t>faktora</a:t>
            </a:r>
            <a:r>
              <a:rPr lang="en-GB" dirty="0"/>
              <a:t>: </a:t>
            </a:r>
            <a:endParaRPr lang="sr-Latn-RS" dirty="0"/>
          </a:p>
          <a:p>
            <a:pPr lvl="1"/>
            <a:r>
              <a:rPr lang="en-GB" dirty="0" err="1"/>
              <a:t>učestalosti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težine</a:t>
            </a:r>
            <a:r>
              <a:rPr lang="en-GB" dirty="0"/>
              <a:t> </a:t>
            </a:r>
            <a:r>
              <a:rPr lang="en-GB" dirty="0" err="1"/>
              <a:t>prethodnih</a:t>
            </a:r>
            <a:r>
              <a:rPr lang="en-GB" dirty="0"/>
              <a:t> </a:t>
            </a:r>
            <a:r>
              <a:rPr lang="en-GB" dirty="0" err="1"/>
              <a:t>epizoda</a:t>
            </a:r>
            <a:r>
              <a:rPr lang="en-GB" dirty="0"/>
              <a:t>, </a:t>
            </a:r>
            <a:endParaRPr lang="sr-Latn-RS" dirty="0"/>
          </a:p>
          <a:p>
            <a:pPr lvl="1"/>
            <a:r>
              <a:rPr lang="en-GB" dirty="0" err="1"/>
              <a:t>krešendo</a:t>
            </a:r>
            <a:r>
              <a:rPr lang="en-GB" dirty="0"/>
              <a:t> </a:t>
            </a:r>
            <a:r>
              <a:rPr lang="en-GB" dirty="0" err="1"/>
              <a:t>obrasca</a:t>
            </a:r>
            <a:r>
              <a:rPr lang="sr-Latn-RS" dirty="0"/>
              <a:t> (</a:t>
            </a:r>
            <a:r>
              <a:rPr lang="sr-Latn-RS" i="1" dirty="0"/>
              <a:t>crescendo pattern</a:t>
            </a:r>
            <a:r>
              <a:rPr lang="sr-Latn-RS" dirty="0"/>
              <a:t>)</a:t>
            </a:r>
            <a:r>
              <a:rPr lang="en-GB" dirty="0"/>
              <a:t> </a:t>
            </a:r>
            <a:r>
              <a:rPr lang="en-GB" dirty="0" err="1"/>
              <a:t>izgleda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endParaRPr lang="sr-Latn-RS" dirty="0"/>
          </a:p>
          <a:p>
            <a:pPr lvl="1"/>
            <a:r>
              <a:rPr lang="en-GB" dirty="0" err="1"/>
              <a:t>stepena</a:t>
            </a:r>
            <a:r>
              <a:rPr lang="en-GB" dirty="0"/>
              <a:t> do </a:t>
            </a:r>
            <a:r>
              <a:rPr lang="en-GB" dirty="0" err="1"/>
              <a:t>kojeg</a:t>
            </a:r>
            <a:r>
              <a:rPr lang="en-GB" dirty="0"/>
              <a:t> je </a:t>
            </a:r>
            <a:r>
              <a:rPr lang="en-GB" dirty="0" err="1"/>
              <a:t>pacijent</a:t>
            </a:r>
            <a:r>
              <a:rPr lang="en-GB" dirty="0"/>
              <a:t> </a:t>
            </a:r>
            <a:r>
              <a:rPr lang="en-GB" dirty="0" err="1"/>
              <a:t>spreman</a:t>
            </a:r>
            <a:r>
              <a:rPr lang="en-GB" dirty="0"/>
              <a:t> da </a:t>
            </a:r>
            <a:r>
              <a:rPr lang="en-GB" dirty="0" err="1"/>
              <a:t>prati</a:t>
            </a:r>
            <a:r>
              <a:rPr lang="en-GB" dirty="0"/>
              <a:t> program </a:t>
            </a:r>
            <a:r>
              <a:rPr lang="en-GB" dirty="0" err="1"/>
              <a:t>neograničene</a:t>
            </a:r>
            <a:r>
              <a:rPr lang="en-GB" dirty="0"/>
              <a:t> </a:t>
            </a:r>
            <a:r>
              <a:rPr lang="en-GB" dirty="0" err="1"/>
              <a:t>terapije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Pacijenti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istorijom</a:t>
            </a:r>
            <a:r>
              <a:rPr lang="en-GB" dirty="0"/>
              <a:t> </a:t>
            </a:r>
            <a:r>
              <a:rPr lang="en-GB" dirty="0" err="1"/>
              <a:t>dva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ciklusa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bilo</a:t>
            </a:r>
            <a:r>
              <a:rPr lang="en-GB" dirty="0"/>
              <a:t> </a:t>
            </a:r>
            <a:r>
              <a:rPr lang="en-GB" dirty="0" err="1"/>
              <a:t>kojom</a:t>
            </a:r>
            <a:r>
              <a:rPr lang="en-GB" dirty="0"/>
              <a:t> </a:t>
            </a:r>
            <a:r>
              <a:rPr lang="en-GB" dirty="0" err="1"/>
              <a:t>jasno</a:t>
            </a:r>
            <a:r>
              <a:rPr lang="en-GB" dirty="0"/>
              <a:t> </a:t>
            </a:r>
            <a:r>
              <a:rPr lang="en-GB" dirty="0" err="1"/>
              <a:t>definisanom</a:t>
            </a:r>
            <a:r>
              <a:rPr lang="en-GB" dirty="0"/>
              <a:t> </a:t>
            </a:r>
            <a:r>
              <a:rPr lang="en-GB" dirty="0" err="1"/>
              <a:t>bipolarnom</a:t>
            </a:r>
            <a:r>
              <a:rPr lang="en-GB" dirty="0"/>
              <a:t> I </a:t>
            </a:r>
            <a:r>
              <a:rPr lang="en-GB" dirty="0" err="1"/>
              <a:t>dijagnozom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verovatni</a:t>
            </a:r>
            <a:r>
              <a:rPr lang="en-GB" dirty="0"/>
              <a:t> </a:t>
            </a:r>
            <a:r>
              <a:rPr lang="en-GB" dirty="0" err="1"/>
              <a:t>kandidati</a:t>
            </a:r>
            <a:r>
              <a:rPr lang="en-GB" dirty="0"/>
              <a:t> za </a:t>
            </a:r>
            <a:r>
              <a:rPr lang="en-GB" dirty="0" err="1"/>
              <a:t>terapiju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Postaje</a:t>
            </a:r>
            <a:r>
              <a:rPr lang="en-GB" dirty="0"/>
              <a:t> </a:t>
            </a:r>
            <a:r>
              <a:rPr lang="en-GB" dirty="0" err="1"/>
              <a:t>sve</a:t>
            </a:r>
            <a:r>
              <a:rPr lang="en-GB" dirty="0"/>
              <a:t> </a:t>
            </a:r>
            <a:r>
              <a:rPr lang="en-GB" dirty="0" err="1"/>
              <a:t>očiglednije</a:t>
            </a:r>
            <a:r>
              <a:rPr lang="en-GB" dirty="0"/>
              <a:t> da </a:t>
            </a:r>
            <a:r>
              <a:rPr lang="en-GB" dirty="0" err="1"/>
              <a:t>svaki</a:t>
            </a:r>
            <a:r>
              <a:rPr lang="en-GB" dirty="0"/>
              <a:t> </a:t>
            </a:r>
            <a:r>
              <a:rPr lang="en-GB" dirty="0" err="1"/>
              <a:t>ponavljajući</a:t>
            </a:r>
            <a:r>
              <a:rPr lang="en-GB" dirty="0"/>
              <a:t> </a:t>
            </a:r>
            <a:r>
              <a:rPr lang="en-GB" dirty="0" err="1"/>
              <a:t>ciklus</a:t>
            </a:r>
            <a:r>
              <a:rPr lang="en-GB" dirty="0"/>
              <a:t>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ostaviti</a:t>
            </a:r>
            <a:r>
              <a:rPr lang="en-GB" dirty="0"/>
              <a:t> </a:t>
            </a:r>
            <a:r>
              <a:rPr lang="en-GB" dirty="0" err="1"/>
              <a:t>rezidualno</a:t>
            </a:r>
            <a:r>
              <a:rPr lang="en-GB" dirty="0"/>
              <a:t> </a:t>
            </a:r>
            <a:r>
              <a:rPr lang="en-GB" dirty="0" err="1"/>
              <a:t>oštećenje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pogoršati</a:t>
            </a:r>
            <a:r>
              <a:rPr lang="en-GB" dirty="0"/>
              <a:t> </a:t>
            </a:r>
            <a:r>
              <a:rPr lang="en-GB" dirty="0" err="1"/>
              <a:t>dugoročnu</a:t>
            </a:r>
            <a:r>
              <a:rPr lang="en-GB" dirty="0"/>
              <a:t> </a:t>
            </a:r>
            <a:r>
              <a:rPr lang="en-GB" dirty="0" err="1"/>
              <a:t>prognozu</a:t>
            </a:r>
            <a:r>
              <a:rPr lang="en-GB" dirty="0"/>
              <a:t> </a:t>
            </a:r>
            <a:r>
              <a:rPr lang="en-GB" dirty="0" err="1"/>
              <a:t>pacijenta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Stoga</a:t>
            </a:r>
            <a:r>
              <a:rPr lang="en-GB" dirty="0"/>
              <a:t> </a:t>
            </a:r>
            <a:r>
              <a:rPr lang="en-GB" dirty="0" err="1"/>
              <a:t>postoji</a:t>
            </a:r>
            <a:r>
              <a:rPr lang="en-GB" dirty="0"/>
              <a:t> </a:t>
            </a:r>
            <a:r>
              <a:rPr lang="en-GB" dirty="0" err="1"/>
              <a:t>veći</a:t>
            </a:r>
            <a:r>
              <a:rPr lang="en-GB" dirty="0"/>
              <a:t> </a:t>
            </a:r>
            <a:r>
              <a:rPr lang="en-GB" dirty="0" err="1"/>
              <a:t>konsenzus</a:t>
            </a:r>
            <a:r>
              <a:rPr lang="en-GB" dirty="0"/>
              <a:t> </a:t>
            </a:r>
            <a:r>
              <a:rPr lang="en-GB" dirty="0" err="1"/>
              <a:t>među</a:t>
            </a:r>
            <a:r>
              <a:rPr lang="en-GB" dirty="0"/>
              <a:t> </a:t>
            </a:r>
            <a:r>
              <a:rPr lang="en-GB" dirty="0" err="1"/>
              <a:t>stručnjacima</a:t>
            </a:r>
            <a:r>
              <a:rPr lang="en-GB" dirty="0"/>
              <a:t> da se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 </a:t>
            </a:r>
            <a:r>
              <a:rPr lang="en-GB" dirty="0" err="1"/>
              <a:t>počne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ranije</a:t>
            </a:r>
            <a:r>
              <a:rPr lang="en-GB" dirty="0"/>
              <a:t> </a:t>
            </a:r>
            <a:r>
              <a:rPr lang="en-GB" dirty="0" err="1"/>
              <a:t>moguće</a:t>
            </a:r>
            <a:r>
              <a:rPr lang="en-GB" dirty="0"/>
              <a:t> </a:t>
            </a:r>
            <a:r>
              <a:rPr lang="en-GB" dirty="0" err="1"/>
              <a:t>kako</a:t>
            </a:r>
            <a:r>
              <a:rPr lang="en-GB" dirty="0"/>
              <a:t> bi se </a:t>
            </a:r>
            <a:r>
              <a:rPr lang="en-GB" dirty="0" err="1"/>
              <a:t>smanjila</a:t>
            </a:r>
            <a:r>
              <a:rPr lang="en-GB" dirty="0"/>
              <a:t> </a:t>
            </a:r>
            <a:r>
              <a:rPr lang="en-GB" dirty="0" err="1"/>
              <a:t>učestalost</a:t>
            </a:r>
            <a:r>
              <a:rPr lang="en-GB" dirty="0"/>
              <a:t> </a:t>
            </a:r>
            <a:r>
              <a:rPr lang="en-GB" dirty="0" err="1"/>
              <a:t>recidiva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Iako</a:t>
            </a:r>
            <a:r>
              <a:rPr lang="en-GB" dirty="0"/>
              <a:t> se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pacijenti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održavati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nivoima</a:t>
            </a:r>
            <a:r>
              <a:rPr lang="en-GB" dirty="0"/>
              <a:t> u </a:t>
            </a:r>
            <a:r>
              <a:rPr lang="en-GB" dirty="0" err="1"/>
              <a:t>serumu</a:t>
            </a:r>
            <a:r>
              <a:rPr lang="en-GB" dirty="0"/>
              <a:t> od </a:t>
            </a:r>
            <a:r>
              <a:rPr lang="en-GB" dirty="0" err="1"/>
              <a:t>čak</a:t>
            </a:r>
            <a:r>
              <a:rPr lang="en-GB" dirty="0"/>
              <a:t> 0,6 </a:t>
            </a:r>
            <a:r>
              <a:rPr lang="en-GB" dirty="0" err="1"/>
              <a:t>mEk</a:t>
            </a:r>
            <a:r>
              <a:rPr lang="en-GB" dirty="0"/>
              <a:t>/L, </a:t>
            </a:r>
            <a:r>
              <a:rPr lang="en-GB" dirty="0" err="1"/>
              <a:t>najbolji</a:t>
            </a:r>
            <a:r>
              <a:rPr lang="en-GB" dirty="0"/>
              <a:t> </a:t>
            </a:r>
            <a:r>
              <a:rPr lang="en-GB" dirty="0" err="1"/>
              <a:t>rezultati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postignuti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višim</a:t>
            </a:r>
            <a:r>
              <a:rPr lang="en-GB" dirty="0"/>
              <a:t> </a:t>
            </a:r>
            <a:r>
              <a:rPr lang="en-GB" dirty="0" err="1"/>
              <a:t>nivoima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0,9 </a:t>
            </a:r>
            <a:r>
              <a:rPr lang="en-GB" dirty="0" err="1"/>
              <a:t>mEk</a:t>
            </a:r>
            <a:r>
              <a:rPr lang="en-GB" dirty="0"/>
              <a:t>/L.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5597680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28604-500E-4186-858D-3CBABBB7E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Interakcije lekova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71DF-C96D-4F63-9D06-36F880412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4215"/>
            <a:ext cx="10515600" cy="3222748"/>
          </a:xfrm>
        </p:spPr>
        <p:txBody>
          <a:bodyPr/>
          <a:lstStyle/>
          <a:p>
            <a:r>
              <a:rPr lang="en-GB" sz="2400" dirty="0" err="1"/>
              <a:t>Diuretici</a:t>
            </a:r>
            <a:r>
              <a:rPr lang="en-GB" sz="2400" dirty="0"/>
              <a:t> (</a:t>
            </a:r>
            <a:r>
              <a:rPr lang="en-GB" sz="2400" dirty="0" err="1"/>
              <a:t>npr</a:t>
            </a:r>
            <a:r>
              <a:rPr lang="en-GB" sz="2400" dirty="0"/>
              <a:t>. </a:t>
            </a:r>
            <a:r>
              <a:rPr lang="en-GB" sz="2400" dirty="0" err="1"/>
              <a:t>tiazidi</a:t>
            </a:r>
            <a:r>
              <a:rPr lang="en-GB" sz="2400" dirty="0"/>
              <a:t>) </a:t>
            </a:r>
            <a:r>
              <a:rPr lang="en-GB" sz="2400" dirty="0" err="1"/>
              <a:t>smanjuju</a:t>
            </a:r>
            <a:r>
              <a:rPr lang="en-GB" sz="2400" dirty="0"/>
              <a:t> </a:t>
            </a:r>
            <a:r>
              <a:rPr lang="en-GB" sz="2400" dirty="0" err="1"/>
              <a:t>bubrežni</a:t>
            </a:r>
            <a:r>
              <a:rPr lang="en-GB" sz="2400" dirty="0"/>
              <a:t> </a:t>
            </a:r>
            <a:r>
              <a:rPr lang="en-GB" sz="2400" dirty="0" err="1"/>
              <a:t>klirens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za </a:t>
            </a:r>
            <a:r>
              <a:rPr lang="en-GB" sz="2400" dirty="0" err="1"/>
              <a:t>oko</a:t>
            </a:r>
            <a:r>
              <a:rPr lang="en-GB" sz="2400" dirty="0"/>
              <a:t> 25%, a doze </a:t>
            </a:r>
            <a:r>
              <a:rPr lang="en-GB" sz="2400" dirty="0" err="1"/>
              <a:t>će</a:t>
            </a:r>
            <a:r>
              <a:rPr lang="en-GB" sz="2400" dirty="0"/>
              <a:t> </a:t>
            </a:r>
            <a:r>
              <a:rPr lang="en-GB" sz="2400" dirty="0" err="1"/>
              <a:t>možda</a:t>
            </a:r>
            <a:r>
              <a:rPr lang="en-GB" sz="2400" dirty="0"/>
              <a:t> </a:t>
            </a:r>
            <a:r>
              <a:rPr lang="en-GB" sz="2400" dirty="0" err="1"/>
              <a:t>morati</a:t>
            </a:r>
            <a:r>
              <a:rPr lang="en-GB" sz="2400" dirty="0"/>
              <a:t> da se </a:t>
            </a:r>
            <a:r>
              <a:rPr lang="en-GB" sz="2400" dirty="0" err="1"/>
              <a:t>smanje</a:t>
            </a:r>
            <a:r>
              <a:rPr lang="en-GB" sz="2400" dirty="0"/>
              <a:t> za </a:t>
            </a:r>
            <a:r>
              <a:rPr lang="en-GB" sz="2400" dirty="0" err="1"/>
              <a:t>sličnu</a:t>
            </a:r>
            <a:r>
              <a:rPr lang="en-GB" sz="2400" dirty="0"/>
              <a:t> </a:t>
            </a:r>
            <a:r>
              <a:rPr lang="en-GB" sz="2400" dirty="0" err="1"/>
              <a:t>količinu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Slično</a:t>
            </a:r>
            <a:r>
              <a:rPr lang="en-GB" sz="2400" dirty="0"/>
              <a:t> </a:t>
            </a:r>
            <a:r>
              <a:rPr lang="en-GB" sz="2400" dirty="0" err="1"/>
              <a:t>smanjenje</a:t>
            </a:r>
            <a:r>
              <a:rPr lang="en-GB" sz="2400" dirty="0"/>
              <a:t> </a:t>
            </a:r>
            <a:r>
              <a:rPr lang="en-GB" sz="2400" dirty="0" err="1"/>
              <a:t>klirensa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</a:t>
            </a:r>
            <a:r>
              <a:rPr lang="en-GB" sz="2400" dirty="0" err="1"/>
              <a:t>primećeno</a:t>
            </a:r>
            <a:r>
              <a:rPr lang="en-GB" sz="2400" dirty="0"/>
              <a:t> je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nekoliko</a:t>
            </a:r>
            <a:r>
              <a:rPr lang="en-GB" sz="2400" dirty="0"/>
              <a:t> </a:t>
            </a:r>
            <a:r>
              <a:rPr lang="en-GB" sz="2400" dirty="0" err="1"/>
              <a:t>novijih</a:t>
            </a:r>
            <a:r>
              <a:rPr lang="en-GB" sz="2400" dirty="0"/>
              <a:t> </a:t>
            </a:r>
            <a:r>
              <a:rPr lang="en-GB" sz="2400" dirty="0" err="1"/>
              <a:t>nesteroidnih</a:t>
            </a:r>
            <a:r>
              <a:rPr lang="en-GB" sz="2400" dirty="0"/>
              <a:t> </a:t>
            </a:r>
            <a:r>
              <a:rPr lang="en-GB" sz="2400" dirty="0" err="1"/>
              <a:t>antiinflamatornih</a:t>
            </a:r>
            <a:r>
              <a:rPr lang="en-GB" sz="2400" dirty="0"/>
              <a:t> </a:t>
            </a:r>
            <a:r>
              <a:rPr lang="en-GB" sz="2400" dirty="0" err="1"/>
              <a:t>lekova</a:t>
            </a:r>
            <a:r>
              <a:rPr lang="en-GB" sz="2400" dirty="0"/>
              <a:t> koji </a:t>
            </a:r>
            <a:r>
              <a:rPr lang="en-GB" sz="2400" dirty="0" err="1"/>
              <a:t>blokiraju</a:t>
            </a:r>
            <a:r>
              <a:rPr lang="en-GB" sz="2400" dirty="0"/>
              <a:t> </a:t>
            </a:r>
            <a:r>
              <a:rPr lang="en-GB" sz="2400" dirty="0" err="1"/>
              <a:t>sintezu</a:t>
            </a:r>
            <a:r>
              <a:rPr lang="en-GB" sz="2400" dirty="0"/>
              <a:t> </a:t>
            </a:r>
            <a:r>
              <a:rPr lang="en-GB" sz="2400" dirty="0" err="1"/>
              <a:t>prostaglandina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Ova </a:t>
            </a:r>
            <a:r>
              <a:rPr lang="en-GB" sz="2400" dirty="0" err="1"/>
              <a:t>interakcija</a:t>
            </a:r>
            <a:r>
              <a:rPr lang="en-GB" sz="2400" dirty="0"/>
              <a:t> </a:t>
            </a:r>
            <a:r>
              <a:rPr lang="en-GB" sz="2400" dirty="0" err="1"/>
              <a:t>nije</a:t>
            </a:r>
            <a:r>
              <a:rPr lang="en-GB" sz="2400" dirty="0"/>
              <a:t> </a:t>
            </a:r>
            <a:r>
              <a:rPr lang="en-GB" sz="2400" dirty="0" err="1"/>
              <a:t>prijavljena</a:t>
            </a:r>
            <a:r>
              <a:rPr lang="en-GB" sz="2400" dirty="0"/>
              <a:t> </a:t>
            </a:r>
            <a:r>
              <a:rPr lang="en-GB" sz="2400" dirty="0" err="1"/>
              <a:t>ni</a:t>
            </a:r>
            <a:r>
              <a:rPr lang="en-GB" sz="2400" dirty="0"/>
              <a:t> za aspirin </a:t>
            </a:r>
            <a:r>
              <a:rPr lang="en-GB" sz="2400" dirty="0" err="1"/>
              <a:t>ni</a:t>
            </a:r>
            <a:r>
              <a:rPr lang="en-GB" sz="2400" dirty="0"/>
              <a:t> za </a:t>
            </a:r>
            <a:r>
              <a:rPr lang="en-GB" sz="2400" dirty="0" err="1"/>
              <a:t>acetaminofen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Svi do </a:t>
            </a:r>
            <a:r>
              <a:rPr lang="en-GB" sz="2400" dirty="0" err="1"/>
              <a:t>sada</a:t>
            </a:r>
            <a:r>
              <a:rPr lang="en-GB" sz="2400" dirty="0"/>
              <a:t> </a:t>
            </a:r>
            <a:r>
              <a:rPr lang="en-GB" sz="2400" dirty="0" err="1"/>
              <a:t>testirani</a:t>
            </a:r>
            <a:r>
              <a:rPr lang="en-GB" sz="2400" dirty="0"/>
              <a:t> </a:t>
            </a:r>
            <a:r>
              <a:rPr lang="en-GB" sz="2400" dirty="0" err="1"/>
              <a:t>neuroleptici</a:t>
            </a:r>
            <a:r>
              <a:rPr lang="en-GB" sz="2400" dirty="0"/>
              <a:t>,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mogućim</a:t>
            </a:r>
            <a:r>
              <a:rPr lang="en-GB" sz="2400" dirty="0"/>
              <a:t> </a:t>
            </a:r>
            <a:r>
              <a:rPr lang="en-GB" sz="2400" dirty="0" err="1"/>
              <a:t>izuzetkom</a:t>
            </a:r>
            <a:r>
              <a:rPr lang="en-GB" sz="2400" dirty="0"/>
              <a:t> </a:t>
            </a:r>
            <a:r>
              <a:rPr lang="en-GB" sz="2400" dirty="0" err="1"/>
              <a:t>klozapina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novijih</a:t>
            </a:r>
            <a:r>
              <a:rPr lang="en-GB" sz="2400" dirty="0"/>
              <a:t> </a:t>
            </a:r>
            <a:r>
              <a:rPr lang="en-GB" sz="2400" dirty="0" err="1"/>
              <a:t>atipičnih</a:t>
            </a:r>
            <a:r>
              <a:rPr lang="en-GB" sz="2400" dirty="0"/>
              <a:t> </a:t>
            </a:r>
            <a:r>
              <a:rPr lang="en-GB" sz="2400" dirty="0" err="1"/>
              <a:t>antipsihotika</a:t>
            </a:r>
            <a:r>
              <a:rPr lang="en-GB" sz="2400" dirty="0"/>
              <a:t>, </a:t>
            </a:r>
            <a:r>
              <a:rPr lang="en-GB" sz="2400" dirty="0" err="1"/>
              <a:t>mogu</a:t>
            </a:r>
            <a:r>
              <a:rPr lang="en-GB" sz="2400" dirty="0"/>
              <a:t> </a:t>
            </a:r>
            <a:r>
              <a:rPr lang="en-GB" sz="2400" dirty="0" err="1"/>
              <a:t>izazvati</a:t>
            </a:r>
            <a:r>
              <a:rPr lang="en-GB" sz="2400" dirty="0"/>
              <a:t> </a:t>
            </a:r>
            <a:r>
              <a:rPr lang="en-GB" sz="2400" dirty="0" err="1"/>
              <a:t>teže</a:t>
            </a:r>
            <a:r>
              <a:rPr lang="en-GB" sz="2400" dirty="0"/>
              <a:t> </a:t>
            </a:r>
            <a:r>
              <a:rPr lang="en-GB" sz="2400" dirty="0" err="1"/>
              <a:t>ekstrapiramidne</a:t>
            </a:r>
            <a:r>
              <a:rPr lang="en-GB" sz="2400" dirty="0"/>
              <a:t> </a:t>
            </a:r>
            <a:r>
              <a:rPr lang="en-GB" sz="2400" dirty="0" err="1"/>
              <a:t>sindrome</a:t>
            </a:r>
            <a:r>
              <a:rPr lang="en-GB" sz="2400" dirty="0"/>
              <a:t> </a:t>
            </a:r>
            <a:r>
              <a:rPr lang="en-GB" sz="2400" dirty="0" err="1"/>
              <a:t>kada</a:t>
            </a:r>
            <a:r>
              <a:rPr lang="en-GB" sz="2400" dirty="0"/>
              <a:t> se </a:t>
            </a:r>
            <a:r>
              <a:rPr lang="en-GB" sz="2400" dirty="0" err="1"/>
              <a:t>kombinuju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72251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24A31-9C8D-432A-BEB0-CE79D940A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Neželjeni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komplikacije</a:t>
            </a:r>
            <a:br>
              <a:rPr lang="sr-Latn-R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D67FB-807B-43E4-AEC0-6D8B9205E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neželjeni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povezani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lečenjem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 se </a:t>
            </a:r>
            <a:r>
              <a:rPr lang="en-GB" dirty="0" err="1"/>
              <a:t>javljaju</a:t>
            </a:r>
            <a:r>
              <a:rPr lang="en-GB" dirty="0"/>
              <a:t> u </a:t>
            </a:r>
            <a:r>
              <a:rPr lang="en-GB" dirty="0" err="1"/>
              <a:t>različitim</a:t>
            </a:r>
            <a:r>
              <a:rPr lang="en-GB" dirty="0"/>
              <a:t> </a:t>
            </a:r>
            <a:r>
              <a:rPr lang="en-GB" dirty="0" err="1"/>
              <a:t>vremenima</a:t>
            </a:r>
            <a:r>
              <a:rPr lang="en-GB" dirty="0"/>
              <a:t> </a:t>
            </a:r>
            <a:r>
              <a:rPr lang="en-GB" dirty="0" err="1"/>
              <a:t>nakon</a:t>
            </a:r>
            <a:r>
              <a:rPr lang="en-GB" dirty="0"/>
              <a:t> </a:t>
            </a:r>
            <a:r>
              <a:rPr lang="en-GB" dirty="0" err="1"/>
              <a:t>početka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bezopasni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je </a:t>
            </a:r>
            <a:r>
              <a:rPr lang="en-GB" dirty="0" err="1"/>
              <a:t>važno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oprezan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neželjene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koji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značiti</a:t>
            </a:r>
            <a:r>
              <a:rPr lang="en-GB" dirty="0"/>
              <a:t> </a:t>
            </a:r>
            <a:r>
              <a:rPr lang="en-GB" dirty="0" err="1"/>
              <a:t>predstojeće</a:t>
            </a:r>
            <a:r>
              <a:rPr lang="en-GB" dirty="0"/>
              <a:t> </a:t>
            </a:r>
            <a:r>
              <a:rPr lang="en-GB" dirty="0" err="1"/>
              <a:t>ozbiljne</a:t>
            </a:r>
            <a:r>
              <a:rPr lang="en-GB" dirty="0"/>
              <a:t> </a:t>
            </a:r>
            <a:r>
              <a:rPr lang="en-GB" dirty="0" err="1"/>
              <a:t>toksične</a:t>
            </a:r>
            <a:r>
              <a:rPr lang="en-GB" dirty="0"/>
              <a:t> </a:t>
            </a:r>
            <a:r>
              <a:rPr lang="en-GB" dirty="0" err="1"/>
              <a:t>reakcije</a:t>
            </a:r>
            <a:r>
              <a:rPr lang="en-GB" dirty="0"/>
              <a:t>.</a:t>
            </a:r>
            <a:endParaRPr lang="sr-Latn-R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12872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2D49F-69D3-4EAC-8A7B-B90930A99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Neurološki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psihijatrijski</a:t>
            </a:r>
            <a:r>
              <a:rPr lang="en-GB" dirty="0"/>
              <a:t> </a:t>
            </a:r>
            <a:r>
              <a:rPr lang="en-GB" dirty="0" err="1"/>
              <a:t>neželjeni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553E2-D6E8-4B79-A305-F6B9C75B1F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8138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Tremor je </a:t>
            </a:r>
            <a:r>
              <a:rPr lang="en-GB" sz="2400" dirty="0" err="1"/>
              <a:t>jedan</a:t>
            </a:r>
            <a:r>
              <a:rPr lang="en-GB" sz="2400" dirty="0"/>
              <a:t> od </a:t>
            </a:r>
            <a:r>
              <a:rPr lang="en-GB" sz="2400" dirty="0" err="1"/>
              <a:t>najčešćih</a:t>
            </a:r>
            <a:r>
              <a:rPr lang="en-GB" sz="2400" dirty="0"/>
              <a:t> </a:t>
            </a:r>
            <a:r>
              <a:rPr lang="en-GB" sz="2400" dirty="0" err="1"/>
              <a:t>neželjenih</a:t>
            </a:r>
            <a:r>
              <a:rPr lang="en-GB" sz="2400" dirty="0"/>
              <a:t> </a:t>
            </a:r>
            <a:r>
              <a:rPr lang="en-GB" sz="2400" dirty="0" err="1"/>
              <a:t>efekata</a:t>
            </a:r>
            <a:r>
              <a:rPr lang="en-GB" sz="2400" dirty="0"/>
              <a:t> </a:t>
            </a:r>
            <a:r>
              <a:rPr lang="en-GB" sz="2400" dirty="0" err="1"/>
              <a:t>lečenja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, a </a:t>
            </a:r>
            <a:r>
              <a:rPr lang="en-GB" sz="2400" dirty="0" err="1"/>
              <a:t>javlja</a:t>
            </a:r>
            <a:r>
              <a:rPr lang="en-GB" sz="2400" dirty="0"/>
              <a:t> se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terapijskih</a:t>
            </a:r>
            <a:r>
              <a:rPr lang="en-GB" sz="2400" dirty="0"/>
              <a:t> </a:t>
            </a:r>
            <a:r>
              <a:rPr lang="en-GB" sz="2400" dirty="0" err="1"/>
              <a:t>doza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Propranolol </a:t>
            </a:r>
            <a:r>
              <a:rPr lang="en-GB" sz="2400" dirty="0" err="1"/>
              <a:t>i</a:t>
            </a:r>
            <a:r>
              <a:rPr lang="en-GB" sz="2400" dirty="0"/>
              <a:t> atenolol, za </a:t>
            </a:r>
            <a:r>
              <a:rPr lang="en-GB" sz="2400" dirty="0" err="1"/>
              <a:t>koje</a:t>
            </a:r>
            <a:r>
              <a:rPr lang="en-GB" sz="2400" dirty="0"/>
              <a:t> se </a:t>
            </a:r>
            <a:r>
              <a:rPr lang="en-GB" sz="2400" dirty="0" err="1"/>
              <a:t>navodi</a:t>
            </a:r>
            <a:r>
              <a:rPr lang="en-GB" sz="2400" dirty="0"/>
              <a:t> da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efikasni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esencijalnog</a:t>
            </a:r>
            <a:r>
              <a:rPr lang="en-GB" sz="2400" dirty="0"/>
              <a:t> </a:t>
            </a:r>
            <a:r>
              <a:rPr lang="en-GB" sz="2400" dirty="0" err="1"/>
              <a:t>tremora</a:t>
            </a:r>
            <a:r>
              <a:rPr lang="en-GB" sz="2400" dirty="0"/>
              <a:t>, </a:t>
            </a:r>
            <a:r>
              <a:rPr lang="en-GB" sz="2400" dirty="0" err="1"/>
              <a:t>takođe</a:t>
            </a:r>
            <a:r>
              <a:rPr lang="sr-Latn-RS" sz="2400" dirty="0"/>
              <a:t>,</a:t>
            </a:r>
            <a:r>
              <a:rPr lang="en-GB" sz="2400" dirty="0"/>
              <a:t> </a:t>
            </a:r>
            <a:r>
              <a:rPr lang="en-GB" sz="2400" dirty="0" err="1"/>
              <a:t>ublažavaju</a:t>
            </a:r>
            <a:r>
              <a:rPr lang="en-GB" sz="2400" dirty="0"/>
              <a:t> tremor </a:t>
            </a:r>
            <a:r>
              <a:rPr lang="en-GB" sz="2400" dirty="0" err="1"/>
              <a:t>izazvan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Druge</a:t>
            </a:r>
            <a:r>
              <a:rPr lang="en-GB" sz="2400" dirty="0"/>
              <a:t> </a:t>
            </a:r>
            <a:r>
              <a:rPr lang="en-GB" sz="2400" dirty="0" err="1"/>
              <a:t>prijavljene</a:t>
            </a:r>
            <a:r>
              <a:rPr lang="en-GB" sz="2400" dirty="0"/>
              <a:t> </a:t>
            </a:r>
            <a:r>
              <a:rPr lang="en-GB" sz="2400" dirty="0" err="1"/>
              <a:t>neurološke</a:t>
            </a:r>
            <a:r>
              <a:rPr lang="en-GB" sz="2400" dirty="0"/>
              <a:t> </a:t>
            </a:r>
            <a:r>
              <a:rPr lang="en-GB" sz="2400" dirty="0" err="1"/>
              <a:t>abnormalnosti</a:t>
            </a:r>
            <a:r>
              <a:rPr lang="en-GB" sz="2400" dirty="0"/>
              <a:t> </a:t>
            </a:r>
            <a:r>
              <a:rPr lang="en-GB" sz="2400" dirty="0" err="1"/>
              <a:t>uključuju</a:t>
            </a:r>
            <a:r>
              <a:rPr lang="en-GB" sz="2400" dirty="0"/>
              <a:t> </a:t>
            </a:r>
            <a:r>
              <a:rPr lang="en-GB" sz="2400" dirty="0" err="1"/>
              <a:t>koreoatetozu</a:t>
            </a:r>
            <a:r>
              <a:rPr lang="en-GB" sz="2400" dirty="0"/>
              <a:t>, </a:t>
            </a:r>
            <a:r>
              <a:rPr lang="en-GB" sz="2400" dirty="0" err="1"/>
              <a:t>motoričku</a:t>
            </a:r>
            <a:r>
              <a:rPr lang="en-GB" sz="2400" dirty="0"/>
              <a:t> </a:t>
            </a:r>
            <a:r>
              <a:rPr lang="en-GB" sz="2400" dirty="0" err="1"/>
              <a:t>hiperaktivnost</a:t>
            </a:r>
            <a:r>
              <a:rPr lang="en-GB" sz="2400" dirty="0"/>
              <a:t>, </a:t>
            </a:r>
            <a:r>
              <a:rPr lang="en-GB" sz="2400" dirty="0" err="1"/>
              <a:t>ataksiju</a:t>
            </a:r>
            <a:r>
              <a:rPr lang="en-GB" sz="2400" dirty="0"/>
              <a:t>, </a:t>
            </a:r>
            <a:r>
              <a:rPr lang="en-GB" sz="2400" dirty="0" err="1"/>
              <a:t>dizartriju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afaziju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Psihijatrijski</a:t>
            </a:r>
            <a:r>
              <a:rPr lang="en-GB" sz="2400" dirty="0"/>
              <a:t> </a:t>
            </a:r>
            <a:r>
              <a:rPr lang="en-GB" sz="2400" dirty="0" err="1"/>
              <a:t>poremećaji</a:t>
            </a:r>
            <a:r>
              <a:rPr lang="en-GB" sz="2400" dirty="0"/>
              <a:t> u </a:t>
            </a:r>
            <a:r>
              <a:rPr lang="en-GB" sz="2400" dirty="0" err="1"/>
              <a:t>toksičnim</a:t>
            </a:r>
            <a:r>
              <a:rPr lang="en-GB" sz="2400" dirty="0"/>
              <a:t> </a:t>
            </a:r>
            <a:r>
              <a:rPr lang="en-GB" sz="2400" dirty="0" err="1"/>
              <a:t>koncentracijama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generalno</a:t>
            </a:r>
            <a:r>
              <a:rPr lang="en-GB" sz="2400" dirty="0"/>
              <a:t> </a:t>
            </a:r>
            <a:r>
              <a:rPr lang="en-GB" sz="2400" dirty="0" err="1"/>
              <a:t>obeleženi</a:t>
            </a:r>
            <a:r>
              <a:rPr lang="en-GB" sz="2400" dirty="0"/>
              <a:t> </a:t>
            </a:r>
            <a:r>
              <a:rPr lang="en-GB" sz="2400" dirty="0" err="1"/>
              <a:t>mentalnom</a:t>
            </a:r>
            <a:r>
              <a:rPr lang="en-GB" sz="2400" dirty="0"/>
              <a:t> </a:t>
            </a:r>
            <a:r>
              <a:rPr lang="en-GB" sz="2400" dirty="0" err="1"/>
              <a:t>konfuzijom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povlačenjem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Pojava</a:t>
            </a:r>
            <a:r>
              <a:rPr lang="en-GB" sz="2400" dirty="0"/>
              <a:t> </a:t>
            </a:r>
            <a:r>
              <a:rPr lang="en-GB" sz="2400" dirty="0" err="1"/>
              <a:t>bilo</a:t>
            </a:r>
            <a:r>
              <a:rPr lang="en-GB" sz="2400" dirty="0"/>
              <a:t> </a:t>
            </a:r>
            <a:r>
              <a:rPr lang="en-GB" sz="2400" dirty="0" err="1"/>
              <a:t>kakvih</a:t>
            </a:r>
            <a:r>
              <a:rPr lang="en-GB" sz="2400" dirty="0"/>
              <a:t> </a:t>
            </a:r>
            <a:r>
              <a:rPr lang="en-GB" sz="2400" dirty="0" err="1"/>
              <a:t>novih</a:t>
            </a:r>
            <a:r>
              <a:rPr lang="en-GB" sz="2400" dirty="0"/>
              <a:t> </a:t>
            </a:r>
            <a:r>
              <a:rPr lang="en-GB" sz="2400" dirty="0" err="1"/>
              <a:t>neuroloških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psihijatrijskih</a:t>
            </a:r>
            <a:r>
              <a:rPr lang="en-GB" sz="2400" dirty="0"/>
              <a:t> </a:t>
            </a:r>
            <a:r>
              <a:rPr lang="en-GB" sz="2400" dirty="0" err="1"/>
              <a:t>simptoma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znakova</a:t>
            </a:r>
            <a:r>
              <a:rPr lang="en-GB" sz="2400" dirty="0"/>
              <a:t> je </a:t>
            </a:r>
            <a:r>
              <a:rPr lang="en-GB" sz="2400" dirty="0" err="1"/>
              <a:t>jasna</a:t>
            </a:r>
            <a:r>
              <a:rPr lang="en-GB" sz="2400" dirty="0"/>
              <a:t> </a:t>
            </a:r>
            <a:r>
              <a:rPr lang="en-GB" sz="2400" dirty="0" err="1"/>
              <a:t>indikacija</a:t>
            </a:r>
            <a:r>
              <a:rPr lang="en-GB" sz="2400" dirty="0"/>
              <a:t> za </a:t>
            </a:r>
            <a:r>
              <a:rPr lang="en-GB" sz="2400" dirty="0" err="1"/>
              <a:t>privremeni</a:t>
            </a:r>
            <a:r>
              <a:rPr lang="en-GB" sz="2400" dirty="0"/>
              <a:t> </a:t>
            </a:r>
            <a:r>
              <a:rPr lang="en-GB" sz="2400" dirty="0" err="1"/>
              <a:t>prekid</a:t>
            </a:r>
            <a:r>
              <a:rPr lang="en-GB" sz="2400" dirty="0"/>
              <a:t> </a:t>
            </a:r>
            <a:r>
              <a:rPr lang="en-GB" sz="2400" dirty="0" err="1"/>
              <a:t>terapije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za </a:t>
            </a:r>
            <a:r>
              <a:rPr lang="en-GB" sz="2400" dirty="0" err="1"/>
              <a:t>pažljivo</a:t>
            </a:r>
            <a:r>
              <a:rPr lang="en-GB" sz="2400" dirty="0"/>
              <a:t> </a:t>
            </a:r>
            <a:r>
              <a:rPr lang="en-GB" sz="2400" dirty="0" err="1"/>
              <a:t>praćenje</a:t>
            </a:r>
            <a:r>
              <a:rPr lang="en-GB" sz="2400" dirty="0"/>
              <a:t> </a:t>
            </a:r>
            <a:r>
              <a:rPr lang="en-GB" sz="2400" dirty="0" err="1"/>
              <a:t>nivoa</a:t>
            </a:r>
            <a:r>
              <a:rPr lang="en-GB" sz="2400" dirty="0"/>
              <a:t> u </a:t>
            </a:r>
            <a:r>
              <a:rPr lang="en-GB" sz="2400" dirty="0" err="1"/>
              <a:t>serumu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730597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CFA5D-473A-446A-A461-518824081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Smanjena</a:t>
            </a:r>
            <a:r>
              <a:rPr lang="en-GB" dirty="0"/>
              <a:t> </a:t>
            </a:r>
            <a:r>
              <a:rPr lang="en-GB" dirty="0" err="1"/>
              <a:t>funkcija</a:t>
            </a:r>
            <a:r>
              <a:rPr lang="en-GB" dirty="0"/>
              <a:t> </a:t>
            </a:r>
            <a:r>
              <a:rPr lang="en-GB" dirty="0" err="1"/>
              <a:t>štitne</a:t>
            </a:r>
            <a:r>
              <a:rPr lang="en-GB" dirty="0"/>
              <a:t> </a:t>
            </a:r>
            <a:r>
              <a:rPr lang="en-GB" dirty="0" err="1"/>
              <a:t>žlezde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24014-B2A4-4E6F-A30C-D58BC0204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05907"/>
            <a:ext cx="10515600" cy="2871055"/>
          </a:xfrm>
        </p:spPr>
        <p:txBody>
          <a:bodyPr>
            <a:normAutofit/>
          </a:bodyPr>
          <a:lstStyle/>
          <a:p>
            <a:r>
              <a:rPr lang="en-GB" sz="2400" dirty="0" err="1"/>
              <a:t>Litijum</a:t>
            </a:r>
            <a:r>
              <a:rPr lang="en-GB" sz="2400" dirty="0"/>
              <a:t> </a:t>
            </a:r>
            <a:r>
              <a:rPr lang="en-GB" sz="2400" dirty="0" err="1"/>
              <a:t>verovatno</a:t>
            </a:r>
            <a:r>
              <a:rPr lang="en-GB" sz="2400" dirty="0"/>
              <a:t> </a:t>
            </a:r>
            <a:r>
              <a:rPr lang="en-GB" sz="2400" dirty="0" err="1"/>
              <a:t>smanjuje</a:t>
            </a:r>
            <a:r>
              <a:rPr lang="en-GB" sz="2400" dirty="0"/>
              <a:t> </a:t>
            </a:r>
            <a:r>
              <a:rPr lang="en-GB" sz="2400" dirty="0" err="1"/>
              <a:t>funkciju</a:t>
            </a:r>
            <a:r>
              <a:rPr lang="en-GB" sz="2400" dirty="0"/>
              <a:t> </a:t>
            </a:r>
            <a:r>
              <a:rPr lang="en-GB" sz="2400" dirty="0" err="1"/>
              <a:t>štitne</a:t>
            </a:r>
            <a:r>
              <a:rPr lang="en-GB" sz="2400" dirty="0"/>
              <a:t> </a:t>
            </a:r>
            <a:r>
              <a:rPr lang="en-GB" sz="2400" dirty="0" err="1"/>
              <a:t>žlezde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većine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izloženih</a:t>
            </a:r>
            <a:r>
              <a:rPr lang="en-GB" sz="2400" dirty="0"/>
              <a:t> </a:t>
            </a:r>
            <a:r>
              <a:rPr lang="en-GB" sz="2400" dirty="0" err="1"/>
              <a:t>leku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</a:t>
            </a:r>
            <a:r>
              <a:rPr lang="en-GB" sz="2400" dirty="0" err="1"/>
              <a:t>efekat</a:t>
            </a:r>
            <a:r>
              <a:rPr lang="en-GB" sz="2400" dirty="0"/>
              <a:t> je </a:t>
            </a:r>
            <a:r>
              <a:rPr lang="en-GB" sz="2400" dirty="0" err="1"/>
              <a:t>reverzibilan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neprogresivan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Nekoliko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razvije</a:t>
            </a:r>
            <a:r>
              <a:rPr lang="en-GB" sz="2400" dirty="0"/>
              <a:t> </a:t>
            </a:r>
            <a:r>
              <a:rPr lang="en-GB" sz="2400" dirty="0" err="1"/>
              <a:t>iskreno</a:t>
            </a:r>
            <a:r>
              <a:rPr lang="en-GB" sz="2400" dirty="0"/>
              <a:t> </a:t>
            </a:r>
            <a:r>
              <a:rPr lang="en-GB" sz="2400" dirty="0" err="1"/>
              <a:t>povećanje</a:t>
            </a:r>
            <a:r>
              <a:rPr lang="en-GB" sz="2400" dirty="0"/>
              <a:t> </a:t>
            </a:r>
            <a:r>
              <a:rPr lang="en-GB" sz="2400" dirty="0" err="1"/>
              <a:t>štitaste</a:t>
            </a:r>
            <a:r>
              <a:rPr lang="en-GB" sz="2400" dirty="0"/>
              <a:t> </a:t>
            </a:r>
            <a:r>
              <a:rPr lang="en-GB" sz="2400" dirty="0" err="1"/>
              <a:t>žlezde</a:t>
            </a:r>
            <a:r>
              <a:rPr lang="en-GB" sz="2400" dirty="0"/>
              <a:t>, a </a:t>
            </a:r>
            <a:r>
              <a:rPr lang="en-GB" sz="2400" dirty="0" err="1"/>
              <a:t>manji</a:t>
            </a:r>
            <a:r>
              <a:rPr lang="en-GB" sz="2400" dirty="0"/>
              <a:t> </a:t>
            </a:r>
            <a:r>
              <a:rPr lang="en-GB" sz="2400" dirty="0" err="1"/>
              <a:t>broj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dalje</a:t>
            </a:r>
            <a:r>
              <a:rPr lang="en-GB" sz="2400" dirty="0"/>
              <a:t> </a:t>
            </a:r>
            <a:r>
              <a:rPr lang="en-GB" sz="2400" dirty="0" err="1"/>
              <a:t>pokazuje</a:t>
            </a:r>
            <a:r>
              <a:rPr lang="en-GB" sz="2400" dirty="0"/>
              <a:t> </a:t>
            </a:r>
            <a:r>
              <a:rPr lang="en-GB" sz="2400" dirty="0" err="1"/>
              <a:t>simptome</a:t>
            </a:r>
            <a:r>
              <a:rPr lang="en-GB" sz="2400" dirty="0"/>
              <a:t> </a:t>
            </a:r>
            <a:r>
              <a:rPr lang="en-GB" sz="2400" dirty="0" err="1"/>
              <a:t>hipotireoze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Iako</a:t>
            </a:r>
            <a:r>
              <a:rPr lang="en-GB" sz="2400" dirty="0"/>
              <a:t> je </a:t>
            </a:r>
            <a:r>
              <a:rPr lang="en-GB" sz="2400" dirty="0" err="1"/>
              <a:t>predloženo</a:t>
            </a:r>
            <a:r>
              <a:rPr lang="en-GB" sz="2400" dirty="0"/>
              <a:t> </a:t>
            </a:r>
            <a:r>
              <a:rPr lang="en-GB" sz="2400" dirty="0" err="1"/>
              <a:t>početno</a:t>
            </a:r>
            <a:r>
              <a:rPr lang="en-GB" sz="2400" dirty="0"/>
              <a:t> </a:t>
            </a:r>
            <a:r>
              <a:rPr lang="en-GB" sz="2400" dirty="0" err="1"/>
              <a:t>testiranje</a:t>
            </a:r>
            <a:r>
              <a:rPr lang="en-GB" sz="2400" dirty="0"/>
              <a:t> </a:t>
            </a:r>
            <a:r>
              <a:rPr lang="en-GB" sz="2400" dirty="0" err="1"/>
              <a:t>štitne</a:t>
            </a:r>
            <a:r>
              <a:rPr lang="en-GB" sz="2400" dirty="0"/>
              <a:t> </a:t>
            </a:r>
            <a:r>
              <a:rPr lang="en-GB" sz="2400" dirty="0" err="1"/>
              <a:t>žlezde</a:t>
            </a:r>
            <a:r>
              <a:rPr lang="en-GB" sz="2400" dirty="0"/>
              <a:t> </a:t>
            </a:r>
            <a:r>
              <a:rPr lang="en-GB" sz="2400" dirty="0" err="1"/>
              <a:t>praćeno</a:t>
            </a:r>
            <a:r>
              <a:rPr lang="en-GB" sz="2400" dirty="0"/>
              <a:t> </a:t>
            </a:r>
            <a:r>
              <a:rPr lang="en-GB" sz="2400" dirty="0" err="1"/>
              <a:t>redovnim</a:t>
            </a:r>
            <a:r>
              <a:rPr lang="en-GB" sz="2400" dirty="0"/>
              <a:t> </a:t>
            </a:r>
            <a:r>
              <a:rPr lang="en-GB" sz="2400" dirty="0" err="1"/>
              <a:t>praćenjem</a:t>
            </a:r>
            <a:r>
              <a:rPr lang="en-GB" sz="2400" dirty="0"/>
              <a:t> </a:t>
            </a:r>
            <a:r>
              <a:rPr lang="en-GB" sz="2400" dirty="0" err="1"/>
              <a:t>funkcije</a:t>
            </a:r>
            <a:r>
              <a:rPr lang="en-GB" sz="2400" dirty="0"/>
              <a:t> </a:t>
            </a:r>
            <a:r>
              <a:rPr lang="en-GB" sz="2400" dirty="0" err="1"/>
              <a:t>štitne</a:t>
            </a:r>
            <a:r>
              <a:rPr lang="en-GB" sz="2400" dirty="0"/>
              <a:t> </a:t>
            </a:r>
            <a:r>
              <a:rPr lang="en-GB" sz="2400" dirty="0" err="1"/>
              <a:t>žlezde</a:t>
            </a:r>
            <a:r>
              <a:rPr lang="en-GB" sz="2400" dirty="0"/>
              <a:t>, </a:t>
            </a:r>
            <a:r>
              <a:rPr lang="en-GB" sz="2400" dirty="0" err="1"/>
              <a:t>takve</a:t>
            </a:r>
            <a:r>
              <a:rPr lang="en-GB" sz="2400" dirty="0"/>
              <a:t> procedure </a:t>
            </a:r>
            <a:r>
              <a:rPr lang="en-GB" sz="2400" dirty="0" err="1"/>
              <a:t>nisu</a:t>
            </a:r>
            <a:r>
              <a:rPr lang="en-GB" sz="2400" dirty="0"/>
              <a:t> </a:t>
            </a:r>
            <a:r>
              <a:rPr lang="en-GB" sz="2400" dirty="0" err="1"/>
              <a:t>isplative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Međutim</a:t>
            </a:r>
            <a:r>
              <a:rPr lang="en-GB" sz="2400" dirty="0"/>
              <a:t>, </a:t>
            </a:r>
            <a:r>
              <a:rPr lang="en-GB" sz="2400" dirty="0" err="1"/>
              <a:t>oprezno</a:t>
            </a:r>
            <a:r>
              <a:rPr lang="en-GB" sz="2400" dirty="0"/>
              <a:t> je </a:t>
            </a:r>
            <a:r>
              <a:rPr lang="en-GB" sz="2400" dirty="0" err="1"/>
              <a:t>dobijanje</a:t>
            </a:r>
            <a:r>
              <a:rPr lang="en-GB" sz="2400" dirty="0"/>
              <a:t> </a:t>
            </a:r>
            <a:r>
              <a:rPr lang="en-GB" sz="2400" dirty="0" err="1"/>
              <a:t>koncentracije</a:t>
            </a:r>
            <a:r>
              <a:rPr lang="en-GB" sz="2400" dirty="0"/>
              <a:t> TSH u </a:t>
            </a:r>
            <a:r>
              <a:rPr lang="en-GB" sz="2400" dirty="0" err="1"/>
              <a:t>serumu</a:t>
            </a:r>
            <a:r>
              <a:rPr lang="en-GB" sz="2400" dirty="0"/>
              <a:t> </a:t>
            </a:r>
            <a:r>
              <a:rPr lang="en-GB" sz="2400" dirty="0" err="1"/>
              <a:t>svakih</a:t>
            </a:r>
            <a:r>
              <a:rPr lang="en-GB" sz="2400" dirty="0"/>
              <a:t> 6-12 </a:t>
            </a:r>
            <a:r>
              <a:rPr lang="en-GB" sz="2400" dirty="0" err="1"/>
              <a:t>meseci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653415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72CAD-91F4-4CB2-BBAE-DB3A36FEB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Nefrogeni</a:t>
            </a:r>
            <a:r>
              <a:rPr lang="en-GB" dirty="0"/>
              <a:t> </a:t>
            </a:r>
            <a:r>
              <a:rPr lang="en-GB" dirty="0" err="1"/>
              <a:t>dijabetes</a:t>
            </a:r>
            <a:r>
              <a:rPr lang="en-GB" dirty="0"/>
              <a:t> insipidus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drugi</a:t>
            </a:r>
            <a:r>
              <a:rPr lang="en-GB" dirty="0"/>
              <a:t> </a:t>
            </a:r>
            <a:r>
              <a:rPr lang="en-GB" dirty="0" err="1"/>
              <a:t>neželjeni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bubrege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258F2-57A1-497B-8346-1E89F78ED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9863"/>
            <a:ext cx="10515600" cy="4443012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/>
              <a:t>Polidipsija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poliurija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uobičajene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reverzibilne</a:t>
            </a:r>
            <a:r>
              <a:rPr lang="en-GB" dirty="0"/>
              <a:t> </a:t>
            </a:r>
            <a:r>
              <a:rPr lang="en-GB" dirty="0" err="1"/>
              <a:t>popratne</a:t>
            </a:r>
            <a:r>
              <a:rPr lang="en-GB" dirty="0"/>
              <a:t> </a:t>
            </a:r>
            <a:r>
              <a:rPr lang="en-GB" dirty="0" err="1"/>
              <a:t>posledice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, </a:t>
            </a:r>
            <a:r>
              <a:rPr lang="en-GB" dirty="0" err="1"/>
              <a:t>koje</a:t>
            </a:r>
            <a:r>
              <a:rPr lang="en-GB" dirty="0"/>
              <a:t> se </a:t>
            </a:r>
            <a:r>
              <a:rPr lang="en-GB" dirty="0" err="1"/>
              <a:t>javljaju</a:t>
            </a:r>
            <a:r>
              <a:rPr lang="en-GB" dirty="0"/>
              <a:t>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terapijskim</a:t>
            </a:r>
            <a:r>
              <a:rPr lang="en-GB" dirty="0"/>
              <a:t> </a:t>
            </a:r>
            <a:r>
              <a:rPr lang="en-GB" dirty="0" err="1"/>
              <a:t>koncentracijama</a:t>
            </a:r>
            <a:r>
              <a:rPr lang="en-GB" dirty="0"/>
              <a:t> u </a:t>
            </a:r>
            <a:r>
              <a:rPr lang="en-GB" dirty="0" err="1"/>
              <a:t>serumu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Glavna</a:t>
            </a:r>
            <a:r>
              <a:rPr lang="en-GB" dirty="0"/>
              <a:t> </a:t>
            </a:r>
            <a:r>
              <a:rPr lang="en-GB" dirty="0" err="1"/>
              <a:t>uključena</a:t>
            </a:r>
            <a:r>
              <a:rPr lang="en-GB" dirty="0"/>
              <a:t> </a:t>
            </a:r>
            <a:r>
              <a:rPr lang="en-GB" dirty="0" err="1"/>
              <a:t>fiziološka</a:t>
            </a:r>
            <a:r>
              <a:rPr lang="en-GB" dirty="0"/>
              <a:t> </a:t>
            </a:r>
            <a:r>
              <a:rPr lang="en-GB" dirty="0" err="1"/>
              <a:t>lezija</a:t>
            </a:r>
            <a:r>
              <a:rPr lang="en-GB" dirty="0"/>
              <a:t> je </a:t>
            </a:r>
            <a:r>
              <a:rPr lang="en-GB" dirty="0" err="1"/>
              <a:t>gubitak</a:t>
            </a:r>
            <a:r>
              <a:rPr lang="en-GB" dirty="0"/>
              <a:t> </a:t>
            </a:r>
            <a:r>
              <a:rPr lang="en-GB" dirty="0" err="1"/>
              <a:t>reakcije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antidiuretski</a:t>
            </a:r>
            <a:r>
              <a:rPr lang="en-GB" dirty="0"/>
              <a:t> </a:t>
            </a:r>
            <a:r>
              <a:rPr lang="en-GB" dirty="0" err="1"/>
              <a:t>hormon</a:t>
            </a:r>
            <a:r>
              <a:rPr lang="en-GB" dirty="0"/>
              <a:t> (</a:t>
            </a:r>
            <a:r>
              <a:rPr lang="en-GB" dirty="0" err="1"/>
              <a:t>nefrogeni</a:t>
            </a:r>
            <a:r>
              <a:rPr lang="en-GB" dirty="0"/>
              <a:t> </a:t>
            </a:r>
            <a:r>
              <a:rPr lang="en-GB" dirty="0" err="1"/>
              <a:t>dijabetes</a:t>
            </a:r>
            <a:r>
              <a:rPr lang="en-GB" dirty="0"/>
              <a:t> insipidus). </a:t>
            </a:r>
            <a:endParaRPr lang="sr-Latn-RS" dirty="0"/>
          </a:p>
          <a:p>
            <a:r>
              <a:rPr lang="en-GB" dirty="0" err="1"/>
              <a:t>Dijabetes</a:t>
            </a:r>
            <a:r>
              <a:rPr lang="en-GB" dirty="0"/>
              <a:t> insipidus </a:t>
            </a:r>
            <a:r>
              <a:rPr lang="en-GB" dirty="0" err="1"/>
              <a:t>izazvan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 je </a:t>
            </a:r>
            <a:r>
              <a:rPr lang="en-GB" dirty="0" err="1"/>
              <a:t>otporan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vazopresin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reaguje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amilorid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Sakupljena</a:t>
            </a:r>
            <a:r>
              <a:rPr lang="en-GB" dirty="0"/>
              <a:t> je </a:t>
            </a:r>
            <a:r>
              <a:rPr lang="en-GB" dirty="0" err="1"/>
              <a:t>obimna</a:t>
            </a:r>
            <a:r>
              <a:rPr lang="en-GB" dirty="0"/>
              <a:t> </a:t>
            </a:r>
            <a:r>
              <a:rPr lang="en-GB" dirty="0" err="1"/>
              <a:t>literatura</a:t>
            </a:r>
            <a:r>
              <a:rPr lang="en-GB" dirty="0"/>
              <a:t> o </a:t>
            </a:r>
            <a:r>
              <a:rPr lang="en-GB" dirty="0" err="1"/>
              <a:t>drugim</a:t>
            </a:r>
            <a:r>
              <a:rPr lang="en-GB" dirty="0"/>
              <a:t> </a:t>
            </a:r>
            <a:r>
              <a:rPr lang="en-GB" dirty="0" err="1"/>
              <a:t>oblicima</a:t>
            </a:r>
            <a:r>
              <a:rPr lang="en-GB" dirty="0"/>
              <a:t> </a:t>
            </a:r>
            <a:r>
              <a:rPr lang="en-GB" dirty="0" err="1"/>
              <a:t>bubrežne</a:t>
            </a:r>
            <a:r>
              <a:rPr lang="en-GB" dirty="0"/>
              <a:t> </a:t>
            </a:r>
            <a:r>
              <a:rPr lang="en-GB" dirty="0" err="1"/>
              <a:t>disfunkcije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dugotrajne</a:t>
            </a:r>
            <a:r>
              <a:rPr lang="en-GB" dirty="0"/>
              <a:t> </a:t>
            </a:r>
            <a:r>
              <a:rPr lang="en-GB" dirty="0" err="1"/>
              <a:t>terapije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hronični</a:t>
            </a:r>
            <a:r>
              <a:rPr lang="en-GB" dirty="0"/>
              <a:t> </a:t>
            </a:r>
            <a:r>
              <a:rPr lang="en-GB" dirty="0" err="1"/>
              <a:t>intersticijski</a:t>
            </a:r>
            <a:r>
              <a:rPr lang="en-GB" dirty="0"/>
              <a:t> </a:t>
            </a:r>
            <a:r>
              <a:rPr lang="en-GB" dirty="0" err="1"/>
              <a:t>nefritis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glomerulopatiju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minimalnim</a:t>
            </a:r>
            <a:r>
              <a:rPr lang="en-GB" dirty="0"/>
              <a:t> </a:t>
            </a:r>
            <a:r>
              <a:rPr lang="en-GB" dirty="0" err="1"/>
              <a:t>promenama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nefrotskim</a:t>
            </a:r>
            <a:r>
              <a:rPr lang="en-GB" dirty="0"/>
              <a:t> </a:t>
            </a:r>
            <a:r>
              <a:rPr lang="en-GB" dirty="0" err="1"/>
              <a:t>sindromom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Uočeni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neki</a:t>
            </a:r>
            <a:r>
              <a:rPr lang="en-GB" dirty="0"/>
              <a:t> </a:t>
            </a:r>
            <a:r>
              <a:rPr lang="en-GB" dirty="0" err="1"/>
              <a:t>slučajevi</a:t>
            </a:r>
            <a:r>
              <a:rPr lang="en-GB" dirty="0"/>
              <a:t> </a:t>
            </a:r>
            <a:r>
              <a:rPr lang="en-GB" dirty="0" err="1"/>
              <a:t>smanjene</a:t>
            </a:r>
            <a:r>
              <a:rPr lang="en-GB" dirty="0"/>
              <a:t> </a:t>
            </a:r>
            <a:r>
              <a:rPr lang="en-GB" dirty="0" err="1"/>
              <a:t>brzine</a:t>
            </a:r>
            <a:r>
              <a:rPr lang="en-GB" dirty="0"/>
              <a:t> </a:t>
            </a:r>
            <a:r>
              <a:rPr lang="en-GB" dirty="0" err="1"/>
              <a:t>glomerularne</a:t>
            </a:r>
            <a:r>
              <a:rPr lang="en-GB" dirty="0"/>
              <a:t> </a:t>
            </a:r>
            <a:r>
              <a:rPr lang="en-GB" dirty="0" err="1"/>
              <a:t>filtracije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zabeleženi</a:t>
            </a:r>
            <a:r>
              <a:rPr lang="en-GB" dirty="0"/>
              <a:t> </a:t>
            </a:r>
            <a:r>
              <a:rPr lang="en-GB" dirty="0" err="1"/>
              <a:t>slučajevi</a:t>
            </a:r>
            <a:r>
              <a:rPr lang="en-GB" dirty="0"/>
              <a:t> </a:t>
            </a:r>
            <a:r>
              <a:rPr lang="en-GB" dirty="0" err="1"/>
              <a:t>izražene</a:t>
            </a:r>
            <a:r>
              <a:rPr lang="en-GB" dirty="0"/>
              <a:t> </a:t>
            </a:r>
            <a:r>
              <a:rPr lang="en-GB" dirty="0" err="1"/>
              <a:t>azotemije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bubrežne</a:t>
            </a:r>
            <a:r>
              <a:rPr lang="en-GB" dirty="0"/>
              <a:t> </a:t>
            </a:r>
            <a:r>
              <a:rPr lang="en-GB" dirty="0" err="1"/>
              <a:t>insuficijencije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Pacijenti</a:t>
            </a:r>
            <a:r>
              <a:rPr lang="en-GB" dirty="0"/>
              <a:t> koji </a:t>
            </a:r>
            <a:r>
              <a:rPr lang="en-GB" dirty="0" err="1"/>
              <a:t>primaju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da </a:t>
            </a:r>
            <a:r>
              <a:rPr lang="en-GB" dirty="0" err="1"/>
              <a:t>izbegavaju</a:t>
            </a:r>
            <a:r>
              <a:rPr lang="en-GB" dirty="0"/>
              <a:t> </a:t>
            </a:r>
            <a:r>
              <a:rPr lang="en-GB" dirty="0" err="1"/>
              <a:t>dehidraciju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povezanu</a:t>
            </a:r>
            <a:r>
              <a:rPr lang="en-GB" dirty="0"/>
              <a:t> </a:t>
            </a:r>
            <a:r>
              <a:rPr lang="en-GB" dirty="0" err="1"/>
              <a:t>povećanu</a:t>
            </a:r>
            <a:r>
              <a:rPr lang="en-GB" dirty="0"/>
              <a:t> </a:t>
            </a:r>
            <a:r>
              <a:rPr lang="en-GB" dirty="0" err="1"/>
              <a:t>koncentraciju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u ​​</a:t>
            </a:r>
            <a:r>
              <a:rPr lang="en-GB" dirty="0" err="1"/>
              <a:t>urinu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/>
              <a:t>Da bi se </a:t>
            </a:r>
            <a:r>
              <a:rPr lang="en-GB" dirty="0" err="1"/>
              <a:t>otkrile</a:t>
            </a:r>
            <a:r>
              <a:rPr lang="en-GB" dirty="0"/>
              <a:t> </a:t>
            </a:r>
            <a:r>
              <a:rPr lang="en-GB" dirty="0" err="1"/>
              <a:t>promene</a:t>
            </a:r>
            <a:r>
              <a:rPr lang="en-GB" dirty="0"/>
              <a:t>,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vršiti</a:t>
            </a:r>
            <a:r>
              <a:rPr lang="en-GB" dirty="0"/>
              <a:t> </a:t>
            </a:r>
            <a:r>
              <a:rPr lang="en-GB" dirty="0" err="1"/>
              <a:t>periodične</a:t>
            </a:r>
            <a:r>
              <a:rPr lang="en-GB" dirty="0"/>
              <a:t> </a:t>
            </a:r>
            <a:r>
              <a:rPr lang="en-GB" dirty="0" err="1"/>
              <a:t>testove</a:t>
            </a:r>
            <a:r>
              <a:rPr lang="en-GB" dirty="0"/>
              <a:t> </a:t>
            </a:r>
            <a:r>
              <a:rPr lang="en-GB" dirty="0" err="1"/>
              <a:t>sposobnosti</a:t>
            </a:r>
            <a:r>
              <a:rPr lang="en-GB" dirty="0"/>
              <a:t> </a:t>
            </a:r>
            <a:r>
              <a:rPr lang="en-GB" dirty="0" err="1"/>
              <a:t>koncentracije</a:t>
            </a:r>
            <a:r>
              <a:rPr lang="en-GB" dirty="0"/>
              <a:t> </a:t>
            </a:r>
            <a:r>
              <a:rPr lang="en-GB" dirty="0" err="1"/>
              <a:t>bubrega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320782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6306D-8AA0-43AA-9E11-2A41CF1C7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Edem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AFC7E-2A09-4E44-B6B3-DA68E3110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05423"/>
            <a:ext cx="10515600" cy="2971539"/>
          </a:xfrm>
        </p:spPr>
        <p:txBody>
          <a:bodyPr>
            <a:normAutofit/>
          </a:bodyPr>
          <a:lstStyle/>
          <a:p>
            <a:r>
              <a:rPr lang="en-GB" sz="2400" dirty="0" err="1"/>
              <a:t>Edem</a:t>
            </a:r>
            <a:r>
              <a:rPr lang="en-GB" sz="2400" dirty="0"/>
              <a:t> je </a:t>
            </a:r>
            <a:r>
              <a:rPr lang="en-GB" sz="2400" dirty="0" err="1"/>
              <a:t>uobičajen</a:t>
            </a:r>
            <a:r>
              <a:rPr lang="en-GB" sz="2400" dirty="0"/>
              <a:t> </a:t>
            </a:r>
            <a:r>
              <a:rPr lang="en-GB" sz="2400" dirty="0" err="1"/>
              <a:t>neželjeni</a:t>
            </a:r>
            <a:r>
              <a:rPr lang="en-GB" sz="2400" dirty="0"/>
              <a:t> </a:t>
            </a:r>
            <a:r>
              <a:rPr lang="en-GB" sz="2400" dirty="0" err="1"/>
              <a:t>efekat</a:t>
            </a:r>
            <a:r>
              <a:rPr lang="en-GB" sz="2400" dirty="0"/>
              <a:t> </a:t>
            </a:r>
            <a:r>
              <a:rPr lang="en-GB" sz="2400" dirty="0" err="1"/>
              <a:t>lečenja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biti</a:t>
            </a:r>
            <a:r>
              <a:rPr lang="en-GB" sz="2400" dirty="0"/>
              <a:t> </a:t>
            </a:r>
            <a:r>
              <a:rPr lang="en-GB" sz="2400" dirty="0" err="1"/>
              <a:t>povezan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nekim</a:t>
            </a:r>
            <a:r>
              <a:rPr lang="en-GB" sz="2400" dirty="0"/>
              <a:t> </a:t>
            </a:r>
            <a:r>
              <a:rPr lang="en-GB" sz="2400" dirty="0" err="1"/>
              <a:t>efektom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zadržavanje</a:t>
            </a:r>
            <a:r>
              <a:rPr lang="en-GB" sz="2400" dirty="0"/>
              <a:t> </a:t>
            </a:r>
            <a:r>
              <a:rPr lang="en-GB" sz="2400" dirty="0" err="1"/>
              <a:t>natrijuma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Iako</a:t>
            </a:r>
            <a:r>
              <a:rPr lang="en-GB" sz="2400" dirty="0"/>
              <a:t> se </a:t>
            </a:r>
            <a:r>
              <a:rPr lang="en-GB" sz="2400" dirty="0" err="1"/>
              <a:t>povećanje</a:t>
            </a:r>
            <a:r>
              <a:rPr lang="en-GB" sz="2400" dirty="0"/>
              <a:t> </a:t>
            </a:r>
            <a:r>
              <a:rPr lang="en-GB" sz="2400" dirty="0" err="1"/>
              <a:t>telesne</a:t>
            </a:r>
            <a:r>
              <a:rPr lang="en-GB" sz="2400" dirty="0"/>
              <a:t> </a:t>
            </a:r>
            <a:r>
              <a:rPr lang="en-GB" sz="2400" dirty="0" err="1"/>
              <a:t>težine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očekivati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koji </a:t>
            </a:r>
            <a:r>
              <a:rPr lang="en-GB" sz="2400" dirty="0" err="1"/>
              <a:t>postanu</a:t>
            </a:r>
            <a:r>
              <a:rPr lang="en-GB" sz="2400" dirty="0"/>
              <a:t> </a:t>
            </a:r>
            <a:r>
              <a:rPr lang="en-GB" sz="2400" dirty="0" err="1"/>
              <a:t>edematozni</a:t>
            </a:r>
            <a:r>
              <a:rPr lang="en-GB" sz="2400" dirty="0"/>
              <a:t>, </a:t>
            </a:r>
            <a:r>
              <a:rPr lang="en-GB" sz="2400" dirty="0" err="1"/>
              <a:t>zadržavanje</a:t>
            </a:r>
            <a:r>
              <a:rPr lang="en-GB" sz="2400" dirty="0"/>
              <a:t> </a:t>
            </a:r>
            <a:r>
              <a:rPr lang="en-GB" sz="2400" dirty="0" err="1"/>
              <a:t>vode</a:t>
            </a:r>
            <a:r>
              <a:rPr lang="en-GB" sz="2400" dirty="0"/>
              <a:t> ne </a:t>
            </a:r>
            <a:r>
              <a:rPr lang="en-GB" sz="2400" dirty="0" err="1"/>
              <a:t>uzima</a:t>
            </a:r>
            <a:r>
              <a:rPr lang="en-GB" sz="2400" dirty="0"/>
              <a:t> u </a:t>
            </a:r>
            <a:r>
              <a:rPr lang="en-GB" sz="2400" dirty="0" err="1"/>
              <a:t>obzir</a:t>
            </a:r>
            <a:r>
              <a:rPr lang="en-GB" sz="2400" dirty="0"/>
              <a:t> </a:t>
            </a:r>
            <a:r>
              <a:rPr lang="en-GB" sz="2400" dirty="0" err="1"/>
              <a:t>povećanje</a:t>
            </a:r>
            <a:r>
              <a:rPr lang="en-GB" sz="2400" dirty="0"/>
              <a:t> </a:t>
            </a:r>
            <a:r>
              <a:rPr lang="en-GB" sz="2400" dirty="0" err="1"/>
              <a:t>telesne</a:t>
            </a:r>
            <a:r>
              <a:rPr lang="en-GB" sz="2400" dirty="0"/>
              <a:t> </a:t>
            </a:r>
            <a:r>
              <a:rPr lang="en-GB" sz="2400" dirty="0" err="1"/>
              <a:t>težine</a:t>
            </a:r>
            <a:r>
              <a:rPr lang="en-GB" sz="2400" dirty="0"/>
              <a:t> </a:t>
            </a:r>
            <a:r>
              <a:rPr lang="en-GB" sz="2400" dirty="0" err="1"/>
              <a:t>uočeno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do 30% </a:t>
            </a:r>
            <a:r>
              <a:rPr lang="en-GB" sz="2400" dirty="0" err="1"/>
              <a:t>pacijenata</a:t>
            </a:r>
            <a:r>
              <a:rPr lang="en-GB" sz="2400" dirty="0"/>
              <a:t> koji </a:t>
            </a:r>
            <a:r>
              <a:rPr lang="en-GB" sz="2400" dirty="0" err="1"/>
              <a:t>uzimaju</a:t>
            </a:r>
            <a:r>
              <a:rPr lang="en-GB" sz="2400" dirty="0"/>
              <a:t> </a:t>
            </a:r>
            <a:r>
              <a:rPr lang="en-GB" sz="2400" dirty="0" err="1"/>
              <a:t>litijum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920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59D08-A8D4-4C69-BD5E-2AE8DDF79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Priroda</a:t>
            </a:r>
            <a:r>
              <a:rPr lang="en-GB" dirty="0"/>
              <a:t> </a:t>
            </a:r>
            <a:r>
              <a:rPr lang="en-GB" dirty="0" err="1"/>
              <a:t>psihoze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šizofrenije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267B7-77BF-46C3-A553-7D47898BA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1" y="1825625"/>
            <a:ext cx="11555605" cy="4836432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Termin</a:t>
            </a:r>
            <a:r>
              <a:rPr lang="en-GB" dirty="0"/>
              <a:t> „</a:t>
            </a:r>
            <a:r>
              <a:rPr lang="en-GB" dirty="0" err="1"/>
              <a:t>psihoza</a:t>
            </a:r>
            <a:r>
              <a:rPr lang="en-GB" dirty="0"/>
              <a:t>“ </a:t>
            </a:r>
            <a:r>
              <a:rPr lang="en-GB" dirty="0" err="1"/>
              <a:t>označava</a:t>
            </a:r>
            <a:r>
              <a:rPr lang="en-GB" dirty="0"/>
              <a:t> </a:t>
            </a:r>
            <a:r>
              <a:rPr lang="en-GB" dirty="0" err="1"/>
              <a:t>niz</a:t>
            </a:r>
            <a:r>
              <a:rPr lang="en-GB" dirty="0"/>
              <a:t> </a:t>
            </a:r>
            <a:r>
              <a:rPr lang="en-GB" dirty="0" err="1"/>
              <a:t>mentalnih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koje</a:t>
            </a:r>
            <a:r>
              <a:rPr lang="en-GB" dirty="0"/>
              <a:t> </a:t>
            </a:r>
            <a:r>
              <a:rPr lang="en-GB" dirty="0" err="1"/>
              <a:t>karakteriše</a:t>
            </a:r>
            <a:r>
              <a:rPr lang="sr-Latn-RS" dirty="0"/>
              <a:t>:</a:t>
            </a:r>
          </a:p>
          <a:p>
            <a:pPr lvl="1"/>
            <a:r>
              <a:rPr lang="en-GB" dirty="0"/>
              <a:t> </a:t>
            </a:r>
            <a:r>
              <a:rPr lang="en-GB" dirty="0" err="1"/>
              <a:t>nemogućnost</a:t>
            </a:r>
            <a:r>
              <a:rPr lang="en-GB" dirty="0"/>
              <a:t> </a:t>
            </a:r>
            <a:r>
              <a:rPr lang="en-GB" dirty="0" err="1"/>
              <a:t>razlikovanja</a:t>
            </a:r>
            <a:r>
              <a:rPr lang="en-GB" dirty="0"/>
              <a:t> </a:t>
            </a:r>
            <a:r>
              <a:rPr lang="en-GB" dirty="0" err="1"/>
              <a:t>između</a:t>
            </a:r>
            <a:r>
              <a:rPr lang="en-GB" dirty="0"/>
              <a:t> </a:t>
            </a:r>
            <a:r>
              <a:rPr lang="en-GB" dirty="0" err="1"/>
              <a:t>onoga</a:t>
            </a:r>
            <a:r>
              <a:rPr lang="en-GB" dirty="0"/>
              <a:t> </a:t>
            </a:r>
            <a:r>
              <a:rPr lang="en-GB" dirty="0" err="1"/>
              <a:t>što</a:t>
            </a:r>
            <a:r>
              <a:rPr lang="en-GB" dirty="0"/>
              <a:t> je </a:t>
            </a:r>
            <a:r>
              <a:rPr lang="en-GB" dirty="0" err="1"/>
              <a:t>stvarno</a:t>
            </a:r>
            <a:r>
              <a:rPr lang="en-GB" dirty="0"/>
              <a:t>, a </a:t>
            </a:r>
            <a:r>
              <a:rPr lang="en-GB" dirty="0" err="1"/>
              <a:t>šta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: </a:t>
            </a:r>
            <a:endParaRPr lang="sr-Latn-RS" dirty="0"/>
          </a:p>
          <a:p>
            <a:pPr lvl="1"/>
            <a:r>
              <a:rPr lang="en-GB" dirty="0" err="1"/>
              <a:t>prisustvo</a:t>
            </a:r>
            <a:r>
              <a:rPr lang="en-GB" dirty="0"/>
              <a:t> </a:t>
            </a:r>
            <a:r>
              <a:rPr lang="en-GB" dirty="0" err="1"/>
              <a:t>zabluda</a:t>
            </a:r>
            <a:r>
              <a:rPr lang="en-GB" dirty="0"/>
              <a:t> (</a:t>
            </a:r>
            <a:r>
              <a:rPr lang="en-GB" dirty="0" err="1"/>
              <a:t>lažna</a:t>
            </a:r>
            <a:r>
              <a:rPr lang="en-GB" dirty="0"/>
              <a:t> </a:t>
            </a:r>
            <a:r>
              <a:rPr lang="en-GB" dirty="0" err="1"/>
              <a:t>uverenja</a:t>
            </a:r>
            <a:r>
              <a:rPr lang="en-GB" dirty="0"/>
              <a:t>); </a:t>
            </a:r>
            <a:endParaRPr lang="sr-Latn-RS" dirty="0"/>
          </a:p>
          <a:p>
            <a:pPr lvl="1"/>
            <a:r>
              <a:rPr lang="en-GB" dirty="0" err="1"/>
              <a:t>različite</a:t>
            </a:r>
            <a:r>
              <a:rPr lang="en-GB" dirty="0"/>
              <a:t> </a:t>
            </a:r>
            <a:r>
              <a:rPr lang="en-GB" dirty="0" err="1"/>
              <a:t>vrste</a:t>
            </a:r>
            <a:r>
              <a:rPr lang="en-GB" dirty="0"/>
              <a:t> </a:t>
            </a:r>
            <a:r>
              <a:rPr lang="en-GB" dirty="0" err="1"/>
              <a:t>halucinacija</a:t>
            </a:r>
            <a:r>
              <a:rPr lang="en-GB" dirty="0"/>
              <a:t>, 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slušnih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vizuelnih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taktilnih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mirisnih</a:t>
            </a:r>
            <a:r>
              <a:rPr lang="en-GB" dirty="0"/>
              <a:t>; </a:t>
            </a:r>
            <a:endParaRPr lang="sr-Latn-RS" dirty="0"/>
          </a:p>
          <a:p>
            <a:pPr lvl="1"/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grubo</a:t>
            </a:r>
            <a:r>
              <a:rPr lang="en-GB" dirty="0"/>
              <a:t> </a:t>
            </a:r>
            <a:r>
              <a:rPr lang="en-GB" dirty="0" err="1"/>
              <a:t>dezorganizovano</a:t>
            </a:r>
            <a:r>
              <a:rPr lang="en-GB" dirty="0"/>
              <a:t> </a:t>
            </a:r>
            <a:r>
              <a:rPr lang="en-GB" dirty="0" err="1"/>
              <a:t>mišljenje</a:t>
            </a:r>
            <a:r>
              <a:rPr lang="en-GB" dirty="0"/>
              <a:t> u </a:t>
            </a:r>
            <a:r>
              <a:rPr lang="en-GB" dirty="0" err="1"/>
              <a:t>jasnom</a:t>
            </a:r>
            <a:r>
              <a:rPr lang="en-GB" dirty="0"/>
              <a:t> </a:t>
            </a:r>
            <a:r>
              <a:rPr lang="en-GB" dirty="0" err="1"/>
              <a:t>čulstvu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Šizofrenija</a:t>
            </a:r>
            <a:r>
              <a:rPr lang="en-GB" dirty="0"/>
              <a:t> je </a:t>
            </a:r>
            <a:r>
              <a:rPr lang="en-GB" dirty="0" err="1"/>
              <a:t>posebna</a:t>
            </a:r>
            <a:r>
              <a:rPr lang="en-GB" dirty="0"/>
              <a:t> </a:t>
            </a:r>
            <a:r>
              <a:rPr lang="en-GB" dirty="0" err="1"/>
              <a:t>vrsta</a:t>
            </a:r>
            <a:r>
              <a:rPr lang="en-GB" dirty="0"/>
              <a:t> </a:t>
            </a:r>
            <a:r>
              <a:rPr lang="en-GB" dirty="0" err="1"/>
              <a:t>psihoze</a:t>
            </a:r>
            <a:r>
              <a:rPr lang="en-GB" dirty="0"/>
              <a:t> </a:t>
            </a:r>
            <a:r>
              <a:rPr lang="en-GB" dirty="0" err="1"/>
              <a:t>koju</a:t>
            </a:r>
            <a:r>
              <a:rPr lang="en-GB" dirty="0"/>
              <a:t> </a:t>
            </a:r>
            <a:r>
              <a:rPr lang="en-GB" dirty="0" err="1"/>
              <a:t>karakteriše</a:t>
            </a:r>
            <a:r>
              <a:rPr lang="en-GB" dirty="0"/>
              <a:t> </a:t>
            </a:r>
            <a:r>
              <a:rPr lang="en-GB" dirty="0" err="1"/>
              <a:t>uglavnom</a:t>
            </a:r>
            <a:r>
              <a:rPr lang="en-GB" dirty="0"/>
              <a:t> </a:t>
            </a:r>
            <a:r>
              <a:rPr lang="en-GB" dirty="0" err="1"/>
              <a:t>jasan</a:t>
            </a:r>
            <a:r>
              <a:rPr lang="en-GB" dirty="0"/>
              <a:t> </a:t>
            </a:r>
            <a:r>
              <a:rPr lang="en-GB" dirty="0" err="1"/>
              <a:t>senzorijum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izražen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razmišljanja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percepcije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Šizofrenija</a:t>
            </a:r>
            <a:r>
              <a:rPr lang="en-GB" dirty="0"/>
              <a:t> je </a:t>
            </a:r>
            <a:r>
              <a:rPr lang="en-GB" dirty="0" err="1"/>
              <a:t>najčešći</a:t>
            </a:r>
            <a:r>
              <a:rPr lang="en-GB" dirty="0"/>
              <a:t> </a:t>
            </a:r>
            <a:r>
              <a:rPr lang="en-GB" dirty="0" err="1"/>
              <a:t>psihotični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, </a:t>
            </a:r>
            <a:r>
              <a:rPr lang="en-GB" dirty="0" err="1"/>
              <a:t>prisutan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oko</a:t>
            </a:r>
            <a:r>
              <a:rPr lang="en-GB" dirty="0"/>
              <a:t> 1% </a:t>
            </a:r>
            <a:r>
              <a:rPr lang="en-GB" dirty="0" err="1"/>
              <a:t>populacije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odgovoran</a:t>
            </a:r>
            <a:r>
              <a:rPr lang="en-GB" dirty="0"/>
              <a:t> za </a:t>
            </a:r>
            <a:r>
              <a:rPr lang="en-GB" dirty="0" err="1"/>
              <a:t>otprilike</a:t>
            </a:r>
            <a:r>
              <a:rPr lang="en-GB" dirty="0"/>
              <a:t> </a:t>
            </a:r>
            <a:r>
              <a:rPr lang="en-GB" dirty="0" err="1"/>
              <a:t>polovinu</a:t>
            </a:r>
            <a:r>
              <a:rPr lang="en-GB" dirty="0"/>
              <a:t> </a:t>
            </a:r>
            <a:r>
              <a:rPr lang="en-GB" dirty="0" err="1"/>
              <a:t>dugotrajnih</a:t>
            </a:r>
            <a:r>
              <a:rPr lang="en-GB" dirty="0"/>
              <a:t> </a:t>
            </a:r>
            <a:r>
              <a:rPr lang="en-GB" dirty="0" err="1"/>
              <a:t>psihijatrijskih</a:t>
            </a:r>
            <a:r>
              <a:rPr lang="en-GB" dirty="0"/>
              <a:t> </a:t>
            </a:r>
            <a:r>
              <a:rPr lang="en-GB" dirty="0" err="1"/>
              <a:t>hospitalizacija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Psihoza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jedinstvena</a:t>
            </a:r>
            <a:r>
              <a:rPr lang="en-GB" dirty="0"/>
              <a:t> za </a:t>
            </a:r>
            <a:r>
              <a:rPr lang="en-GB" dirty="0" err="1"/>
              <a:t>šizofreniju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prisutna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svih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šizofrenijom</a:t>
            </a:r>
            <a:r>
              <a:rPr lang="en-GB" dirty="0"/>
              <a:t> u </a:t>
            </a:r>
            <a:r>
              <a:rPr lang="en-GB" dirty="0" err="1"/>
              <a:t>svakom</a:t>
            </a:r>
            <a:r>
              <a:rPr lang="en-GB" dirty="0"/>
              <a:t> </a:t>
            </a:r>
            <a:r>
              <a:rPr lang="en-GB" dirty="0" err="1"/>
              <a:t>trenutku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Šizofrenija</a:t>
            </a:r>
            <a:r>
              <a:rPr lang="en-GB" dirty="0"/>
              <a:t> se </a:t>
            </a:r>
            <a:r>
              <a:rPr lang="en-GB" dirty="0" err="1"/>
              <a:t>smatra</a:t>
            </a:r>
            <a:r>
              <a:rPr lang="en-GB" dirty="0"/>
              <a:t> </a:t>
            </a:r>
            <a:r>
              <a:rPr lang="en-GB" dirty="0" err="1"/>
              <a:t>neurorazvojnim</a:t>
            </a:r>
            <a:r>
              <a:rPr lang="en-GB" dirty="0"/>
              <a:t> </a:t>
            </a:r>
            <a:r>
              <a:rPr lang="en-GB" dirty="0" err="1"/>
              <a:t>poremećajem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To </a:t>
            </a:r>
            <a:r>
              <a:rPr lang="en-GB" dirty="0" err="1"/>
              <a:t>implicira</a:t>
            </a:r>
            <a:r>
              <a:rPr lang="en-GB" dirty="0"/>
              <a:t> da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strukturne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funkcionalne</a:t>
            </a:r>
            <a:r>
              <a:rPr lang="en-GB" dirty="0"/>
              <a:t> </a:t>
            </a:r>
            <a:r>
              <a:rPr lang="en-GB" dirty="0" err="1"/>
              <a:t>promene</a:t>
            </a:r>
            <a:r>
              <a:rPr lang="en-GB" dirty="0"/>
              <a:t> u </a:t>
            </a:r>
            <a:r>
              <a:rPr lang="en-GB" dirty="0" err="1"/>
              <a:t>mozgu</a:t>
            </a:r>
            <a:r>
              <a:rPr lang="en-GB" dirty="0"/>
              <a:t> </a:t>
            </a:r>
            <a:r>
              <a:rPr lang="en-GB" dirty="0" err="1"/>
              <a:t>prisutne</a:t>
            </a:r>
            <a:r>
              <a:rPr lang="en-GB" dirty="0"/>
              <a:t> </a:t>
            </a:r>
            <a:r>
              <a:rPr lang="en-GB" dirty="0" err="1"/>
              <a:t>čak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u </a:t>
            </a:r>
            <a:r>
              <a:rPr lang="en-GB" dirty="0" err="1"/>
              <a:t>materici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nekih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, </a:t>
            </a:r>
            <a:r>
              <a:rPr lang="en-GB" dirty="0" err="1"/>
              <a:t>ili</a:t>
            </a:r>
            <a:r>
              <a:rPr lang="en-GB" dirty="0"/>
              <a:t> da se </a:t>
            </a:r>
            <a:r>
              <a:rPr lang="en-GB" dirty="0" err="1"/>
              <a:t>razvijaju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detinjstva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adolescencije</a:t>
            </a:r>
            <a:r>
              <a:rPr lang="en-GB" dirty="0"/>
              <a:t>, </a:t>
            </a:r>
            <a:r>
              <a:rPr lang="en-GB" dirty="0" err="1"/>
              <a:t>ili</a:t>
            </a:r>
            <a:r>
              <a:rPr lang="en-GB" dirty="0"/>
              <a:t> </a:t>
            </a:r>
            <a:r>
              <a:rPr lang="en-GB" dirty="0" err="1"/>
              <a:t>oboje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blizanaca</a:t>
            </a:r>
            <a:r>
              <a:rPr lang="en-GB" dirty="0"/>
              <a:t>, </a:t>
            </a:r>
            <a:r>
              <a:rPr lang="en-GB" dirty="0" err="1"/>
              <a:t>usvojenja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porodične</a:t>
            </a:r>
            <a:r>
              <a:rPr lang="en-GB" dirty="0"/>
              <a:t> </a:t>
            </a:r>
            <a:r>
              <a:rPr lang="en-GB" dirty="0" err="1"/>
              <a:t>studije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en-GB" dirty="0" err="1"/>
              <a:t>utvrdile</a:t>
            </a:r>
            <a:r>
              <a:rPr lang="en-GB" dirty="0"/>
              <a:t> da je </a:t>
            </a:r>
            <a:r>
              <a:rPr lang="en-GB" dirty="0" err="1"/>
              <a:t>šizofrenija</a:t>
            </a:r>
            <a:r>
              <a:rPr lang="en-GB" dirty="0"/>
              <a:t> </a:t>
            </a:r>
            <a:r>
              <a:rPr lang="en-GB" dirty="0" err="1"/>
              <a:t>genetski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visokom</a:t>
            </a:r>
            <a:r>
              <a:rPr lang="en-GB" dirty="0"/>
              <a:t> </a:t>
            </a:r>
            <a:r>
              <a:rPr lang="en-GB" dirty="0" err="1"/>
              <a:t>naslednošću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Nijedan</a:t>
            </a:r>
            <a:r>
              <a:rPr lang="en-GB" dirty="0"/>
              <a:t> gen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uključen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Trenutne</a:t>
            </a:r>
            <a:r>
              <a:rPr lang="en-GB" dirty="0"/>
              <a:t> </a:t>
            </a:r>
            <a:r>
              <a:rPr lang="en-GB" dirty="0" err="1"/>
              <a:t>teorije</a:t>
            </a:r>
            <a:r>
              <a:rPr lang="en-GB" dirty="0"/>
              <a:t> </a:t>
            </a:r>
            <a:r>
              <a:rPr lang="en-GB" dirty="0" err="1"/>
              <a:t>uključuju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gena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uobičajenim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retkim</a:t>
            </a:r>
            <a:r>
              <a:rPr lang="en-GB" dirty="0"/>
              <a:t> </a:t>
            </a:r>
            <a:r>
              <a:rPr lang="en-GB" dirty="0" err="1"/>
              <a:t>mutacijama</a:t>
            </a:r>
            <a:r>
              <a:rPr lang="en-GB" dirty="0"/>
              <a:t>, </a:t>
            </a:r>
            <a:r>
              <a:rPr lang="en-GB" dirty="0" err="1"/>
              <a:t>uključujući</a:t>
            </a:r>
            <a:r>
              <a:rPr lang="en-GB" dirty="0"/>
              <a:t> </a:t>
            </a:r>
            <a:r>
              <a:rPr lang="en-GB" dirty="0" err="1"/>
              <a:t>velike</a:t>
            </a:r>
            <a:r>
              <a:rPr lang="en-GB" dirty="0"/>
              <a:t> </a:t>
            </a:r>
            <a:r>
              <a:rPr lang="en-GB" dirty="0" err="1"/>
              <a:t>delecije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insercije</a:t>
            </a:r>
            <a:r>
              <a:rPr lang="en-GB" dirty="0"/>
              <a:t> (</a:t>
            </a:r>
            <a:r>
              <a:rPr lang="en-GB" dirty="0" err="1"/>
              <a:t>varijacije</a:t>
            </a:r>
            <a:r>
              <a:rPr lang="en-GB" dirty="0"/>
              <a:t> </a:t>
            </a:r>
            <a:r>
              <a:rPr lang="en-GB" dirty="0" err="1"/>
              <a:t>broja</a:t>
            </a:r>
            <a:r>
              <a:rPr lang="en-GB" dirty="0"/>
              <a:t> </a:t>
            </a:r>
            <a:r>
              <a:rPr lang="en-GB" dirty="0" err="1"/>
              <a:t>kopija</a:t>
            </a:r>
            <a:r>
              <a:rPr lang="en-GB" dirty="0"/>
              <a:t>), </a:t>
            </a:r>
            <a:r>
              <a:rPr lang="en-GB" dirty="0" err="1"/>
              <a:t>kombinovanjem</a:t>
            </a:r>
            <a:r>
              <a:rPr lang="en-GB" dirty="0"/>
              <a:t> da bi </a:t>
            </a:r>
            <a:r>
              <a:rPr lang="en-GB" dirty="0" err="1"/>
              <a:t>proizvele</a:t>
            </a:r>
            <a:r>
              <a:rPr lang="en-GB" dirty="0"/>
              <a:t> </a:t>
            </a:r>
            <a:r>
              <a:rPr lang="en-GB" dirty="0" err="1"/>
              <a:t>veoma</a:t>
            </a:r>
            <a:r>
              <a:rPr lang="en-GB" dirty="0"/>
              <a:t> </a:t>
            </a:r>
            <a:r>
              <a:rPr lang="en-GB" dirty="0" err="1"/>
              <a:t>raznoliku</a:t>
            </a:r>
            <a:r>
              <a:rPr lang="en-GB" dirty="0"/>
              <a:t> </a:t>
            </a:r>
            <a:r>
              <a:rPr lang="en-GB" dirty="0" err="1"/>
              <a:t>kliničku</a:t>
            </a:r>
            <a:r>
              <a:rPr lang="en-GB" dirty="0"/>
              <a:t> </a:t>
            </a:r>
            <a:r>
              <a:rPr lang="en-GB" dirty="0" err="1"/>
              <a:t>prezentaciju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tok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585147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F458B-55A7-4A33-8884-821B5E9F5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Neželjeni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0DCBA-58E8-40F9-A4C1-DE06F5894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51419"/>
            <a:ext cx="10515600" cy="1725543"/>
          </a:xfrm>
        </p:spPr>
        <p:txBody>
          <a:bodyPr>
            <a:normAutofit/>
          </a:bodyPr>
          <a:lstStyle/>
          <a:p>
            <a:r>
              <a:rPr lang="en-GB" sz="2400" dirty="0" err="1"/>
              <a:t>Sindrom</a:t>
            </a:r>
            <a:r>
              <a:rPr lang="en-GB" sz="2400" dirty="0"/>
              <a:t> </a:t>
            </a:r>
            <a:r>
              <a:rPr lang="en-GB" sz="2400" dirty="0" err="1"/>
              <a:t>bradikardije-tahikardije</a:t>
            </a:r>
            <a:r>
              <a:rPr lang="en-GB" sz="2400" dirty="0"/>
              <a:t> („</a:t>
            </a:r>
            <a:r>
              <a:rPr lang="en-GB" sz="2400" dirty="0" err="1"/>
              <a:t>bolesni</a:t>
            </a:r>
            <a:r>
              <a:rPr lang="en-GB" sz="2400" dirty="0"/>
              <a:t> sinus”</a:t>
            </a:r>
            <a:r>
              <a:rPr lang="sr-Latn-RS" sz="2400" dirty="0"/>
              <a:t>, </a:t>
            </a:r>
            <a:r>
              <a:rPr lang="sr-Latn-RS" sz="2400" i="1" dirty="0"/>
              <a:t>“sick sinus”</a:t>
            </a:r>
            <a:r>
              <a:rPr lang="en-GB" sz="2400" dirty="0"/>
              <a:t>) je </a:t>
            </a:r>
            <a:r>
              <a:rPr lang="en-GB" sz="2400" dirty="0" err="1"/>
              <a:t>definitivna</a:t>
            </a:r>
            <a:r>
              <a:rPr lang="en-GB" sz="2400" dirty="0"/>
              <a:t> </a:t>
            </a:r>
            <a:r>
              <a:rPr lang="en-GB" sz="2400" dirty="0" err="1"/>
              <a:t>kontraindikacija</a:t>
            </a:r>
            <a:r>
              <a:rPr lang="en-GB" sz="2400" dirty="0"/>
              <a:t> za </a:t>
            </a:r>
            <a:r>
              <a:rPr lang="en-GB" sz="2400" dirty="0" err="1"/>
              <a:t>upotrebu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</a:t>
            </a:r>
            <a:r>
              <a:rPr lang="en-GB" sz="2400" dirty="0" err="1"/>
              <a:t>jer</a:t>
            </a:r>
            <a:r>
              <a:rPr lang="en-GB" sz="2400" dirty="0"/>
              <a:t> </a:t>
            </a:r>
            <a:r>
              <a:rPr lang="en-GB" sz="2400" dirty="0" err="1"/>
              <a:t>jon</a:t>
            </a:r>
            <a:r>
              <a:rPr lang="en-GB" sz="2400" dirty="0"/>
              <a:t> </a:t>
            </a:r>
            <a:r>
              <a:rPr lang="en-GB" sz="2400" dirty="0" err="1"/>
              <a:t>dodatno</a:t>
            </a:r>
            <a:r>
              <a:rPr lang="en-GB" sz="2400" dirty="0"/>
              <a:t> </a:t>
            </a:r>
            <a:r>
              <a:rPr lang="en-GB" sz="2400" dirty="0" err="1"/>
              <a:t>depresira</a:t>
            </a:r>
            <a:r>
              <a:rPr lang="en-GB" sz="2400" dirty="0"/>
              <a:t> </a:t>
            </a:r>
            <a:r>
              <a:rPr lang="en-GB" sz="2400" dirty="0" err="1"/>
              <a:t>sinusni</a:t>
            </a:r>
            <a:r>
              <a:rPr lang="en-GB" sz="2400" dirty="0"/>
              <a:t> </a:t>
            </a:r>
            <a:r>
              <a:rPr lang="en-GB" sz="2400" dirty="0" err="1"/>
              <a:t>čvor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Spljoštenje</a:t>
            </a:r>
            <a:r>
              <a:rPr lang="en-GB" sz="2400" dirty="0"/>
              <a:t> T-</a:t>
            </a:r>
            <a:r>
              <a:rPr lang="en-GB" sz="2400" dirty="0" err="1"/>
              <a:t>talasa</a:t>
            </a:r>
            <a:r>
              <a:rPr lang="en-GB" sz="2400" dirty="0"/>
              <a:t> se </a:t>
            </a:r>
            <a:r>
              <a:rPr lang="en-GB" sz="2400" dirty="0" err="1"/>
              <a:t>često</a:t>
            </a:r>
            <a:r>
              <a:rPr lang="en-GB" sz="2400" dirty="0"/>
              <a:t> </a:t>
            </a:r>
            <a:r>
              <a:rPr lang="en-GB" sz="2400" dirty="0" err="1"/>
              <a:t>primećuje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elektrokardiogramu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je od </a:t>
            </a:r>
            <a:r>
              <a:rPr lang="en-GB" sz="2400" dirty="0" err="1"/>
              <a:t>sumnjivog</a:t>
            </a:r>
            <a:r>
              <a:rPr lang="en-GB" sz="2400" dirty="0"/>
              <a:t> </a:t>
            </a:r>
            <a:r>
              <a:rPr lang="en-GB" sz="2400" dirty="0" err="1"/>
              <a:t>značaja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044452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39FAF-3C22-43D5-93B4-95C1E4D32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Употреба током трудноће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29BB6-D339-418C-A6EF-5751B8401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/>
              <a:t>Бубрежни клиренс литијума се повећава током трудноће и враћа се на ниже нивое одмах након порођаја. </a:t>
            </a:r>
            <a:endParaRPr lang="sr-Latn-RS" dirty="0"/>
          </a:p>
          <a:p>
            <a:r>
              <a:rPr lang="sr-Cyrl-RS" dirty="0"/>
              <a:t>Пацијент чија је концентрација литијума у ​​серуму у добром терапијском опсегу током трудноће може развити токсичне нивое након порођаја. </a:t>
            </a:r>
            <a:endParaRPr lang="sr-Latn-RS" dirty="0"/>
          </a:p>
          <a:p>
            <a:r>
              <a:rPr lang="sr-Cyrl-RS" dirty="0"/>
              <a:t>У овом тренутку потребна је посебна пажња у праћењу нивоа литијума. </a:t>
            </a:r>
            <a:endParaRPr lang="sr-Latn-RS" dirty="0"/>
          </a:p>
          <a:p>
            <a:r>
              <a:rPr lang="sr-Cyrl-RS" dirty="0"/>
              <a:t>Литијум се преноси на дојенчад преко мајчиног млека, у коме има концентрацију око једне трећине до половине серумске. </a:t>
            </a:r>
            <a:endParaRPr lang="sr-Latn-RS" dirty="0"/>
          </a:p>
          <a:p>
            <a:r>
              <a:rPr lang="sr-Cyrl-RS" dirty="0"/>
              <a:t>Литијумска токсичност код новорођенчади се манифестује летаргијом, цијанозом, слабим сисањем и </a:t>
            </a:r>
            <a:r>
              <a:rPr lang="sr-Cyrl-RS" i="1" dirty="0"/>
              <a:t>Моро</a:t>
            </a:r>
            <a:r>
              <a:rPr lang="sr-Cyrl-RS" dirty="0"/>
              <a:t> рефлексима, а можда и хепатомегалијом. </a:t>
            </a:r>
            <a:endParaRPr lang="sr-Latn-RS" dirty="0"/>
          </a:p>
          <a:p>
            <a:r>
              <a:rPr lang="sr-Cyrl-RS" dirty="0"/>
              <a:t>Питање дисморфогенезе изазване литијумом није решено. </a:t>
            </a:r>
            <a:endParaRPr lang="sr-Latn-RS" dirty="0"/>
          </a:p>
          <a:p>
            <a:r>
              <a:rPr lang="sr-Cyrl-RS" dirty="0"/>
              <a:t>Ранији извештај сугерисао је повећање срчаних аномалија—посебно </a:t>
            </a:r>
            <a:r>
              <a:rPr lang="en-GB" i="1" dirty="0" err="1"/>
              <a:t>Ebstein</a:t>
            </a:r>
            <a:r>
              <a:rPr lang="sr-Cyrl-RS" dirty="0"/>
              <a:t> аномалије—код литијумских беба. </a:t>
            </a:r>
            <a:endParaRPr lang="sr-Latn-RS" dirty="0"/>
          </a:p>
          <a:p>
            <a:r>
              <a:rPr lang="sr-Latn-RS" dirty="0"/>
              <a:t>N</a:t>
            </a:r>
            <a:r>
              <a:rPr lang="sr-Cyrl-RS" dirty="0"/>
              <a:t>овији подаци сугеришу да литијум носи релативно низак ризик од тератогених ефеката. </a:t>
            </a:r>
            <a:endParaRPr lang="sr-Latn-RS" dirty="0"/>
          </a:p>
          <a:p>
            <a:r>
              <a:rPr lang="sr-Cyrl-RS" dirty="0"/>
              <a:t>Потребна су даља истраживања у овој важној области.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09930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EFF98-9BA5-4FE1-8576-248D425C3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Razni</a:t>
            </a:r>
            <a:r>
              <a:rPr lang="en-GB" dirty="0"/>
              <a:t> </a:t>
            </a:r>
            <a:r>
              <a:rPr lang="en-GB" dirty="0" err="1"/>
              <a:t>štetni</a:t>
            </a:r>
            <a:r>
              <a:rPr lang="en-GB" dirty="0"/>
              <a:t> </a:t>
            </a:r>
            <a:r>
              <a:rPr lang="en-GB" dirty="0" err="1"/>
              <a:t>efekti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C9D69-B709-4B9B-94B2-FC900EF1E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63779"/>
            <a:ext cx="10515600" cy="3313183"/>
          </a:xfrm>
        </p:spPr>
        <p:txBody>
          <a:bodyPr>
            <a:normAutofit/>
          </a:bodyPr>
          <a:lstStyle/>
          <a:p>
            <a:r>
              <a:rPr lang="en-GB" sz="2400" dirty="0" err="1"/>
              <a:t>Prolazne</a:t>
            </a:r>
            <a:r>
              <a:rPr lang="en-GB" sz="2400" dirty="0"/>
              <a:t> </a:t>
            </a:r>
            <a:r>
              <a:rPr lang="en-GB" sz="2400" dirty="0" err="1"/>
              <a:t>akneiformne</a:t>
            </a:r>
            <a:r>
              <a:rPr lang="en-GB" sz="2400" dirty="0"/>
              <a:t> </a:t>
            </a:r>
            <a:r>
              <a:rPr lang="en-GB" sz="2400" dirty="0" err="1"/>
              <a:t>erupcije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primećene</a:t>
            </a:r>
            <a:r>
              <a:rPr lang="en-GB" sz="2400" dirty="0"/>
              <a:t> </a:t>
            </a:r>
            <a:r>
              <a:rPr lang="en-GB" sz="2400" dirty="0" err="1"/>
              <a:t>rano</a:t>
            </a:r>
            <a:r>
              <a:rPr lang="en-GB" sz="2400" dirty="0"/>
              <a:t> u </a:t>
            </a:r>
            <a:r>
              <a:rPr lang="en-GB" sz="2400" dirty="0" err="1"/>
              <a:t>lečenju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Neki</a:t>
            </a:r>
            <a:r>
              <a:rPr lang="en-GB" sz="2400" dirty="0"/>
              <a:t> od </a:t>
            </a:r>
            <a:r>
              <a:rPr lang="en-GB" sz="2400" dirty="0" err="1"/>
              <a:t>njih</a:t>
            </a:r>
            <a:r>
              <a:rPr lang="en-GB" sz="2400" dirty="0"/>
              <a:t> </a:t>
            </a:r>
            <a:r>
              <a:rPr lang="en-GB" sz="2400" dirty="0" err="1"/>
              <a:t>nestaju</a:t>
            </a:r>
            <a:r>
              <a:rPr lang="en-GB" sz="2400" dirty="0"/>
              <a:t> </a:t>
            </a:r>
            <a:r>
              <a:rPr lang="en-GB" sz="2400" dirty="0" err="1"/>
              <a:t>privremenim</a:t>
            </a:r>
            <a:r>
              <a:rPr lang="en-GB" sz="2400" dirty="0"/>
              <a:t> </a:t>
            </a:r>
            <a:r>
              <a:rPr lang="en-GB" sz="2400" dirty="0" err="1"/>
              <a:t>prekidom</a:t>
            </a:r>
            <a:r>
              <a:rPr lang="en-GB" sz="2400" dirty="0"/>
              <a:t> </a:t>
            </a:r>
            <a:r>
              <a:rPr lang="en-GB" sz="2400" dirty="0" err="1"/>
              <a:t>lečenja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ne </a:t>
            </a:r>
            <a:r>
              <a:rPr lang="en-GB" sz="2400" dirty="0" err="1"/>
              <a:t>ponavljaju</a:t>
            </a:r>
            <a:r>
              <a:rPr lang="en-GB" sz="2400" dirty="0"/>
              <a:t> se </a:t>
            </a:r>
            <a:r>
              <a:rPr lang="en-GB" sz="2400" dirty="0" err="1"/>
              <a:t>njegovim</a:t>
            </a:r>
            <a:r>
              <a:rPr lang="en-GB" sz="2400" dirty="0"/>
              <a:t> </a:t>
            </a:r>
            <a:r>
              <a:rPr lang="en-GB" sz="2400" dirty="0" err="1"/>
              <a:t>nastavkom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Folikulitis</a:t>
            </a:r>
            <a:r>
              <a:rPr lang="en-GB" sz="2400" dirty="0"/>
              <a:t> je </a:t>
            </a:r>
            <a:r>
              <a:rPr lang="en-GB" sz="2400" dirty="0" err="1"/>
              <a:t>manje</a:t>
            </a:r>
            <a:r>
              <a:rPr lang="en-GB" sz="2400" dirty="0"/>
              <a:t> </a:t>
            </a:r>
            <a:r>
              <a:rPr lang="en-GB" sz="2400" dirty="0" err="1"/>
              <a:t>dramatičan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verovatno</a:t>
            </a:r>
            <a:r>
              <a:rPr lang="en-GB" sz="2400" dirty="0"/>
              <a:t> se </a:t>
            </a:r>
            <a:r>
              <a:rPr lang="en-GB" sz="2400" dirty="0" err="1"/>
              <a:t>javlja</a:t>
            </a:r>
            <a:r>
              <a:rPr lang="en-GB" sz="2400" dirty="0"/>
              <a:t> </a:t>
            </a:r>
            <a:r>
              <a:rPr lang="en-GB" sz="2400" dirty="0" err="1"/>
              <a:t>češće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Leukocitoza</a:t>
            </a:r>
            <a:r>
              <a:rPr lang="en-GB" sz="2400" dirty="0"/>
              <a:t> je </a:t>
            </a:r>
            <a:r>
              <a:rPr lang="en-GB" sz="2400" dirty="0" err="1"/>
              <a:t>uvek</a:t>
            </a:r>
            <a:r>
              <a:rPr lang="en-GB" sz="2400" dirty="0"/>
              <a:t> </a:t>
            </a:r>
            <a:r>
              <a:rPr lang="en-GB" sz="2400" dirty="0" err="1"/>
              <a:t>prisutna</a:t>
            </a:r>
            <a:r>
              <a:rPr lang="en-GB" sz="2400" dirty="0"/>
              <a:t> </a:t>
            </a:r>
            <a:r>
              <a:rPr lang="en-GB" sz="2400" dirty="0" err="1"/>
              <a:t>tokom</a:t>
            </a:r>
            <a:r>
              <a:rPr lang="en-GB" sz="2400" dirty="0"/>
              <a:t> </a:t>
            </a:r>
            <a:r>
              <a:rPr lang="en-GB" sz="2400" dirty="0" err="1"/>
              <a:t>tretmana</a:t>
            </a:r>
            <a:r>
              <a:rPr lang="en-GB" sz="2400" dirty="0"/>
              <a:t> </a:t>
            </a:r>
            <a:r>
              <a:rPr lang="en-GB" sz="2400" dirty="0" err="1"/>
              <a:t>litijumom</a:t>
            </a:r>
            <a:r>
              <a:rPr lang="en-GB" sz="2400" dirty="0"/>
              <a:t>, </a:t>
            </a:r>
            <a:r>
              <a:rPr lang="en-GB" sz="2400" dirty="0" err="1"/>
              <a:t>verovatno</a:t>
            </a:r>
            <a:r>
              <a:rPr lang="en-GB" sz="2400" dirty="0"/>
              <a:t> </a:t>
            </a:r>
            <a:r>
              <a:rPr lang="en-GB" sz="2400" dirty="0" err="1"/>
              <a:t>odražavajući</a:t>
            </a:r>
            <a:r>
              <a:rPr lang="en-GB" sz="2400" dirty="0"/>
              <a:t> </a:t>
            </a:r>
            <a:r>
              <a:rPr lang="en-GB" sz="2400" dirty="0" err="1"/>
              <a:t>direktan</a:t>
            </a:r>
            <a:r>
              <a:rPr lang="en-GB" sz="2400" dirty="0"/>
              <a:t> </a:t>
            </a:r>
            <a:r>
              <a:rPr lang="en-GB" sz="2400" dirty="0" err="1"/>
              <a:t>efekat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leukopoezu</a:t>
            </a:r>
            <a:r>
              <a:rPr lang="en-GB" sz="2400" dirty="0"/>
              <a:t>, a ne </a:t>
            </a:r>
            <a:r>
              <a:rPr lang="en-GB" sz="2400" dirty="0" err="1"/>
              <a:t>mobilizaciju</a:t>
            </a:r>
            <a:r>
              <a:rPr lang="en-GB" sz="2400" dirty="0"/>
              <a:t> </a:t>
            </a:r>
            <a:r>
              <a:rPr lang="en-GB" sz="2400" dirty="0" err="1"/>
              <a:t>iz</a:t>
            </a:r>
            <a:r>
              <a:rPr lang="en-GB" sz="2400" dirty="0"/>
              <a:t> </a:t>
            </a:r>
            <a:r>
              <a:rPr lang="en-GB" sz="2400" dirty="0" err="1"/>
              <a:t>marginalnog</a:t>
            </a:r>
            <a:r>
              <a:rPr lang="en-GB" sz="2400" dirty="0"/>
              <a:t> </a:t>
            </a:r>
            <a:r>
              <a:rPr lang="en-GB" sz="2400" dirty="0" err="1"/>
              <a:t>bazena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Ovaj</a:t>
            </a:r>
            <a:r>
              <a:rPr lang="en-GB" sz="2400" dirty="0"/>
              <a:t> </a:t>
            </a:r>
            <a:r>
              <a:rPr lang="en-GB" sz="2400" dirty="0" err="1"/>
              <a:t>neželjeni</a:t>
            </a:r>
            <a:r>
              <a:rPr lang="en-GB" sz="2400" dirty="0"/>
              <a:t> </a:t>
            </a:r>
            <a:r>
              <a:rPr lang="en-GB" sz="2400" dirty="0" err="1"/>
              <a:t>efekat</a:t>
            </a:r>
            <a:r>
              <a:rPr lang="en-GB" sz="2400" dirty="0"/>
              <a:t> je </a:t>
            </a:r>
            <a:r>
              <a:rPr lang="en-GB" sz="2400" dirty="0" err="1"/>
              <a:t>sada</a:t>
            </a:r>
            <a:r>
              <a:rPr lang="en-GB" sz="2400" dirty="0"/>
              <a:t> </a:t>
            </a:r>
            <a:r>
              <a:rPr lang="en-GB" sz="2400" dirty="0" err="1"/>
              <a:t>postao</a:t>
            </a:r>
            <a:r>
              <a:rPr lang="en-GB" sz="2400" dirty="0"/>
              <a:t> </a:t>
            </a:r>
            <a:r>
              <a:rPr lang="en-GB" sz="2400" dirty="0" err="1"/>
              <a:t>terapeutski</a:t>
            </a:r>
            <a:r>
              <a:rPr lang="en-GB" sz="2400" dirty="0"/>
              <a:t> </a:t>
            </a:r>
            <a:r>
              <a:rPr lang="en-GB" sz="2400" dirty="0" err="1"/>
              <a:t>efekat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pacijenata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niskim</a:t>
            </a:r>
            <a:r>
              <a:rPr lang="en-GB" sz="2400" dirty="0"/>
              <a:t> </a:t>
            </a:r>
            <a:r>
              <a:rPr lang="en-GB" sz="2400" dirty="0" err="1"/>
              <a:t>brojem</a:t>
            </a:r>
            <a:r>
              <a:rPr lang="en-GB" sz="2400" dirty="0"/>
              <a:t> </a:t>
            </a:r>
            <a:r>
              <a:rPr lang="en-GB" sz="2400" dirty="0" err="1"/>
              <a:t>leukocita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170581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C2DF-8FE7-4997-A85E-01942D5D4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Predoziranja</a:t>
            </a:r>
            <a:br>
              <a:rPr lang="sr-Latn-R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CF0B9-EB01-4002-89A7-A36D076E5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0153"/>
            <a:ext cx="10515600" cy="4066809"/>
          </a:xfrm>
        </p:spPr>
        <p:txBody>
          <a:bodyPr>
            <a:normAutofit/>
          </a:bodyPr>
          <a:lstStyle/>
          <a:p>
            <a:r>
              <a:rPr lang="en-GB" sz="2400" dirty="0" err="1"/>
              <a:t>Terapijska</a:t>
            </a:r>
            <a:r>
              <a:rPr lang="en-GB" sz="2400" dirty="0"/>
              <a:t> </a:t>
            </a:r>
            <a:r>
              <a:rPr lang="en-GB" sz="2400" dirty="0" err="1"/>
              <a:t>predoziranja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češća</a:t>
            </a:r>
            <a:r>
              <a:rPr lang="en-GB" sz="2400" dirty="0"/>
              <a:t> od </a:t>
            </a:r>
            <a:r>
              <a:rPr lang="en-GB" sz="2400" dirty="0" err="1"/>
              <a:t>onih</a:t>
            </a:r>
            <a:r>
              <a:rPr lang="en-GB" sz="2400" dirty="0"/>
              <a:t> </a:t>
            </a:r>
            <a:r>
              <a:rPr lang="en-GB" sz="2400" dirty="0" err="1"/>
              <a:t>zbog</a:t>
            </a:r>
            <a:r>
              <a:rPr lang="en-GB" sz="2400" dirty="0"/>
              <a:t> </a:t>
            </a:r>
            <a:r>
              <a:rPr lang="en-GB" sz="2400" dirty="0" err="1"/>
              <a:t>namernog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slučajnog</a:t>
            </a:r>
            <a:r>
              <a:rPr lang="en-GB" sz="2400" dirty="0"/>
              <a:t> </a:t>
            </a:r>
            <a:r>
              <a:rPr lang="en-GB" sz="2400" dirty="0" err="1"/>
              <a:t>uzimanja</a:t>
            </a:r>
            <a:r>
              <a:rPr lang="en-GB" sz="2400" dirty="0"/>
              <a:t> </a:t>
            </a:r>
            <a:r>
              <a:rPr lang="en-GB" sz="2400" dirty="0" err="1"/>
              <a:t>leka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Terapijska</a:t>
            </a:r>
            <a:r>
              <a:rPr lang="en-GB" sz="2400" dirty="0"/>
              <a:t> </a:t>
            </a:r>
            <a:r>
              <a:rPr lang="en-GB" sz="2400" dirty="0" err="1"/>
              <a:t>predoziranja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obično</a:t>
            </a:r>
            <a:r>
              <a:rPr lang="en-GB" sz="2400" dirty="0"/>
              <a:t> </a:t>
            </a:r>
            <a:r>
              <a:rPr lang="en-GB" sz="2400" dirty="0" err="1"/>
              <a:t>uzrokovana</a:t>
            </a:r>
            <a:r>
              <a:rPr lang="en-GB" sz="2400" dirty="0"/>
              <a:t> </a:t>
            </a:r>
            <a:r>
              <a:rPr lang="en-GB" sz="2400" dirty="0" err="1"/>
              <a:t>akumulacijom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</a:t>
            </a:r>
            <a:r>
              <a:rPr lang="en-GB" sz="2400" dirty="0" err="1"/>
              <a:t>koja</a:t>
            </a:r>
            <a:r>
              <a:rPr lang="en-GB" sz="2400" dirty="0"/>
              <a:t> je </a:t>
            </a:r>
            <a:r>
              <a:rPr lang="en-GB" sz="2400" dirty="0" err="1"/>
              <a:t>rezultat</a:t>
            </a:r>
            <a:r>
              <a:rPr lang="en-GB" sz="2400" dirty="0"/>
              <a:t> </a:t>
            </a:r>
            <a:r>
              <a:rPr lang="en-GB" sz="2400" dirty="0" err="1"/>
              <a:t>nekih</a:t>
            </a:r>
            <a:r>
              <a:rPr lang="en-GB" sz="2400" dirty="0"/>
              <a:t> </a:t>
            </a:r>
            <a:r>
              <a:rPr lang="en-GB" sz="2400" dirty="0" err="1"/>
              <a:t>promena</a:t>
            </a:r>
            <a:r>
              <a:rPr lang="en-GB" sz="2400" dirty="0"/>
              <a:t> u </a:t>
            </a:r>
            <a:r>
              <a:rPr lang="en-GB" sz="2400" dirty="0" err="1"/>
              <a:t>statusu</a:t>
            </a:r>
            <a:r>
              <a:rPr lang="en-GB" sz="2400" dirty="0"/>
              <a:t> </a:t>
            </a:r>
            <a:r>
              <a:rPr lang="en-GB" sz="2400" dirty="0" err="1"/>
              <a:t>pacijenta</a:t>
            </a:r>
            <a:r>
              <a:rPr lang="en-GB" sz="2400" dirty="0"/>
              <a:t>,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je </a:t>
            </a:r>
            <a:r>
              <a:rPr lang="en-GB" sz="2400" dirty="0" err="1"/>
              <a:t>smanjenje</a:t>
            </a:r>
            <a:r>
              <a:rPr lang="en-GB" sz="2400" dirty="0"/>
              <a:t> </a:t>
            </a:r>
            <a:r>
              <a:rPr lang="en-GB" sz="2400" dirty="0" err="1"/>
              <a:t>natrijuma</a:t>
            </a:r>
            <a:r>
              <a:rPr lang="en-GB" sz="2400" dirty="0"/>
              <a:t> u ​​</a:t>
            </a:r>
            <a:r>
              <a:rPr lang="en-GB" sz="2400" dirty="0" err="1"/>
              <a:t>serumu</a:t>
            </a:r>
            <a:r>
              <a:rPr lang="en-GB" sz="2400" dirty="0"/>
              <a:t>, </a:t>
            </a:r>
            <a:r>
              <a:rPr lang="en-GB" sz="2400" dirty="0" err="1"/>
              <a:t>upotreba</a:t>
            </a:r>
            <a:r>
              <a:rPr lang="en-GB" sz="2400" dirty="0"/>
              <a:t> </a:t>
            </a:r>
            <a:r>
              <a:rPr lang="en-GB" sz="2400" dirty="0" err="1"/>
              <a:t>diuretika</a:t>
            </a:r>
            <a:r>
              <a:rPr lang="en-GB" sz="2400" dirty="0"/>
              <a:t> </a:t>
            </a:r>
            <a:r>
              <a:rPr lang="en-GB" sz="2400" dirty="0" err="1"/>
              <a:t>ili</a:t>
            </a:r>
            <a:r>
              <a:rPr lang="en-GB" sz="2400" dirty="0"/>
              <a:t> </a:t>
            </a:r>
            <a:r>
              <a:rPr lang="en-GB" sz="2400" dirty="0" err="1"/>
              <a:t>fluktuacija</a:t>
            </a:r>
            <a:r>
              <a:rPr lang="en-GB" sz="2400" dirty="0"/>
              <a:t> </a:t>
            </a:r>
            <a:r>
              <a:rPr lang="en-GB" sz="2400" dirty="0" err="1"/>
              <a:t>bubrežne</a:t>
            </a:r>
            <a:r>
              <a:rPr lang="en-GB" sz="2400" dirty="0"/>
              <a:t> </a:t>
            </a:r>
            <a:r>
              <a:rPr lang="en-GB" sz="2400" dirty="0" err="1"/>
              <a:t>funkcije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Pošto</a:t>
            </a:r>
            <a:r>
              <a:rPr lang="en-GB" sz="2400" dirty="0"/>
              <a:t> </a:t>
            </a:r>
            <a:r>
              <a:rPr lang="en-GB" sz="2400" dirty="0" err="1"/>
              <a:t>će</a:t>
            </a:r>
            <a:r>
              <a:rPr lang="en-GB" sz="2400" dirty="0"/>
              <a:t> se </a:t>
            </a:r>
            <a:r>
              <a:rPr lang="en-GB" sz="2400" dirty="0" err="1"/>
              <a:t>tkiva</a:t>
            </a:r>
            <a:r>
              <a:rPr lang="en-GB" sz="2400" dirty="0"/>
              <a:t> </a:t>
            </a:r>
            <a:r>
              <a:rPr lang="en-GB" sz="2400" dirty="0" err="1"/>
              <a:t>vec</a:t>
            </a:r>
            <a:r>
              <a:rPr lang="en-GB" sz="2400" dirty="0"/>
              <a:t>́ </a:t>
            </a:r>
            <a:r>
              <a:rPr lang="en-GB" sz="2400" dirty="0" err="1"/>
              <a:t>uravnotežiti</a:t>
            </a:r>
            <a:r>
              <a:rPr lang="en-GB" sz="2400" dirty="0"/>
              <a:t> </a:t>
            </a:r>
            <a:r>
              <a:rPr lang="en-GB" sz="2400" dirty="0" err="1"/>
              <a:t>sa</a:t>
            </a:r>
            <a:r>
              <a:rPr lang="en-GB" sz="2400" dirty="0"/>
              <a:t> </a:t>
            </a:r>
            <a:r>
              <a:rPr lang="en-GB" sz="2400" dirty="0" err="1"/>
              <a:t>krvlju</a:t>
            </a:r>
            <a:r>
              <a:rPr lang="en-GB" sz="2400" dirty="0"/>
              <a:t>, </a:t>
            </a:r>
            <a:r>
              <a:rPr lang="en-GB" sz="2400" dirty="0" err="1"/>
              <a:t>koncentracije</a:t>
            </a:r>
            <a:r>
              <a:rPr lang="en-GB" sz="2400" dirty="0"/>
              <a:t> </a:t>
            </a:r>
            <a:r>
              <a:rPr lang="en-GB" sz="2400" dirty="0" err="1"/>
              <a:t>litijuma</a:t>
            </a:r>
            <a:r>
              <a:rPr lang="en-GB" sz="2400" dirty="0"/>
              <a:t> u ​​</a:t>
            </a:r>
            <a:r>
              <a:rPr lang="en-GB" sz="2400" dirty="0" err="1"/>
              <a:t>plazmi</a:t>
            </a:r>
            <a:r>
              <a:rPr lang="en-GB" sz="2400" dirty="0"/>
              <a:t> </a:t>
            </a:r>
            <a:r>
              <a:rPr lang="en-GB" sz="2400" dirty="0" err="1"/>
              <a:t>možda</a:t>
            </a:r>
            <a:r>
              <a:rPr lang="en-GB" sz="2400" dirty="0"/>
              <a:t> </a:t>
            </a:r>
            <a:r>
              <a:rPr lang="en-GB" sz="2400" dirty="0" err="1"/>
              <a:t>neće</a:t>
            </a:r>
            <a:r>
              <a:rPr lang="en-GB" sz="2400" dirty="0"/>
              <a:t> </a:t>
            </a:r>
            <a:r>
              <a:rPr lang="en-GB" sz="2400" dirty="0" err="1"/>
              <a:t>biti</a:t>
            </a:r>
            <a:r>
              <a:rPr lang="en-GB" sz="2400" dirty="0"/>
              <a:t> </a:t>
            </a:r>
            <a:r>
              <a:rPr lang="en-GB" sz="2400" dirty="0" err="1"/>
              <a:t>preterano</a:t>
            </a:r>
            <a:r>
              <a:rPr lang="en-GB" sz="2400" dirty="0"/>
              <a:t> </a:t>
            </a:r>
            <a:r>
              <a:rPr lang="en-GB" sz="2400" dirty="0" err="1"/>
              <a:t>visoke</a:t>
            </a:r>
            <a:r>
              <a:rPr lang="en-GB" sz="2400" dirty="0"/>
              <a:t> u </a:t>
            </a:r>
            <a:r>
              <a:rPr lang="en-GB" sz="2400" dirty="0" err="1"/>
              <a:t>odnosu</a:t>
            </a:r>
            <a:r>
              <a:rPr lang="en-GB" sz="2400" dirty="0"/>
              <a:t> </a:t>
            </a:r>
            <a:r>
              <a:rPr lang="en-GB" sz="2400" dirty="0" err="1"/>
              <a:t>na</a:t>
            </a:r>
            <a:r>
              <a:rPr lang="en-GB" sz="2400" dirty="0"/>
              <a:t> </a:t>
            </a:r>
            <a:r>
              <a:rPr lang="en-GB" sz="2400" dirty="0" err="1"/>
              <a:t>stepen</a:t>
            </a:r>
            <a:r>
              <a:rPr lang="en-GB" sz="2400" dirty="0"/>
              <a:t> </a:t>
            </a:r>
            <a:r>
              <a:rPr lang="en-GB" sz="2400" dirty="0" err="1"/>
              <a:t>toksičnosti</a:t>
            </a:r>
            <a:r>
              <a:rPr lang="en-GB" sz="2400" dirty="0"/>
              <a:t>; </a:t>
            </a:r>
            <a:r>
              <a:rPr lang="en-GB" sz="2400" dirty="0" err="1"/>
              <a:t>bilo</a:t>
            </a:r>
            <a:r>
              <a:rPr lang="en-GB" sz="2400" dirty="0"/>
              <a:t> </a:t>
            </a:r>
            <a:r>
              <a:rPr lang="en-GB" sz="2400" dirty="0" err="1"/>
              <a:t>koja</a:t>
            </a:r>
            <a:r>
              <a:rPr lang="en-GB" sz="2400" dirty="0"/>
              <a:t> </a:t>
            </a:r>
            <a:r>
              <a:rPr lang="en-GB" sz="2400" dirty="0" err="1"/>
              <a:t>vrednost</a:t>
            </a:r>
            <a:r>
              <a:rPr lang="en-GB" sz="2400" dirty="0"/>
              <a:t> </a:t>
            </a:r>
            <a:r>
              <a:rPr lang="en-GB" sz="2400" dirty="0" err="1"/>
              <a:t>preko</a:t>
            </a:r>
            <a:r>
              <a:rPr lang="en-GB" sz="2400" dirty="0"/>
              <a:t> 2 </a:t>
            </a:r>
            <a:r>
              <a:rPr lang="en-GB" sz="2400" dirty="0" err="1"/>
              <a:t>mEk</a:t>
            </a:r>
            <a:r>
              <a:rPr lang="en-GB" sz="2400" dirty="0"/>
              <a:t>/L mora se </a:t>
            </a:r>
            <a:r>
              <a:rPr lang="en-GB" sz="2400" dirty="0" err="1"/>
              <a:t>smatrati</a:t>
            </a:r>
            <a:r>
              <a:rPr lang="en-GB" sz="2400" dirty="0"/>
              <a:t> </a:t>
            </a:r>
            <a:r>
              <a:rPr lang="en-GB" sz="2400" dirty="0" err="1"/>
              <a:t>indikacijom</a:t>
            </a:r>
            <a:r>
              <a:rPr lang="en-GB" sz="2400" dirty="0"/>
              <a:t> </a:t>
            </a:r>
            <a:r>
              <a:rPr lang="en-GB" sz="2400" dirty="0" err="1"/>
              <a:t>verovatne</a:t>
            </a:r>
            <a:r>
              <a:rPr lang="en-GB" sz="2400" dirty="0"/>
              <a:t> </a:t>
            </a:r>
            <a:r>
              <a:rPr lang="en-GB" sz="2400" dirty="0" err="1"/>
              <a:t>toksičnosti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Pošto</a:t>
            </a:r>
            <a:r>
              <a:rPr lang="en-GB" sz="2400" dirty="0"/>
              <a:t> je </a:t>
            </a:r>
            <a:r>
              <a:rPr lang="en-GB" sz="2400" dirty="0" err="1"/>
              <a:t>litijum</a:t>
            </a:r>
            <a:r>
              <a:rPr lang="en-GB" sz="2400" dirty="0"/>
              <a:t> </a:t>
            </a:r>
            <a:r>
              <a:rPr lang="en-GB" sz="2400" dirty="0" err="1"/>
              <a:t>mali</a:t>
            </a:r>
            <a:r>
              <a:rPr lang="en-GB" sz="2400" dirty="0"/>
              <a:t> </a:t>
            </a:r>
            <a:r>
              <a:rPr lang="en-GB" sz="2400" dirty="0" err="1"/>
              <a:t>jon</a:t>
            </a:r>
            <a:r>
              <a:rPr lang="en-GB" sz="2400" dirty="0"/>
              <a:t>, on se </a:t>
            </a:r>
            <a:r>
              <a:rPr lang="en-GB" sz="2400" dirty="0" err="1"/>
              <a:t>lako</a:t>
            </a:r>
            <a:r>
              <a:rPr lang="en-GB" sz="2400" dirty="0"/>
              <a:t> </a:t>
            </a:r>
            <a:r>
              <a:rPr lang="en-GB" sz="2400" dirty="0" err="1"/>
              <a:t>dijalizuje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/>
              <a:t>I </a:t>
            </a:r>
            <a:r>
              <a:rPr lang="en-GB" sz="2400" dirty="0" err="1"/>
              <a:t>peritonealna</a:t>
            </a:r>
            <a:r>
              <a:rPr lang="en-GB" sz="2400" dirty="0"/>
              <a:t> </a:t>
            </a:r>
            <a:r>
              <a:rPr lang="en-GB" sz="2400" dirty="0" err="1"/>
              <a:t>dijaliza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hemodijaliza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</a:t>
            </a:r>
            <a:r>
              <a:rPr lang="en-GB" sz="2400" dirty="0" err="1"/>
              <a:t>efikasne</a:t>
            </a:r>
            <a:r>
              <a:rPr lang="en-GB" sz="2400" dirty="0"/>
              <a:t>, </a:t>
            </a:r>
            <a:r>
              <a:rPr lang="en-GB" sz="2400" dirty="0" err="1"/>
              <a:t>iako</a:t>
            </a:r>
            <a:r>
              <a:rPr lang="en-GB" sz="2400" dirty="0"/>
              <a:t> je </a:t>
            </a:r>
            <a:r>
              <a:rPr lang="en-GB" sz="2400" dirty="0" err="1"/>
              <a:t>ovo</a:t>
            </a:r>
            <a:r>
              <a:rPr lang="en-GB" sz="2400" dirty="0"/>
              <a:t> </a:t>
            </a:r>
            <a:r>
              <a:rPr lang="en-GB" sz="2400" dirty="0" err="1"/>
              <a:t>drugo</a:t>
            </a:r>
            <a:r>
              <a:rPr lang="en-GB" sz="2400" dirty="0"/>
              <a:t> </a:t>
            </a:r>
            <a:r>
              <a:rPr lang="en-GB" sz="2400" dirty="0" err="1"/>
              <a:t>poželjnije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9130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58386-9E35-46C6-B8A5-8C79A3763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VALPROIC ACID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47508-E98F-4F99-9E42-FEADD5299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err="1"/>
              <a:t>Valproična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 (</a:t>
            </a:r>
            <a:r>
              <a:rPr lang="en-GB" dirty="0" err="1"/>
              <a:t>valproat</a:t>
            </a:r>
            <a:r>
              <a:rPr lang="en-GB" dirty="0"/>
              <a:t>), </a:t>
            </a:r>
            <a:r>
              <a:rPr lang="en-GB" dirty="0" err="1"/>
              <a:t>pokazalo</a:t>
            </a:r>
            <a:r>
              <a:rPr lang="en-GB" dirty="0"/>
              <a:t> se da </a:t>
            </a:r>
            <a:r>
              <a:rPr lang="en-GB" dirty="0" err="1"/>
              <a:t>ima</a:t>
            </a:r>
            <a:r>
              <a:rPr lang="en-GB" dirty="0"/>
              <a:t> </a:t>
            </a:r>
            <a:r>
              <a:rPr lang="en-GB" dirty="0" err="1"/>
              <a:t>antimanične</a:t>
            </a:r>
            <a:r>
              <a:rPr lang="en-GB" dirty="0"/>
              <a:t> </a:t>
            </a:r>
            <a:r>
              <a:rPr lang="en-GB" dirty="0" err="1"/>
              <a:t>efekte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sada</a:t>
            </a:r>
            <a:r>
              <a:rPr lang="en-GB" dirty="0"/>
              <a:t> se </a:t>
            </a:r>
            <a:r>
              <a:rPr lang="en-GB" dirty="0" err="1"/>
              <a:t>široko</a:t>
            </a:r>
            <a:r>
              <a:rPr lang="en-GB" dirty="0"/>
              <a:t> </a:t>
            </a:r>
            <a:r>
              <a:rPr lang="en-GB" dirty="0" err="1"/>
              <a:t>koristi</a:t>
            </a:r>
            <a:r>
              <a:rPr lang="en-GB" dirty="0"/>
              <a:t> za </a:t>
            </a:r>
            <a:r>
              <a:rPr lang="en-GB" dirty="0" err="1"/>
              <a:t>ovu</a:t>
            </a:r>
            <a:r>
              <a:rPr lang="en-GB" dirty="0"/>
              <a:t> </a:t>
            </a:r>
            <a:r>
              <a:rPr lang="en-GB" dirty="0" err="1"/>
              <a:t>indikaciju</a:t>
            </a:r>
            <a:r>
              <a:rPr lang="en-GB" dirty="0"/>
              <a:t> u SAD. (Gabapentin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efikasan</a:t>
            </a:r>
            <a:r>
              <a:rPr lang="en-GB" dirty="0"/>
              <a:t>, </a:t>
            </a:r>
            <a:r>
              <a:rPr lang="en-GB" dirty="0" err="1"/>
              <a:t>ostavljajući</a:t>
            </a:r>
            <a:r>
              <a:rPr lang="en-GB" dirty="0"/>
              <a:t> </a:t>
            </a:r>
            <a:r>
              <a:rPr lang="en-GB" dirty="0" err="1"/>
              <a:t>mehanizam</a:t>
            </a:r>
            <a:r>
              <a:rPr lang="en-GB" dirty="0"/>
              <a:t> </a:t>
            </a:r>
            <a:r>
              <a:rPr lang="en-GB" dirty="0" err="1"/>
              <a:t>antimaničnog</a:t>
            </a:r>
            <a:r>
              <a:rPr lang="en-GB" dirty="0"/>
              <a:t> </a:t>
            </a:r>
            <a:r>
              <a:rPr lang="en-GB" dirty="0" err="1"/>
              <a:t>dejstva</a:t>
            </a:r>
            <a:r>
              <a:rPr lang="en-GB" dirty="0"/>
              <a:t> </a:t>
            </a:r>
            <a:r>
              <a:rPr lang="en-GB" dirty="0" err="1"/>
              <a:t>valproata</a:t>
            </a:r>
            <a:r>
              <a:rPr lang="en-GB" dirty="0"/>
              <a:t> </a:t>
            </a:r>
            <a:r>
              <a:rPr lang="en-GB" dirty="0" err="1"/>
              <a:t>nejasnim</a:t>
            </a:r>
            <a:r>
              <a:rPr lang="en-GB" dirty="0"/>
              <a:t>.) </a:t>
            </a:r>
            <a:endParaRPr lang="sr-Latn-RS" dirty="0"/>
          </a:p>
          <a:p>
            <a:r>
              <a:rPr lang="en-GB" dirty="0" err="1"/>
              <a:t>Sve</a:t>
            </a:r>
            <a:r>
              <a:rPr lang="en-GB" dirty="0"/>
              <a:t> u </a:t>
            </a:r>
            <a:r>
              <a:rPr lang="en-GB" dirty="0" err="1"/>
              <a:t>svemu</a:t>
            </a:r>
            <a:r>
              <a:rPr lang="en-GB" dirty="0"/>
              <a:t>, </a:t>
            </a:r>
            <a:r>
              <a:rPr lang="en-GB" dirty="0" err="1"/>
              <a:t>valproinska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 </a:t>
            </a:r>
            <a:r>
              <a:rPr lang="en-GB" dirty="0" err="1"/>
              <a:t>pokazuje</a:t>
            </a:r>
            <a:r>
              <a:rPr lang="en-GB" dirty="0"/>
              <a:t> </a:t>
            </a:r>
            <a:r>
              <a:rPr lang="en-GB" dirty="0" err="1"/>
              <a:t>efikasnost</a:t>
            </a:r>
            <a:r>
              <a:rPr lang="en-GB" dirty="0"/>
              <a:t> </a:t>
            </a:r>
            <a:r>
              <a:rPr lang="en-GB" dirty="0" err="1"/>
              <a:t>ekvivalentnu</a:t>
            </a:r>
            <a:r>
              <a:rPr lang="en-GB" dirty="0"/>
              <a:t> </a:t>
            </a:r>
            <a:r>
              <a:rPr lang="en-GB" dirty="0" err="1"/>
              <a:t>onoj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ranih</a:t>
            </a:r>
            <a:r>
              <a:rPr lang="en-GB" dirty="0"/>
              <a:t> </a:t>
            </a:r>
            <a:r>
              <a:rPr lang="en-GB" dirty="0" err="1"/>
              <a:t>nedelja</a:t>
            </a:r>
            <a:r>
              <a:rPr lang="en-GB" dirty="0"/>
              <a:t> </a:t>
            </a:r>
            <a:r>
              <a:rPr lang="en-GB" dirty="0" err="1"/>
              <a:t>lečenja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Značajno</a:t>
            </a:r>
            <a:r>
              <a:rPr lang="en-GB" dirty="0"/>
              <a:t> je da je </a:t>
            </a:r>
            <a:r>
              <a:rPr lang="en-GB" dirty="0" err="1"/>
              <a:t>valproinska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 </a:t>
            </a:r>
            <a:r>
              <a:rPr lang="en-GB" dirty="0" err="1"/>
              <a:t>bila</a:t>
            </a:r>
            <a:r>
              <a:rPr lang="en-GB" dirty="0"/>
              <a:t> </a:t>
            </a:r>
            <a:r>
              <a:rPr lang="en-GB" dirty="0" err="1"/>
              <a:t>efikasna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nekih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reagovali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/>
              <a:t>Na primer, </a:t>
            </a:r>
            <a:r>
              <a:rPr lang="en-GB" dirty="0" err="1"/>
              <a:t>mešana</a:t>
            </a:r>
            <a:r>
              <a:rPr lang="en-GB" dirty="0"/>
              <a:t> </a:t>
            </a:r>
            <a:r>
              <a:rPr lang="en-GB" dirty="0" err="1"/>
              <a:t>stanja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brzi</a:t>
            </a:r>
            <a:r>
              <a:rPr lang="en-GB" dirty="0"/>
              <a:t> </a:t>
            </a:r>
            <a:r>
              <a:rPr lang="en-GB" dirty="0" err="1"/>
              <a:t>ciklični</a:t>
            </a:r>
            <a:r>
              <a:rPr lang="en-GB" dirty="0"/>
              <a:t> </a:t>
            </a:r>
            <a:r>
              <a:rPr lang="en-GB" dirty="0" err="1"/>
              <a:t>oblici</a:t>
            </a:r>
            <a:r>
              <a:rPr lang="en-GB" dirty="0"/>
              <a:t> </a:t>
            </a:r>
            <a:r>
              <a:rPr lang="en-GB" dirty="0" err="1"/>
              <a:t>bipolarnog</a:t>
            </a:r>
            <a:r>
              <a:rPr lang="en-GB" dirty="0"/>
              <a:t> </a:t>
            </a:r>
            <a:r>
              <a:rPr lang="en-GB" dirty="0" err="1"/>
              <a:t>poremećaja</a:t>
            </a:r>
            <a:r>
              <a:rPr lang="en-GB" dirty="0"/>
              <a:t> </a:t>
            </a:r>
            <a:r>
              <a:rPr lang="en-GB" dirty="0" err="1"/>
              <a:t>mogu</a:t>
            </a:r>
            <a:r>
              <a:rPr lang="en-GB" dirty="0"/>
              <a:t> </a:t>
            </a:r>
            <a:r>
              <a:rPr lang="en-GB" dirty="0" err="1"/>
              <a:t>bolje</a:t>
            </a:r>
            <a:r>
              <a:rPr lang="en-GB" dirty="0"/>
              <a:t> </a:t>
            </a:r>
            <a:r>
              <a:rPr lang="en-GB" dirty="0" err="1"/>
              <a:t>reagovati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valproat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Štaviše</a:t>
            </a:r>
            <a:r>
              <a:rPr lang="en-GB" dirty="0"/>
              <a:t>, </a:t>
            </a:r>
            <a:r>
              <a:rPr lang="en-GB" dirty="0" err="1"/>
              <a:t>njegov</a:t>
            </a:r>
            <a:r>
              <a:rPr lang="en-GB" dirty="0"/>
              <a:t> </a:t>
            </a:r>
            <a:r>
              <a:rPr lang="en-GB" dirty="0" err="1"/>
              <a:t>profil</a:t>
            </a:r>
            <a:r>
              <a:rPr lang="en-GB" dirty="0"/>
              <a:t> </a:t>
            </a:r>
            <a:r>
              <a:rPr lang="en-GB" dirty="0" err="1"/>
              <a:t>neželjenih</a:t>
            </a:r>
            <a:r>
              <a:rPr lang="en-GB" dirty="0"/>
              <a:t> </a:t>
            </a:r>
            <a:r>
              <a:rPr lang="en-GB" dirty="0" err="1"/>
              <a:t>efekata</a:t>
            </a:r>
            <a:r>
              <a:rPr lang="en-GB" dirty="0"/>
              <a:t> je </a:t>
            </a:r>
            <a:r>
              <a:rPr lang="en-GB" dirty="0" err="1"/>
              <a:t>takav</a:t>
            </a:r>
            <a:r>
              <a:rPr lang="en-GB" dirty="0"/>
              <a:t> da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brzo</a:t>
            </a:r>
            <a:r>
              <a:rPr lang="en-GB" dirty="0"/>
              <a:t> </a:t>
            </a:r>
            <a:r>
              <a:rPr lang="en-GB" dirty="0" err="1"/>
              <a:t>povećati</a:t>
            </a:r>
            <a:r>
              <a:rPr lang="en-GB" dirty="0"/>
              <a:t> </a:t>
            </a:r>
            <a:r>
              <a:rPr lang="en-GB" dirty="0" err="1"/>
              <a:t>doza</a:t>
            </a:r>
            <a:r>
              <a:rPr lang="en-GB" dirty="0"/>
              <a:t> </a:t>
            </a:r>
            <a:r>
              <a:rPr lang="en-GB" dirty="0" err="1"/>
              <a:t>tokom</a:t>
            </a:r>
            <a:r>
              <a:rPr lang="en-GB" dirty="0"/>
              <a:t> </a:t>
            </a:r>
            <a:r>
              <a:rPr lang="en-GB" dirty="0" err="1"/>
              <a:t>nekoliko</a:t>
            </a:r>
            <a:r>
              <a:rPr lang="en-GB" dirty="0"/>
              <a:t> dana da bi se </a:t>
            </a:r>
            <a:r>
              <a:rPr lang="en-GB" dirty="0" err="1"/>
              <a:t>proizveli</a:t>
            </a:r>
            <a:r>
              <a:rPr lang="en-GB" dirty="0"/>
              <a:t> </a:t>
            </a:r>
            <a:r>
              <a:rPr lang="en-GB" dirty="0" err="1"/>
              <a:t>nivoi</a:t>
            </a:r>
            <a:r>
              <a:rPr lang="en-GB" dirty="0"/>
              <a:t> u </a:t>
            </a:r>
            <a:r>
              <a:rPr lang="en-GB" dirty="0" err="1"/>
              <a:t>krvi</a:t>
            </a:r>
            <a:r>
              <a:rPr lang="en-GB" dirty="0"/>
              <a:t> u </a:t>
            </a:r>
            <a:r>
              <a:rPr lang="en-GB" dirty="0" err="1"/>
              <a:t>očiglednom</a:t>
            </a:r>
            <a:r>
              <a:rPr lang="en-GB" dirty="0"/>
              <a:t> </a:t>
            </a:r>
            <a:r>
              <a:rPr lang="en-GB" dirty="0" err="1"/>
              <a:t>terapeutskom</a:t>
            </a:r>
            <a:r>
              <a:rPr lang="en-GB" dirty="0"/>
              <a:t> </a:t>
            </a:r>
            <a:r>
              <a:rPr lang="en-GB" dirty="0" err="1"/>
              <a:t>opsegu</a:t>
            </a:r>
            <a:r>
              <a:rPr lang="en-GB" dirty="0"/>
              <a:t>,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čemu</a:t>
            </a:r>
            <a:r>
              <a:rPr lang="en-GB" dirty="0"/>
              <a:t> je </a:t>
            </a:r>
            <a:r>
              <a:rPr lang="en-GB" dirty="0" err="1"/>
              <a:t>mučnina</a:t>
            </a:r>
            <a:r>
              <a:rPr lang="en-GB" dirty="0"/>
              <a:t> </a:t>
            </a:r>
            <a:r>
              <a:rPr lang="en-GB" dirty="0" err="1"/>
              <a:t>jedini</a:t>
            </a:r>
            <a:r>
              <a:rPr lang="en-GB" dirty="0"/>
              <a:t> </a:t>
            </a:r>
            <a:r>
              <a:rPr lang="en-GB" dirty="0" err="1"/>
              <a:t>ograničavajući</a:t>
            </a:r>
            <a:r>
              <a:rPr lang="en-GB" dirty="0"/>
              <a:t> </a:t>
            </a:r>
            <a:r>
              <a:rPr lang="en-GB" dirty="0" err="1"/>
              <a:t>faktor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nekih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Početna</a:t>
            </a:r>
            <a:r>
              <a:rPr lang="en-GB" dirty="0"/>
              <a:t> </a:t>
            </a:r>
            <a:r>
              <a:rPr lang="en-GB" dirty="0" err="1"/>
              <a:t>doza</a:t>
            </a:r>
            <a:r>
              <a:rPr lang="en-GB" dirty="0"/>
              <a:t> je 750 mg/d, </a:t>
            </a:r>
            <a:r>
              <a:rPr lang="en-GB" dirty="0" err="1"/>
              <a:t>koja</a:t>
            </a:r>
            <a:r>
              <a:rPr lang="en-GB" dirty="0"/>
              <a:t> se </a:t>
            </a:r>
            <a:r>
              <a:rPr lang="en-GB" dirty="0" err="1"/>
              <a:t>brzo</a:t>
            </a:r>
            <a:r>
              <a:rPr lang="en-GB" dirty="0"/>
              <a:t> </a:t>
            </a:r>
            <a:r>
              <a:rPr lang="en-GB" dirty="0" err="1"/>
              <a:t>povećava</a:t>
            </a:r>
            <a:r>
              <a:rPr lang="en-GB" dirty="0"/>
              <a:t> do </a:t>
            </a:r>
            <a:r>
              <a:rPr lang="en-GB" dirty="0" err="1"/>
              <a:t>raspona</a:t>
            </a:r>
            <a:r>
              <a:rPr lang="en-GB" dirty="0"/>
              <a:t> od 1500-2000 mg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preporučenom</a:t>
            </a:r>
            <a:r>
              <a:rPr lang="en-GB" dirty="0"/>
              <a:t> </a:t>
            </a:r>
            <a:r>
              <a:rPr lang="en-GB" dirty="0" err="1"/>
              <a:t>maksimalnom</a:t>
            </a:r>
            <a:r>
              <a:rPr lang="en-GB" dirty="0"/>
              <a:t> </a:t>
            </a:r>
            <a:r>
              <a:rPr lang="en-GB" dirty="0" err="1"/>
              <a:t>dozom</a:t>
            </a:r>
            <a:r>
              <a:rPr lang="en-GB" dirty="0"/>
              <a:t> od 60 mg/kg/d. </a:t>
            </a:r>
            <a:endParaRPr lang="sr-Latn-RS" dirty="0"/>
          </a:p>
          <a:p>
            <a:r>
              <a:rPr lang="en-GB" dirty="0" err="1"/>
              <a:t>Kombinacije</a:t>
            </a:r>
            <a:r>
              <a:rPr lang="en-GB" dirty="0"/>
              <a:t> </a:t>
            </a:r>
            <a:r>
              <a:rPr lang="en-GB" dirty="0" err="1"/>
              <a:t>valproične</a:t>
            </a:r>
            <a:r>
              <a:rPr lang="en-GB" dirty="0"/>
              <a:t> </a:t>
            </a:r>
            <a:r>
              <a:rPr lang="en-GB" dirty="0" err="1"/>
              <a:t>kiseline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drugim</a:t>
            </a:r>
            <a:r>
              <a:rPr lang="en-GB" dirty="0"/>
              <a:t> </a:t>
            </a:r>
            <a:r>
              <a:rPr lang="en-GB" dirty="0" err="1"/>
              <a:t>psihotropnim</a:t>
            </a:r>
            <a:r>
              <a:rPr lang="en-GB" dirty="0"/>
              <a:t> </a:t>
            </a:r>
            <a:r>
              <a:rPr lang="en-GB" dirty="0" err="1"/>
              <a:t>lekovima</a:t>
            </a:r>
            <a:r>
              <a:rPr lang="en-GB" dirty="0"/>
              <a:t> koji </a:t>
            </a:r>
            <a:r>
              <a:rPr lang="en-GB" dirty="0" err="1"/>
              <a:t>će</a:t>
            </a:r>
            <a:r>
              <a:rPr lang="en-GB" dirty="0"/>
              <a:t> se </a:t>
            </a:r>
            <a:r>
              <a:rPr lang="en-GB" dirty="0" err="1"/>
              <a:t>verovatno</a:t>
            </a:r>
            <a:r>
              <a:rPr lang="en-GB" dirty="0"/>
              <a:t> </a:t>
            </a:r>
            <a:r>
              <a:rPr lang="en-GB" dirty="0" err="1"/>
              <a:t>koristiti</a:t>
            </a:r>
            <a:r>
              <a:rPr lang="en-GB" dirty="0"/>
              <a:t> u </a:t>
            </a:r>
            <a:r>
              <a:rPr lang="en-GB" dirty="0" err="1"/>
              <a:t>lečenju</a:t>
            </a:r>
            <a:r>
              <a:rPr lang="en-GB" dirty="0"/>
              <a:t> </a:t>
            </a:r>
            <a:r>
              <a:rPr lang="en-GB" dirty="0" err="1"/>
              <a:t>bilo</a:t>
            </a:r>
            <a:r>
              <a:rPr lang="en-GB" dirty="0"/>
              <a:t> </a:t>
            </a:r>
            <a:r>
              <a:rPr lang="en-GB" dirty="0" err="1"/>
              <a:t>koje</a:t>
            </a:r>
            <a:r>
              <a:rPr lang="en-GB" dirty="0"/>
              <a:t> faze </a:t>
            </a:r>
            <a:r>
              <a:rPr lang="en-GB" dirty="0" err="1"/>
              <a:t>bipolarne</a:t>
            </a:r>
            <a:r>
              <a:rPr lang="en-GB" dirty="0"/>
              <a:t> </a:t>
            </a:r>
            <a:r>
              <a:rPr lang="en-GB" dirty="0" err="1"/>
              <a:t>bolesti</a:t>
            </a:r>
            <a:r>
              <a:rPr lang="en-GB" dirty="0"/>
              <a:t> se </a:t>
            </a:r>
            <a:r>
              <a:rPr lang="en-GB" dirty="0" err="1"/>
              <a:t>generalno</a:t>
            </a:r>
            <a:r>
              <a:rPr lang="en-GB" dirty="0"/>
              <a:t> dobro </a:t>
            </a:r>
            <a:r>
              <a:rPr lang="en-GB" dirty="0" err="1"/>
              <a:t>tolerišu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Valproična</a:t>
            </a:r>
            <a:r>
              <a:rPr lang="en-GB" dirty="0"/>
              <a:t> </a:t>
            </a:r>
            <a:r>
              <a:rPr lang="en-GB" dirty="0" err="1"/>
              <a:t>kiselina</a:t>
            </a:r>
            <a:r>
              <a:rPr lang="en-GB" dirty="0"/>
              <a:t> je </a:t>
            </a:r>
            <a:r>
              <a:rPr lang="en-GB" dirty="0" err="1"/>
              <a:t>odgovarajući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prve</a:t>
            </a:r>
            <a:r>
              <a:rPr lang="en-GB" dirty="0"/>
              <a:t> </a:t>
            </a:r>
            <a:r>
              <a:rPr lang="en-GB" dirty="0" err="1"/>
              <a:t>linije</a:t>
            </a:r>
            <a:r>
              <a:rPr lang="en-GB" dirty="0"/>
              <a:t> za </a:t>
            </a:r>
            <a:r>
              <a:rPr lang="en-GB" dirty="0" err="1"/>
              <a:t>maniju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jasno</a:t>
            </a:r>
            <a:r>
              <a:rPr lang="en-GB" dirty="0"/>
              <a:t> da li </a:t>
            </a:r>
            <a:r>
              <a:rPr lang="en-GB" dirty="0" err="1"/>
              <a:t>će</a:t>
            </a:r>
            <a:r>
              <a:rPr lang="en-GB" dirty="0"/>
              <a:t> </a:t>
            </a:r>
            <a:r>
              <a:rPr lang="en-GB" dirty="0" err="1"/>
              <a:t>biti</a:t>
            </a:r>
            <a:r>
              <a:rPr lang="en-GB" dirty="0"/>
              <a:t> </a:t>
            </a:r>
            <a:r>
              <a:rPr lang="en-GB" dirty="0" err="1"/>
              <a:t>efikasna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litijum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tretman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svih</a:t>
            </a:r>
            <a:r>
              <a:rPr lang="en-GB" dirty="0"/>
              <a:t> </a:t>
            </a:r>
            <a:r>
              <a:rPr lang="en-GB" dirty="0" err="1"/>
              <a:t>podgrupa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Mnogi</a:t>
            </a:r>
            <a:r>
              <a:rPr lang="en-GB" dirty="0"/>
              <a:t> </a:t>
            </a:r>
            <a:r>
              <a:rPr lang="en-GB" dirty="0" err="1"/>
              <a:t>kliničari</a:t>
            </a:r>
            <a:r>
              <a:rPr lang="en-GB" dirty="0"/>
              <a:t> </a:t>
            </a:r>
            <a:r>
              <a:rPr lang="en-GB" dirty="0" err="1"/>
              <a:t>zagovaraju</a:t>
            </a:r>
            <a:r>
              <a:rPr lang="en-GB" dirty="0"/>
              <a:t> </a:t>
            </a:r>
            <a:r>
              <a:rPr lang="en-GB" dirty="0" err="1"/>
              <a:t>kombinovanje</a:t>
            </a:r>
            <a:r>
              <a:rPr lang="en-GB" dirty="0"/>
              <a:t> </a:t>
            </a:r>
            <a:r>
              <a:rPr lang="en-GB" dirty="0" err="1"/>
              <a:t>valproične</a:t>
            </a:r>
            <a:r>
              <a:rPr lang="en-GB" dirty="0"/>
              <a:t> </a:t>
            </a:r>
            <a:r>
              <a:rPr lang="en-GB" dirty="0" err="1"/>
              <a:t>kiseline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litijuma</a:t>
            </a:r>
            <a:r>
              <a:rPr lang="en-GB" dirty="0"/>
              <a:t>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 koji ne </a:t>
            </a:r>
            <a:r>
              <a:rPr lang="en-GB" dirty="0" err="1"/>
              <a:t>reaguju</a:t>
            </a:r>
            <a:r>
              <a:rPr lang="en-GB" dirty="0"/>
              <a:t> u </a:t>
            </a:r>
            <a:r>
              <a:rPr lang="en-GB" dirty="0" err="1"/>
              <a:t>potpunosti</a:t>
            </a:r>
            <a:r>
              <a:rPr lang="en-GB" dirty="0"/>
              <a:t> </a:t>
            </a:r>
            <a:r>
              <a:rPr lang="en-GB" dirty="0" err="1"/>
              <a:t>ni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jedan</a:t>
            </a:r>
            <a:r>
              <a:rPr lang="en-GB" dirty="0"/>
              <a:t> od </a:t>
            </a:r>
            <a:r>
              <a:rPr lang="en-GB" dirty="0" err="1"/>
              <a:t>ovih</a:t>
            </a:r>
            <a:r>
              <a:rPr lang="en-GB" dirty="0"/>
              <a:t> </a:t>
            </a:r>
            <a:r>
              <a:rPr lang="en-GB" dirty="0" err="1"/>
              <a:t>agenasa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568000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D58FE-9E3A-4FC6-9AE6-91B2C60FA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435"/>
          </a:xfrm>
        </p:spPr>
        <p:txBody>
          <a:bodyPr/>
          <a:lstStyle/>
          <a:p>
            <a:r>
              <a:rPr lang="en-GB" i="1" dirty="0"/>
              <a:t>CARBAMAZEPINE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CFE13-1288-4CCE-AA4E-81D9E5F4F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326382"/>
            <a:ext cx="11465170" cy="4850581"/>
          </a:xfrm>
        </p:spPr>
        <p:txBody>
          <a:bodyPr>
            <a:normAutofit fontScale="70000" lnSpcReduction="20000"/>
          </a:bodyPr>
          <a:lstStyle/>
          <a:p>
            <a:r>
              <a:rPr lang="en-GB" dirty="0" err="1"/>
              <a:t>Smatra</a:t>
            </a:r>
            <a:r>
              <a:rPr lang="en-GB" dirty="0"/>
              <a:t> se da je </a:t>
            </a:r>
            <a:r>
              <a:rPr lang="en-GB" dirty="0" err="1"/>
              <a:t>karbamazepin</a:t>
            </a:r>
            <a:r>
              <a:rPr lang="en-GB" dirty="0"/>
              <a:t> </a:t>
            </a:r>
            <a:r>
              <a:rPr lang="en-GB" dirty="0" err="1"/>
              <a:t>razumna</a:t>
            </a:r>
            <a:r>
              <a:rPr lang="en-GB" dirty="0"/>
              <a:t> </a:t>
            </a:r>
            <a:r>
              <a:rPr lang="en-GB" dirty="0" err="1"/>
              <a:t>alternativa</a:t>
            </a:r>
            <a:r>
              <a:rPr lang="en-GB" dirty="0"/>
              <a:t> </a:t>
            </a:r>
            <a:r>
              <a:rPr lang="en-GB" dirty="0" err="1"/>
              <a:t>litijumu</a:t>
            </a:r>
            <a:r>
              <a:rPr lang="en-GB" dirty="0"/>
              <a:t> </a:t>
            </a:r>
            <a:r>
              <a:rPr lang="en-GB" dirty="0" err="1"/>
              <a:t>kada</a:t>
            </a:r>
            <a:r>
              <a:rPr lang="en-GB" dirty="0"/>
              <a:t> je </a:t>
            </a:r>
            <a:r>
              <a:rPr lang="en-GB" dirty="0" err="1"/>
              <a:t>potonji</a:t>
            </a:r>
            <a:r>
              <a:rPr lang="en-GB" dirty="0"/>
              <a:t> </a:t>
            </a:r>
            <a:r>
              <a:rPr lang="en-GB" dirty="0" err="1"/>
              <a:t>manje</a:t>
            </a:r>
            <a:r>
              <a:rPr lang="en-GB" dirty="0"/>
              <a:t> </a:t>
            </a:r>
            <a:r>
              <a:rPr lang="en-GB" dirty="0" err="1"/>
              <a:t>nego</a:t>
            </a:r>
            <a:r>
              <a:rPr lang="en-GB" dirty="0"/>
              <a:t> </a:t>
            </a:r>
            <a:r>
              <a:rPr lang="en-GB" dirty="0" err="1"/>
              <a:t>optimalno</a:t>
            </a:r>
            <a:r>
              <a:rPr lang="en-GB" dirty="0"/>
              <a:t> </a:t>
            </a:r>
            <a:r>
              <a:rPr lang="en-GB" dirty="0" err="1"/>
              <a:t>efikasan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Međutim</a:t>
            </a:r>
            <a:r>
              <a:rPr lang="en-GB" dirty="0"/>
              <a:t>, </a:t>
            </a:r>
            <a:r>
              <a:rPr lang="en-GB" dirty="0" err="1"/>
              <a:t>farmakokinetičke</a:t>
            </a:r>
            <a:r>
              <a:rPr lang="en-GB" dirty="0"/>
              <a:t> </a:t>
            </a:r>
            <a:r>
              <a:rPr lang="en-GB" dirty="0" err="1"/>
              <a:t>interakcije</a:t>
            </a:r>
            <a:r>
              <a:rPr lang="en-GB" dirty="0"/>
              <a:t> </a:t>
            </a:r>
            <a:r>
              <a:rPr lang="en-GB" dirty="0" err="1"/>
              <a:t>karbamazepina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njegova</a:t>
            </a:r>
            <a:r>
              <a:rPr lang="en-GB" dirty="0"/>
              <a:t> </a:t>
            </a:r>
            <a:r>
              <a:rPr lang="en-GB" dirty="0" err="1"/>
              <a:t>tendencija</a:t>
            </a:r>
            <a:r>
              <a:rPr lang="en-GB" dirty="0"/>
              <a:t> da </a:t>
            </a:r>
            <a:r>
              <a:rPr lang="en-GB" dirty="0" err="1"/>
              <a:t>indukuje</a:t>
            </a:r>
            <a:r>
              <a:rPr lang="en-GB" dirty="0"/>
              <a:t> </a:t>
            </a:r>
            <a:r>
              <a:rPr lang="en-GB" dirty="0" err="1"/>
              <a:t>metabolizam</a:t>
            </a:r>
            <a:r>
              <a:rPr lang="en-GB" dirty="0"/>
              <a:t> </a:t>
            </a:r>
            <a:r>
              <a:rPr lang="en-GB" dirty="0" err="1"/>
              <a:t>supstrata</a:t>
            </a:r>
            <a:r>
              <a:rPr lang="en-GB" dirty="0"/>
              <a:t> CIP3A4 </a:t>
            </a:r>
            <a:r>
              <a:rPr lang="en-GB" dirty="0" err="1"/>
              <a:t>čine</a:t>
            </a:r>
            <a:r>
              <a:rPr lang="en-GB" dirty="0"/>
              <a:t> ga </a:t>
            </a:r>
            <a:r>
              <a:rPr lang="en-GB" dirty="0" err="1"/>
              <a:t>težim</a:t>
            </a:r>
            <a:r>
              <a:rPr lang="en-GB" dirty="0"/>
              <a:t> </a:t>
            </a:r>
            <a:r>
              <a:rPr lang="en-GB" dirty="0" err="1"/>
              <a:t>lekom</a:t>
            </a:r>
            <a:r>
              <a:rPr lang="en-GB" dirty="0"/>
              <a:t> za </a:t>
            </a:r>
            <a:r>
              <a:rPr lang="en-GB" dirty="0" err="1"/>
              <a:t>upotrebu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drugim</a:t>
            </a:r>
            <a:r>
              <a:rPr lang="en-GB" dirty="0"/>
              <a:t> </a:t>
            </a:r>
            <a:r>
              <a:rPr lang="en-GB" dirty="0" err="1"/>
              <a:t>standardnim</a:t>
            </a:r>
            <a:r>
              <a:rPr lang="en-GB" dirty="0"/>
              <a:t> </a:t>
            </a:r>
            <a:r>
              <a:rPr lang="en-GB" dirty="0" err="1"/>
              <a:t>tretmanima</a:t>
            </a:r>
            <a:r>
              <a:rPr lang="en-GB" dirty="0"/>
              <a:t> za </a:t>
            </a:r>
            <a:r>
              <a:rPr lang="en-GB" dirty="0" err="1"/>
              <a:t>bipolarni</a:t>
            </a:r>
            <a:r>
              <a:rPr lang="en-GB" dirty="0"/>
              <a:t> </a:t>
            </a:r>
            <a:r>
              <a:rPr lang="en-GB" dirty="0" err="1"/>
              <a:t>poremećaj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Način</a:t>
            </a:r>
            <a:r>
              <a:rPr lang="en-GB" dirty="0"/>
              <a:t> </a:t>
            </a:r>
            <a:r>
              <a:rPr lang="en-GB" dirty="0" err="1"/>
              <a:t>delovanja</a:t>
            </a:r>
            <a:r>
              <a:rPr lang="en-GB" dirty="0"/>
              <a:t> </a:t>
            </a:r>
            <a:r>
              <a:rPr lang="en-GB" dirty="0" err="1"/>
              <a:t>karbamazepina</a:t>
            </a:r>
            <a:r>
              <a:rPr lang="en-GB" dirty="0"/>
              <a:t> je </a:t>
            </a:r>
            <a:r>
              <a:rPr lang="en-GB" dirty="0" err="1"/>
              <a:t>nejasan</a:t>
            </a:r>
            <a:r>
              <a:rPr lang="en-GB" dirty="0"/>
              <a:t>, a </a:t>
            </a:r>
            <a:r>
              <a:rPr lang="en-GB" dirty="0" err="1"/>
              <a:t>okskarbazepin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efikasan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Karbamazepin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koristiti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akutne</a:t>
            </a:r>
            <a:r>
              <a:rPr lang="en-GB" dirty="0"/>
              <a:t> </a:t>
            </a:r>
            <a:r>
              <a:rPr lang="en-GB" dirty="0" err="1"/>
              <a:t>manije</a:t>
            </a:r>
            <a:r>
              <a:rPr lang="en-GB" dirty="0"/>
              <a:t>,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za </a:t>
            </a:r>
            <a:r>
              <a:rPr lang="en-GB" dirty="0" err="1"/>
              <a:t>profilaktičku</a:t>
            </a:r>
            <a:r>
              <a:rPr lang="en-GB" dirty="0"/>
              <a:t> </a:t>
            </a:r>
            <a:r>
              <a:rPr lang="en-GB" dirty="0" err="1"/>
              <a:t>terapiju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Neželjeni</a:t>
            </a:r>
            <a:r>
              <a:rPr lang="en-GB" dirty="0"/>
              <a:t> </a:t>
            </a:r>
            <a:r>
              <a:rPr lang="en-GB" dirty="0" err="1"/>
              <a:t>efekti</a:t>
            </a:r>
            <a:r>
              <a:rPr lang="en-GB" dirty="0"/>
              <a:t> </a:t>
            </a:r>
            <a:r>
              <a:rPr lang="en-GB" dirty="0" err="1"/>
              <a:t>generalno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veći</a:t>
            </a:r>
            <a:r>
              <a:rPr lang="en-GB" dirty="0"/>
              <a:t>, a </a:t>
            </a:r>
            <a:r>
              <a:rPr lang="en-GB" dirty="0" err="1"/>
              <a:t>ponekad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manji</a:t>
            </a:r>
            <a:r>
              <a:rPr lang="en-GB" dirty="0"/>
              <a:t> od </a:t>
            </a:r>
            <a:r>
              <a:rPr lang="en-GB" dirty="0" err="1"/>
              <a:t>onih</a:t>
            </a:r>
            <a:r>
              <a:rPr lang="en-GB" dirty="0"/>
              <a:t> </a:t>
            </a:r>
            <a:r>
              <a:rPr lang="en-GB" dirty="0" err="1"/>
              <a:t>povezanih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Karbamazepin</a:t>
            </a:r>
            <a:r>
              <a:rPr lang="en-GB" dirty="0"/>
              <a:t> se </a:t>
            </a:r>
            <a:r>
              <a:rPr lang="en-GB" dirty="0" err="1"/>
              <a:t>može</a:t>
            </a:r>
            <a:r>
              <a:rPr lang="en-GB" dirty="0"/>
              <a:t> </a:t>
            </a:r>
            <a:r>
              <a:rPr lang="en-GB" dirty="0" err="1"/>
              <a:t>koristiti</a:t>
            </a:r>
            <a:r>
              <a:rPr lang="en-GB" dirty="0"/>
              <a:t> </a:t>
            </a:r>
            <a:r>
              <a:rPr lang="en-GB" dirty="0" err="1"/>
              <a:t>sam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, </a:t>
            </a:r>
            <a:r>
              <a:rPr lang="en-GB" dirty="0" err="1"/>
              <a:t>kod</a:t>
            </a:r>
            <a:r>
              <a:rPr lang="en-GB" dirty="0"/>
              <a:t> </a:t>
            </a:r>
            <a:r>
              <a:rPr lang="en-GB" dirty="0" err="1"/>
              <a:t>refraktornih</a:t>
            </a:r>
            <a:r>
              <a:rPr lang="en-GB" dirty="0"/>
              <a:t> </a:t>
            </a:r>
            <a:r>
              <a:rPr lang="en-GB" dirty="0" err="1"/>
              <a:t>pacijenata</a:t>
            </a:r>
            <a:r>
              <a:rPr lang="en-GB" dirty="0"/>
              <a:t>, u </a:t>
            </a:r>
            <a:r>
              <a:rPr lang="en-GB" dirty="0" err="1"/>
              <a:t>kombinaciji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litijumom</a:t>
            </a:r>
            <a:r>
              <a:rPr lang="en-GB" dirty="0"/>
              <a:t> </a:t>
            </a:r>
            <a:r>
              <a:rPr lang="en-GB" dirty="0" err="1"/>
              <a:t>ili</a:t>
            </a:r>
            <a:r>
              <a:rPr lang="en-GB" dirty="0"/>
              <a:t>, </a:t>
            </a:r>
            <a:r>
              <a:rPr lang="en-GB" dirty="0" err="1"/>
              <a:t>retko</a:t>
            </a:r>
            <a:r>
              <a:rPr lang="en-GB" dirty="0"/>
              <a:t>, </a:t>
            </a:r>
            <a:r>
              <a:rPr lang="en-GB" dirty="0" err="1"/>
              <a:t>valproatom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Upotreba</a:t>
            </a:r>
            <a:r>
              <a:rPr lang="en-GB" dirty="0"/>
              <a:t> </a:t>
            </a:r>
            <a:r>
              <a:rPr lang="en-GB" dirty="0" err="1"/>
              <a:t>karbamazepina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stabilizatora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 </a:t>
            </a:r>
            <a:r>
              <a:rPr lang="en-GB" dirty="0" err="1"/>
              <a:t>slična</a:t>
            </a:r>
            <a:r>
              <a:rPr lang="en-GB" dirty="0"/>
              <a:t> je </a:t>
            </a:r>
            <a:r>
              <a:rPr lang="en-GB" dirty="0" err="1"/>
              <a:t>upotrebi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antikonvulzanta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Doziranje</a:t>
            </a:r>
            <a:r>
              <a:rPr lang="en-GB" dirty="0"/>
              <a:t> </a:t>
            </a:r>
            <a:r>
              <a:rPr lang="en-GB" dirty="0" err="1"/>
              <a:t>obično</a:t>
            </a:r>
            <a:r>
              <a:rPr lang="en-GB" dirty="0"/>
              <a:t> </a:t>
            </a:r>
            <a:r>
              <a:rPr lang="en-GB" dirty="0" err="1"/>
              <a:t>počinje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200 mg </a:t>
            </a:r>
            <a:r>
              <a:rPr lang="en-GB" dirty="0" err="1"/>
              <a:t>dva</a:t>
            </a:r>
            <a:r>
              <a:rPr lang="en-GB" dirty="0"/>
              <a:t> puta </a:t>
            </a:r>
            <a:r>
              <a:rPr lang="en-GB" dirty="0" err="1"/>
              <a:t>dnevno</a:t>
            </a:r>
            <a:r>
              <a:rPr lang="en-GB" dirty="0"/>
              <a:t>, </a:t>
            </a:r>
            <a:r>
              <a:rPr lang="en-GB" dirty="0" err="1"/>
              <a:t>uz</a:t>
            </a:r>
            <a:r>
              <a:rPr lang="en-GB" dirty="0"/>
              <a:t> </a:t>
            </a:r>
            <a:r>
              <a:rPr lang="en-GB" dirty="0" err="1"/>
              <a:t>povećanje</a:t>
            </a:r>
            <a:r>
              <a:rPr lang="en-GB" dirty="0"/>
              <a:t> po </a:t>
            </a:r>
            <a:r>
              <a:rPr lang="en-GB" dirty="0" err="1"/>
              <a:t>potrebi</a:t>
            </a:r>
            <a:r>
              <a:rPr lang="en-GB" dirty="0"/>
              <a:t>. </a:t>
            </a:r>
            <a:endParaRPr lang="sr-Latn-RS" dirty="0"/>
          </a:p>
          <a:p>
            <a:pPr lvl="1"/>
            <a:r>
              <a:rPr lang="en-GB" dirty="0" err="1"/>
              <a:t>Doza</a:t>
            </a:r>
            <a:r>
              <a:rPr lang="en-GB" dirty="0"/>
              <a:t> </a:t>
            </a:r>
            <a:r>
              <a:rPr lang="en-GB" dirty="0" err="1"/>
              <a:t>održavanja</a:t>
            </a:r>
            <a:r>
              <a:rPr lang="en-GB" dirty="0"/>
              <a:t> je </a:t>
            </a:r>
            <a:r>
              <a:rPr lang="en-GB" dirty="0" err="1"/>
              <a:t>slična</a:t>
            </a:r>
            <a:r>
              <a:rPr lang="en-GB" dirty="0"/>
              <a:t> </a:t>
            </a:r>
            <a:r>
              <a:rPr lang="en-GB" dirty="0" err="1"/>
              <a:t>onoj</a:t>
            </a:r>
            <a:r>
              <a:rPr lang="en-GB" dirty="0"/>
              <a:t> </a:t>
            </a:r>
            <a:r>
              <a:rPr lang="en-GB" dirty="0" err="1"/>
              <a:t>koja</a:t>
            </a:r>
            <a:r>
              <a:rPr lang="en-GB" dirty="0"/>
              <a:t> se </a:t>
            </a:r>
            <a:r>
              <a:rPr lang="en-GB" dirty="0" err="1"/>
              <a:t>koristi</a:t>
            </a:r>
            <a:r>
              <a:rPr lang="en-GB" dirty="0"/>
              <a:t> za </a:t>
            </a:r>
            <a:r>
              <a:rPr lang="en-GB" dirty="0" err="1"/>
              <a:t>lečenje</a:t>
            </a:r>
            <a:r>
              <a:rPr lang="en-GB" dirty="0"/>
              <a:t> </a:t>
            </a:r>
            <a:r>
              <a:rPr lang="en-GB" dirty="0" err="1"/>
              <a:t>epilepsije</a:t>
            </a:r>
            <a:r>
              <a:rPr lang="en-GB" dirty="0"/>
              <a:t>, </a:t>
            </a:r>
            <a:r>
              <a:rPr lang="en-GB" dirty="0" err="1"/>
              <a:t>odnosno</a:t>
            </a:r>
            <a:r>
              <a:rPr lang="en-GB" dirty="0"/>
              <a:t> 800–1200 mg/d. </a:t>
            </a:r>
            <a:endParaRPr lang="sr-Latn-RS" dirty="0"/>
          </a:p>
          <a:p>
            <a:pPr lvl="1"/>
            <a:r>
              <a:rPr lang="en-GB" dirty="0" err="1"/>
              <a:t>Koncentracije</a:t>
            </a:r>
            <a:r>
              <a:rPr lang="en-GB" dirty="0"/>
              <a:t> u </a:t>
            </a:r>
            <a:r>
              <a:rPr lang="en-GB" dirty="0" err="1"/>
              <a:t>plazmi</a:t>
            </a:r>
            <a:r>
              <a:rPr lang="en-GB" dirty="0"/>
              <a:t> </a:t>
            </a:r>
            <a:r>
              <a:rPr lang="en-GB" dirty="0" err="1"/>
              <a:t>između</a:t>
            </a:r>
            <a:r>
              <a:rPr lang="en-GB" dirty="0"/>
              <a:t> 3 </a:t>
            </a:r>
            <a:r>
              <a:rPr lang="en-GB" dirty="0" err="1"/>
              <a:t>i</a:t>
            </a:r>
            <a:r>
              <a:rPr lang="en-GB" dirty="0"/>
              <a:t> 14 mg/L </a:t>
            </a:r>
            <a:r>
              <a:rPr lang="en-GB" dirty="0" err="1"/>
              <a:t>smatraju</a:t>
            </a:r>
            <a:r>
              <a:rPr lang="en-GB" dirty="0"/>
              <a:t> se </a:t>
            </a:r>
            <a:r>
              <a:rPr lang="en-GB" dirty="0" err="1"/>
              <a:t>poželjnim</a:t>
            </a:r>
            <a:r>
              <a:rPr lang="en-GB" dirty="0"/>
              <a:t>, </a:t>
            </a:r>
            <a:r>
              <a:rPr lang="en-GB" dirty="0" err="1"/>
              <a:t>iako</a:t>
            </a:r>
            <a:r>
              <a:rPr lang="en-GB" dirty="0"/>
              <a:t> </a:t>
            </a:r>
            <a:r>
              <a:rPr lang="en-GB" dirty="0" err="1"/>
              <a:t>optimalni</a:t>
            </a:r>
            <a:r>
              <a:rPr lang="en-GB" dirty="0"/>
              <a:t> </a:t>
            </a:r>
            <a:r>
              <a:rPr lang="en-GB" dirty="0" err="1"/>
              <a:t>terapeutski</a:t>
            </a:r>
            <a:r>
              <a:rPr lang="en-GB" dirty="0"/>
              <a:t> </a:t>
            </a:r>
            <a:r>
              <a:rPr lang="en-GB" dirty="0" err="1"/>
              <a:t>opseg</a:t>
            </a:r>
            <a:r>
              <a:rPr lang="en-GB" dirty="0"/>
              <a:t> </a:t>
            </a:r>
            <a:r>
              <a:rPr lang="en-GB" dirty="0" err="1"/>
              <a:t>nije</a:t>
            </a:r>
            <a:r>
              <a:rPr lang="en-GB" dirty="0"/>
              <a:t> </a:t>
            </a:r>
            <a:r>
              <a:rPr lang="en-GB" dirty="0" err="1"/>
              <a:t>utvrđen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Krvne</a:t>
            </a:r>
            <a:r>
              <a:rPr lang="en-GB" dirty="0"/>
              <a:t> </a:t>
            </a:r>
            <a:r>
              <a:rPr lang="en-GB" dirty="0" err="1"/>
              <a:t>diskrazije</a:t>
            </a:r>
            <a:r>
              <a:rPr lang="en-GB" dirty="0"/>
              <a:t> </a:t>
            </a:r>
            <a:r>
              <a:rPr lang="en-GB" dirty="0" err="1"/>
              <a:t>su</a:t>
            </a:r>
            <a:r>
              <a:rPr lang="en-GB" dirty="0"/>
              <a:t> bile </a:t>
            </a:r>
            <a:r>
              <a:rPr lang="en-GB" dirty="0" err="1"/>
              <a:t>istaknute</a:t>
            </a:r>
            <a:r>
              <a:rPr lang="en-GB" dirty="0"/>
              <a:t> u </a:t>
            </a:r>
            <a:r>
              <a:rPr lang="en-GB" dirty="0" err="1"/>
              <a:t>štetnim</a:t>
            </a:r>
            <a:r>
              <a:rPr lang="en-GB" dirty="0"/>
              <a:t> </a:t>
            </a:r>
            <a:r>
              <a:rPr lang="en-GB" dirty="0" err="1"/>
              <a:t>efektima</a:t>
            </a:r>
            <a:r>
              <a:rPr lang="en-GB" dirty="0"/>
              <a:t> </a:t>
            </a:r>
            <a:r>
              <a:rPr lang="en-GB" dirty="0" err="1"/>
              <a:t>karbamazepina</a:t>
            </a:r>
            <a:r>
              <a:rPr lang="en-GB" dirty="0"/>
              <a:t> </a:t>
            </a:r>
            <a:r>
              <a:rPr lang="en-GB" dirty="0" err="1"/>
              <a:t>kada</a:t>
            </a:r>
            <a:r>
              <a:rPr lang="en-GB" dirty="0"/>
              <a:t> se </a:t>
            </a:r>
            <a:r>
              <a:rPr lang="en-GB" dirty="0" err="1"/>
              <a:t>koristi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antikonvulzan</a:t>
            </a:r>
            <a:r>
              <a:rPr lang="en-GB" dirty="0"/>
              <a:t>,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nisu</a:t>
            </a:r>
            <a:r>
              <a:rPr lang="en-GB" dirty="0"/>
              <a:t> </a:t>
            </a:r>
            <a:r>
              <a:rPr lang="en-GB" dirty="0" err="1"/>
              <a:t>predstavljale</a:t>
            </a:r>
            <a:r>
              <a:rPr lang="en-GB" dirty="0"/>
              <a:t> </a:t>
            </a:r>
            <a:r>
              <a:rPr lang="en-GB" dirty="0" err="1"/>
              <a:t>veliki</a:t>
            </a:r>
            <a:r>
              <a:rPr lang="en-GB" dirty="0"/>
              <a:t> problem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njegovom</a:t>
            </a:r>
            <a:r>
              <a:rPr lang="en-GB" dirty="0"/>
              <a:t> </a:t>
            </a:r>
            <a:r>
              <a:rPr lang="en-GB" dirty="0" err="1"/>
              <a:t>upotrebom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stabilizatorom</a:t>
            </a:r>
            <a:r>
              <a:rPr lang="en-GB" dirty="0"/>
              <a:t> </a:t>
            </a:r>
            <a:r>
              <a:rPr lang="en-GB" dirty="0" err="1"/>
              <a:t>raspoloženja</a:t>
            </a:r>
            <a:r>
              <a:rPr lang="en-GB" dirty="0"/>
              <a:t>. </a:t>
            </a:r>
            <a:endParaRPr lang="sr-Latn-RS" dirty="0"/>
          </a:p>
          <a:p>
            <a:r>
              <a:rPr lang="en-GB" dirty="0" err="1"/>
              <a:t>Predoziranje</a:t>
            </a:r>
            <a:r>
              <a:rPr lang="en-GB" dirty="0"/>
              <a:t> </a:t>
            </a:r>
            <a:r>
              <a:rPr lang="en-GB" dirty="0" err="1"/>
              <a:t>karbamazepinom</a:t>
            </a:r>
            <a:r>
              <a:rPr lang="en-GB" dirty="0"/>
              <a:t> je </a:t>
            </a:r>
            <a:r>
              <a:rPr lang="en-GB" dirty="0" err="1"/>
              <a:t>veliki</a:t>
            </a:r>
            <a:r>
              <a:rPr lang="en-GB" dirty="0"/>
              <a:t> </a:t>
            </a:r>
            <a:r>
              <a:rPr lang="en-GB" dirty="0" err="1"/>
              <a:t>hitan</a:t>
            </a:r>
            <a:r>
              <a:rPr lang="en-GB" dirty="0"/>
              <a:t> </a:t>
            </a:r>
            <a:r>
              <a:rPr lang="en-GB" dirty="0" err="1"/>
              <a:t>slučaj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njime</a:t>
            </a:r>
            <a:r>
              <a:rPr lang="en-GB" dirty="0"/>
              <a:t> se </a:t>
            </a:r>
            <a:r>
              <a:rPr lang="en-GB" dirty="0" err="1"/>
              <a:t>generalno</a:t>
            </a:r>
            <a:r>
              <a:rPr lang="en-GB" dirty="0"/>
              <a:t> </a:t>
            </a:r>
            <a:r>
              <a:rPr lang="en-GB" dirty="0" err="1"/>
              <a:t>treba</a:t>
            </a:r>
            <a:r>
              <a:rPr lang="en-GB" dirty="0"/>
              <a:t> </a:t>
            </a:r>
            <a:r>
              <a:rPr lang="en-GB" dirty="0" err="1"/>
              <a:t>lečiti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en-GB" dirty="0" err="1"/>
              <a:t>predoziranje</a:t>
            </a:r>
            <a:r>
              <a:rPr lang="en-GB" dirty="0"/>
              <a:t> </a:t>
            </a:r>
            <a:r>
              <a:rPr lang="en-GB" dirty="0" err="1"/>
              <a:t>tricikličnim</a:t>
            </a:r>
            <a:r>
              <a:rPr lang="en-GB" dirty="0"/>
              <a:t> </a:t>
            </a:r>
            <a:r>
              <a:rPr lang="en-GB" dirty="0" err="1"/>
              <a:t>antidepresivima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455558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F855C-FCCB-46BD-B207-95E5A4471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DRUG</a:t>
            </a:r>
            <a:r>
              <a:rPr lang="sr-Latn-RS" dirty="0"/>
              <a:t>I</a:t>
            </a:r>
            <a:r>
              <a:rPr lang="en-GB" dirty="0"/>
              <a:t> </a:t>
            </a:r>
            <a:r>
              <a:rPr lang="sr-Latn-RS" dirty="0"/>
              <a:t>LEKOVI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20E15-5B1B-42BB-890F-10B5565D9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1555"/>
            <a:ext cx="10515600" cy="3775407"/>
          </a:xfrm>
        </p:spPr>
        <p:txBody>
          <a:bodyPr>
            <a:normAutofit/>
          </a:bodyPr>
          <a:lstStyle/>
          <a:p>
            <a:r>
              <a:rPr lang="en-GB" sz="2400" dirty="0" err="1"/>
              <a:t>Lamotrigin</a:t>
            </a:r>
            <a:r>
              <a:rPr lang="en-GB" sz="2400" dirty="0"/>
              <a:t> je </a:t>
            </a:r>
            <a:r>
              <a:rPr lang="en-GB" sz="2400" dirty="0" err="1"/>
              <a:t>odobren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</a:t>
            </a:r>
            <a:r>
              <a:rPr lang="en-GB" sz="2400" dirty="0" err="1"/>
              <a:t>tretman</a:t>
            </a:r>
            <a:r>
              <a:rPr lang="en-GB" sz="2400" dirty="0"/>
              <a:t> </a:t>
            </a:r>
            <a:r>
              <a:rPr lang="en-GB" sz="2400" dirty="0" err="1"/>
              <a:t>održavanja</a:t>
            </a:r>
            <a:r>
              <a:rPr lang="en-GB" sz="2400" dirty="0"/>
              <a:t> za </a:t>
            </a:r>
            <a:r>
              <a:rPr lang="en-GB" sz="2400" dirty="0" err="1"/>
              <a:t>bipolarni</a:t>
            </a:r>
            <a:r>
              <a:rPr lang="en-GB" sz="2400" dirty="0"/>
              <a:t> </a:t>
            </a:r>
            <a:r>
              <a:rPr lang="en-GB" sz="2400" dirty="0" err="1"/>
              <a:t>poremećaj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Iako</a:t>
            </a:r>
            <a:r>
              <a:rPr lang="en-GB" sz="2400" dirty="0"/>
              <a:t> </a:t>
            </a:r>
            <a:r>
              <a:rPr lang="en-GB" sz="2400" dirty="0" err="1"/>
              <a:t>nije</a:t>
            </a:r>
            <a:r>
              <a:rPr lang="en-GB" sz="2400" dirty="0"/>
              <a:t> </a:t>
            </a:r>
            <a:r>
              <a:rPr lang="en-GB" sz="2400" dirty="0" err="1"/>
              <a:t>efikasan</a:t>
            </a:r>
            <a:r>
              <a:rPr lang="en-GB" sz="2400" dirty="0"/>
              <a:t> u </a:t>
            </a:r>
            <a:r>
              <a:rPr lang="en-GB" sz="2400" dirty="0" err="1"/>
              <a:t>lečenju</a:t>
            </a:r>
            <a:r>
              <a:rPr lang="en-GB" sz="2400" dirty="0"/>
              <a:t> </a:t>
            </a:r>
            <a:r>
              <a:rPr lang="en-GB" sz="2400" dirty="0" err="1"/>
              <a:t>akutne</a:t>
            </a:r>
            <a:r>
              <a:rPr lang="en-GB" sz="2400" dirty="0"/>
              <a:t> </a:t>
            </a:r>
            <a:r>
              <a:rPr lang="en-GB" sz="2400" dirty="0" err="1"/>
              <a:t>manije</a:t>
            </a:r>
            <a:r>
              <a:rPr lang="en-GB" sz="2400" dirty="0"/>
              <a:t>, </a:t>
            </a:r>
            <a:r>
              <a:rPr lang="en-GB" sz="2400" dirty="0" err="1"/>
              <a:t>čini</a:t>
            </a:r>
            <a:r>
              <a:rPr lang="en-GB" sz="2400" dirty="0"/>
              <a:t> se da je </a:t>
            </a:r>
            <a:r>
              <a:rPr lang="en-GB" sz="2400" dirty="0" err="1"/>
              <a:t>efikasan</a:t>
            </a:r>
            <a:r>
              <a:rPr lang="en-GB" sz="2400" dirty="0"/>
              <a:t> u </a:t>
            </a:r>
            <a:r>
              <a:rPr lang="en-GB" sz="2400" dirty="0" err="1"/>
              <a:t>smanjenju</a:t>
            </a:r>
            <a:r>
              <a:rPr lang="en-GB" sz="2400" dirty="0"/>
              <a:t> </a:t>
            </a:r>
            <a:r>
              <a:rPr lang="en-GB" sz="2400" dirty="0" err="1"/>
              <a:t>učestalosti</a:t>
            </a:r>
            <a:r>
              <a:rPr lang="en-GB" sz="2400" dirty="0"/>
              <a:t> </a:t>
            </a:r>
            <a:r>
              <a:rPr lang="en-GB" sz="2400" dirty="0" err="1"/>
              <a:t>rekurentnih</a:t>
            </a:r>
            <a:r>
              <a:rPr lang="en-GB" sz="2400" dirty="0"/>
              <a:t> </a:t>
            </a:r>
            <a:r>
              <a:rPr lang="en-GB" sz="2400" dirty="0" err="1"/>
              <a:t>depresivnih</a:t>
            </a:r>
            <a:r>
              <a:rPr lang="en-GB" sz="2400" dirty="0"/>
              <a:t> </a:t>
            </a:r>
            <a:r>
              <a:rPr lang="en-GB" sz="2400" dirty="0" err="1"/>
              <a:t>ciklusa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može</a:t>
            </a:r>
            <a:r>
              <a:rPr lang="en-GB" sz="2400" dirty="0"/>
              <a:t> </a:t>
            </a:r>
            <a:r>
              <a:rPr lang="en-GB" sz="2400" dirty="0" err="1"/>
              <a:t>imati</a:t>
            </a:r>
            <a:r>
              <a:rPr lang="en-GB" sz="2400" dirty="0"/>
              <a:t> </a:t>
            </a:r>
            <a:r>
              <a:rPr lang="en-GB" sz="2400" dirty="0" err="1"/>
              <a:t>neku</a:t>
            </a:r>
            <a:r>
              <a:rPr lang="en-GB" sz="2400" dirty="0"/>
              <a:t> </a:t>
            </a:r>
            <a:r>
              <a:rPr lang="en-GB" sz="2400" dirty="0" err="1"/>
              <a:t>korist</a:t>
            </a:r>
            <a:r>
              <a:rPr lang="en-GB" sz="2400" dirty="0"/>
              <a:t> u </a:t>
            </a:r>
            <a:r>
              <a:rPr lang="en-GB" sz="2400" dirty="0" err="1"/>
              <a:t>lečenju</a:t>
            </a:r>
            <a:r>
              <a:rPr lang="en-GB" sz="2400" dirty="0"/>
              <a:t> </a:t>
            </a:r>
            <a:r>
              <a:rPr lang="en-GB" sz="2400" dirty="0" err="1"/>
              <a:t>bipolarne</a:t>
            </a:r>
            <a:r>
              <a:rPr lang="en-GB" sz="2400" dirty="0"/>
              <a:t> </a:t>
            </a:r>
            <a:r>
              <a:rPr lang="en-GB" sz="2400" dirty="0" err="1"/>
              <a:t>depresije</a:t>
            </a:r>
            <a:r>
              <a:rPr lang="en-GB" sz="2400" dirty="0"/>
              <a:t>. </a:t>
            </a:r>
            <a:endParaRPr lang="sr-Latn-RS" sz="2400" dirty="0"/>
          </a:p>
          <a:p>
            <a:r>
              <a:rPr lang="en-GB" sz="2400" dirty="0" err="1"/>
              <a:t>Brojni</a:t>
            </a:r>
            <a:r>
              <a:rPr lang="en-GB" sz="2400" dirty="0"/>
              <a:t> </a:t>
            </a:r>
            <a:r>
              <a:rPr lang="en-GB" sz="2400" dirty="0" err="1"/>
              <a:t>novi</a:t>
            </a:r>
            <a:r>
              <a:rPr lang="en-GB" sz="2400" dirty="0"/>
              <a:t> </a:t>
            </a:r>
            <a:r>
              <a:rPr lang="en-GB" sz="2400" dirty="0" err="1"/>
              <a:t>agensi</a:t>
            </a:r>
            <a:r>
              <a:rPr lang="en-GB" sz="2400" dirty="0"/>
              <a:t> </a:t>
            </a:r>
            <a:r>
              <a:rPr lang="en-GB" sz="2400" dirty="0" err="1"/>
              <a:t>su</a:t>
            </a:r>
            <a:r>
              <a:rPr lang="en-GB" sz="2400" dirty="0"/>
              <a:t> pod </a:t>
            </a:r>
            <a:r>
              <a:rPr lang="en-GB" sz="2400" dirty="0" err="1"/>
              <a:t>istra</a:t>
            </a:r>
            <a:r>
              <a:rPr lang="sr-Latn-RS" sz="2400" dirty="0"/>
              <a:t>živanjem</a:t>
            </a:r>
            <a:r>
              <a:rPr lang="en-GB" sz="2400" dirty="0"/>
              <a:t> za </a:t>
            </a:r>
            <a:r>
              <a:rPr lang="en-GB" sz="2400" dirty="0" err="1"/>
              <a:t>bipolarnu</a:t>
            </a:r>
            <a:r>
              <a:rPr lang="en-GB" sz="2400" dirty="0"/>
              <a:t> </a:t>
            </a:r>
            <a:r>
              <a:rPr lang="en-GB" sz="2400" dirty="0" err="1"/>
              <a:t>depresiju</a:t>
            </a:r>
            <a:r>
              <a:rPr lang="en-GB" sz="2400" dirty="0"/>
              <a:t>, </a:t>
            </a:r>
            <a:r>
              <a:rPr lang="en-GB" sz="2400" dirty="0" err="1"/>
              <a:t>uključujući</a:t>
            </a:r>
            <a:r>
              <a:rPr lang="en-GB" sz="2400" dirty="0"/>
              <a:t> </a:t>
            </a:r>
            <a:r>
              <a:rPr lang="en-GB" sz="2400" dirty="0" err="1"/>
              <a:t>riluzol</a:t>
            </a:r>
            <a:r>
              <a:rPr lang="en-GB" sz="2400" dirty="0"/>
              <a:t>, </a:t>
            </a:r>
            <a:r>
              <a:rPr lang="en-GB" sz="2400" dirty="0" err="1"/>
              <a:t>neuroprotektivni</a:t>
            </a:r>
            <a:r>
              <a:rPr lang="en-GB" sz="2400" dirty="0"/>
              <a:t> </a:t>
            </a:r>
            <a:r>
              <a:rPr lang="en-GB" sz="2400" dirty="0" err="1"/>
              <a:t>agens</a:t>
            </a:r>
            <a:r>
              <a:rPr lang="en-GB" sz="2400" dirty="0"/>
              <a:t> koji je </a:t>
            </a:r>
            <a:r>
              <a:rPr lang="en-GB" sz="2400" dirty="0" err="1"/>
              <a:t>odobren</a:t>
            </a:r>
            <a:r>
              <a:rPr lang="en-GB" sz="2400" dirty="0"/>
              <a:t> za </a:t>
            </a:r>
            <a:r>
              <a:rPr lang="en-GB" sz="2400" dirty="0" err="1"/>
              <a:t>upotrebu</a:t>
            </a:r>
            <a:r>
              <a:rPr lang="en-GB" sz="2400" dirty="0"/>
              <a:t> </a:t>
            </a:r>
            <a:r>
              <a:rPr lang="en-GB" sz="2400" dirty="0" err="1"/>
              <a:t>kod</a:t>
            </a:r>
            <a:r>
              <a:rPr lang="en-GB" sz="2400" dirty="0"/>
              <a:t> </a:t>
            </a:r>
            <a:r>
              <a:rPr lang="en-GB" sz="2400" dirty="0" err="1"/>
              <a:t>amiotrofične</a:t>
            </a:r>
            <a:r>
              <a:rPr lang="en-GB" sz="2400" dirty="0"/>
              <a:t> </a:t>
            </a:r>
            <a:r>
              <a:rPr lang="en-GB" sz="2400" dirty="0" err="1"/>
              <a:t>lateralne</a:t>
            </a:r>
            <a:r>
              <a:rPr lang="en-GB" sz="2400" dirty="0"/>
              <a:t> </a:t>
            </a:r>
            <a:r>
              <a:rPr lang="en-GB" sz="2400" dirty="0" err="1"/>
              <a:t>skleroze</a:t>
            </a:r>
            <a:r>
              <a:rPr lang="en-GB" sz="2400" dirty="0"/>
              <a:t>; </a:t>
            </a:r>
            <a:r>
              <a:rPr lang="en-GB" sz="2400" dirty="0" err="1"/>
              <a:t>ketamin</a:t>
            </a:r>
            <a:r>
              <a:rPr lang="en-GB" sz="2400" dirty="0"/>
              <a:t>, </a:t>
            </a:r>
            <a:r>
              <a:rPr lang="en-GB" sz="2400" dirty="0" err="1"/>
              <a:t>nekonkurentni</a:t>
            </a:r>
            <a:r>
              <a:rPr lang="en-GB" sz="2400" dirty="0"/>
              <a:t> NMDA antagonist o </a:t>
            </a:r>
            <a:r>
              <a:rPr lang="en-GB" sz="2400" dirty="0" err="1"/>
              <a:t>kome</a:t>
            </a:r>
            <a:r>
              <a:rPr lang="en-GB" sz="2400" dirty="0"/>
              <a:t> se </a:t>
            </a:r>
            <a:r>
              <a:rPr lang="en-GB" sz="2400" dirty="0" err="1"/>
              <a:t>ranije</a:t>
            </a:r>
            <a:r>
              <a:rPr lang="en-GB" sz="2400" dirty="0"/>
              <a:t> </a:t>
            </a:r>
            <a:r>
              <a:rPr lang="en-GB" sz="2400" dirty="0" err="1"/>
              <a:t>govorilo</a:t>
            </a:r>
            <a:r>
              <a:rPr lang="en-GB" sz="2400" dirty="0"/>
              <a:t> </a:t>
            </a:r>
            <a:r>
              <a:rPr lang="en-GB" sz="2400" dirty="0" err="1"/>
              <a:t>kao</a:t>
            </a:r>
            <a:r>
              <a:rPr lang="en-GB" sz="2400" dirty="0"/>
              <a:t> o </a:t>
            </a:r>
            <a:r>
              <a:rPr lang="en-GB" sz="2400" dirty="0" err="1"/>
              <a:t>leku</a:t>
            </a:r>
            <a:r>
              <a:rPr lang="en-GB" sz="2400" dirty="0"/>
              <a:t> za koji se </a:t>
            </a:r>
            <a:r>
              <a:rPr lang="en-GB" sz="2400" dirty="0" err="1"/>
              <a:t>veruje</a:t>
            </a:r>
            <a:r>
              <a:rPr lang="en-GB" sz="2400" dirty="0"/>
              <a:t> da </a:t>
            </a:r>
            <a:r>
              <a:rPr lang="en-GB" sz="2400" dirty="0" err="1"/>
              <a:t>modelira</a:t>
            </a:r>
            <a:r>
              <a:rPr lang="en-GB" sz="2400" dirty="0"/>
              <a:t> </a:t>
            </a:r>
            <a:r>
              <a:rPr lang="sr-Latn-RS" sz="2400" dirty="0"/>
              <a:t>sh</a:t>
            </a:r>
            <a:r>
              <a:rPr lang="en-GB" sz="2400" dirty="0" err="1"/>
              <a:t>izofreniju</a:t>
            </a:r>
            <a:r>
              <a:rPr lang="en-GB" sz="2400" dirty="0"/>
              <a:t>, </a:t>
            </a:r>
            <a:r>
              <a:rPr lang="en-GB" sz="2400" dirty="0" err="1"/>
              <a:t>ali</a:t>
            </a:r>
            <a:r>
              <a:rPr lang="en-GB" sz="2400" dirty="0"/>
              <a:t> se </a:t>
            </a:r>
            <a:r>
              <a:rPr lang="en-GB" sz="2400" dirty="0" err="1"/>
              <a:t>smatra</a:t>
            </a:r>
            <a:r>
              <a:rPr lang="en-GB" sz="2400" dirty="0"/>
              <a:t> da </a:t>
            </a:r>
            <a:r>
              <a:rPr lang="en-GB" sz="2400" dirty="0" err="1"/>
              <a:t>deluje</a:t>
            </a:r>
            <a:r>
              <a:rPr lang="en-GB" sz="2400" dirty="0"/>
              <a:t> </a:t>
            </a:r>
            <a:r>
              <a:rPr lang="en-GB" sz="2400" dirty="0" err="1"/>
              <a:t>tako</a:t>
            </a:r>
            <a:r>
              <a:rPr lang="en-GB" sz="2400" dirty="0"/>
              <a:t> </a:t>
            </a:r>
            <a:r>
              <a:rPr lang="en-GB" sz="2400" dirty="0" err="1"/>
              <a:t>što</a:t>
            </a:r>
            <a:r>
              <a:rPr lang="en-GB" sz="2400" dirty="0"/>
              <a:t> </a:t>
            </a:r>
            <a:r>
              <a:rPr lang="en-GB" sz="2400" dirty="0" err="1"/>
              <a:t>proizvodi</a:t>
            </a:r>
            <a:r>
              <a:rPr lang="en-GB" sz="2400" dirty="0"/>
              <a:t> </a:t>
            </a:r>
            <a:r>
              <a:rPr lang="en-GB" sz="2400" dirty="0" err="1"/>
              <a:t>relativno</a:t>
            </a:r>
            <a:r>
              <a:rPr lang="en-GB" sz="2400" dirty="0"/>
              <a:t> </a:t>
            </a:r>
            <a:r>
              <a:rPr lang="en-GB" sz="2400" dirty="0" err="1"/>
              <a:t>povećanje</a:t>
            </a:r>
            <a:r>
              <a:rPr lang="en-GB" sz="2400" dirty="0"/>
              <a:t> </a:t>
            </a:r>
            <a:r>
              <a:rPr lang="en-GB" sz="2400" dirty="0" err="1"/>
              <a:t>aktivnosti</a:t>
            </a:r>
            <a:r>
              <a:rPr lang="en-GB" sz="2400" dirty="0"/>
              <a:t> AMPA </a:t>
            </a:r>
            <a:r>
              <a:rPr lang="en-GB" sz="2400" dirty="0" err="1"/>
              <a:t>receptora</a:t>
            </a:r>
            <a:r>
              <a:rPr lang="en-GB" sz="2400" dirty="0"/>
              <a:t>;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potenciatori</a:t>
            </a:r>
            <a:r>
              <a:rPr lang="en-GB" sz="2400" dirty="0"/>
              <a:t> AMPA </a:t>
            </a:r>
            <a:r>
              <a:rPr lang="en-GB" sz="2400" dirty="0" err="1"/>
              <a:t>receptora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23603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6DAA9F-0EE1-40AD-94E9-666447259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40" t="66227" r="8315" b="7399"/>
          <a:stretch/>
        </p:blipFill>
        <p:spPr>
          <a:xfrm>
            <a:off x="1101970" y="90435"/>
            <a:ext cx="9900976" cy="25221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5FA9E5-7D59-4A48-9FC7-87C7973AC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52" t="6741" r="4564" b="42967"/>
          <a:stretch/>
        </p:blipFill>
        <p:spPr>
          <a:xfrm>
            <a:off x="1101969" y="2431701"/>
            <a:ext cx="9988061" cy="416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6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2182</TotalTime>
  <Words>12510</Words>
  <Application>Microsoft Macintosh PowerPoint</Application>
  <PresentationFormat>Widescreen</PresentationFormat>
  <Paragraphs>712</Paragraphs>
  <Slides>97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97</vt:i4>
      </vt:variant>
    </vt:vector>
  </HeadingPairs>
  <TitlesOfParts>
    <vt:vector size="103" baseType="lpstr">
      <vt:lpstr>Arial</vt:lpstr>
      <vt:lpstr>Calibri</vt:lpstr>
      <vt:lpstr>Calibri Light</vt:lpstr>
      <vt:lpstr>MyriadPro-Bold</vt:lpstr>
      <vt:lpstr>Verdana</vt:lpstr>
      <vt:lpstr>Office Theme</vt:lpstr>
      <vt:lpstr>Antipsihotici i litijum</vt:lpstr>
      <vt:lpstr>PSIHOTROPNI LEKOVI (PSIHOFARMACI)</vt:lpstr>
      <vt:lpstr>PSIHOFARMACI (Delay; Deniker)</vt:lpstr>
      <vt:lpstr>Structure ATC code</vt:lpstr>
      <vt:lpstr>PowerPoint Presentation</vt:lpstr>
      <vt:lpstr>ANTIPSIHOTICI</vt:lpstr>
      <vt:lpstr>Istorijat</vt:lpstr>
      <vt:lpstr>PowerPoint Presentation</vt:lpstr>
      <vt:lpstr>Priroda psihoze i šizofrenije</vt:lpstr>
      <vt:lpstr>PowerPoint Presentation</vt:lpstr>
      <vt:lpstr>SEROTONINSKA HIPOTEZA ŠIZOFRENIJE</vt:lpstr>
      <vt:lpstr>DOPAMINSKA HIPOTEZA ŠIZOFRENIJE I/II</vt:lpstr>
      <vt:lpstr>DOPAMINSKA HIPOTEZA ŠIZOFRENIJE II/II</vt:lpstr>
      <vt:lpstr>GLUTAMNA HIPOTEZA ŠIZOFRENIJE</vt:lpstr>
      <vt:lpstr>OSNOVNA FARMAKOLOGIJA ANTIPSIHOTIKA Hemijske vrste</vt:lpstr>
      <vt:lpstr>PowerPoint Presentation</vt:lpstr>
      <vt:lpstr>PowerPoint Presentation</vt:lpstr>
      <vt:lpstr>Derivati fenotiazina </vt:lpstr>
      <vt:lpstr>PowerPoint Presentation</vt:lpstr>
      <vt:lpstr>Derivati tioksantena</vt:lpstr>
      <vt:lpstr>Derivati butirofenona</vt:lpstr>
      <vt:lpstr>Razne strukture</vt:lpstr>
      <vt:lpstr>Antipsihotični lekovi druge generacije</vt:lpstr>
      <vt:lpstr>Glutamatergični antipsihotici</vt:lpstr>
      <vt:lpstr>Farmakokinetika - Apsorpcija i distribucija</vt:lpstr>
      <vt:lpstr>Farmakokinetika - Metabolizam</vt:lpstr>
      <vt:lpstr>Farmakodinamika </vt:lpstr>
      <vt:lpstr>Farmakodinamika - Dopaminergički sistemi </vt:lpstr>
      <vt:lpstr>PowerPoint Presentation</vt:lpstr>
      <vt:lpstr>Farmakodinamika –  Dopaminski receptori i njihovi efekti I/II</vt:lpstr>
      <vt:lpstr>Farmakodinamika –  Dopaminski receptori i njihovi efekti II/II</vt:lpstr>
      <vt:lpstr>Farmakokinetika, Farmakodinamika –  nalazi su ugrađeni u dopaminsku hipotezu o šizofreniji</vt:lpstr>
      <vt:lpstr>Farmakodinamika –  Razlike među antipsihotičkim lekovima I/II</vt:lpstr>
      <vt:lpstr>PowerPoint Presentation</vt:lpstr>
      <vt:lpstr>Farmakodinamika –  Razlike među antipsihotičkim lekovima II/II</vt:lpstr>
      <vt:lpstr>PowerPoint Presentation</vt:lpstr>
      <vt:lpstr>Farmakodinamika – Psihološki efekti</vt:lpstr>
      <vt:lpstr>Farmakodinamika –  elektroencefalografski efekti</vt:lpstr>
      <vt:lpstr>Farmakodinamika – endokrini efekti</vt:lpstr>
      <vt:lpstr>Farmakodinamika – Kardiovaskularni efekti</vt:lpstr>
      <vt:lpstr>KLINIČKA FARMAKOLOGIJA ANTIPSIHOTIKA Psihijatrijske indikacije I/III</vt:lpstr>
      <vt:lpstr>KLINIČKA FARMAKOLOGIJA ANTIPSIHOTIKA Psihijatrijske indikacije II/III</vt:lpstr>
      <vt:lpstr>KLINIČKA FARMAKOLOGIJA ANTIPSIHOTIKA Psihijatrijske indikacije III/III</vt:lpstr>
      <vt:lpstr>PowerPoint Presentation</vt:lpstr>
      <vt:lpstr>KLINIČKA FARMAKOLOGIJA ANTIPSIHOTIKA Nepsihijatrijske indikacije</vt:lpstr>
      <vt:lpstr>KLINIČKA FARMAKOLOGIJA ANTIPSIHOTIKA Izbor leka I/III</vt:lpstr>
      <vt:lpstr>KLINIČKA FARMAKOLOGIJA ANTIPSIHOTIKA Izbor leka II/III</vt:lpstr>
      <vt:lpstr>KLINIČKA FARMAKOLOGIJA ANTIPSIHOTIKA Izbor leka III/III</vt:lpstr>
      <vt:lpstr>Doziranje</vt:lpstr>
      <vt:lpstr>PowerPoint Presentation</vt:lpstr>
      <vt:lpstr>Parenteralni preparati</vt:lpstr>
      <vt:lpstr>Raspored doziranja</vt:lpstr>
      <vt:lpstr>Tretman održavanja</vt:lpstr>
      <vt:lpstr>Kombinacije lekova</vt:lpstr>
      <vt:lpstr>Neželjene reakcije</vt:lpstr>
      <vt:lpstr>PowerPoint Presentation</vt:lpstr>
      <vt:lpstr>Efekti ponašanja</vt:lpstr>
      <vt:lpstr>Neurološki efekti</vt:lpstr>
      <vt:lpstr>Efekti na autonomni nervni sistem </vt:lpstr>
      <vt:lpstr>Metabolički i endokrini efekti</vt:lpstr>
      <vt:lpstr>Toksične ili alergijske reakcije</vt:lpstr>
      <vt:lpstr>Očne komplikacije</vt:lpstr>
      <vt:lpstr>Srčana toksičnost</vt:lpstr>
      <vt:lpstr>Upotreba u trudnoći; Dismorfogeneza</vt:lpstr>
      <vt:lpstr>Neuroleptički maligni sindrom</vt:lpstr>
      <vt:lpstr>Interakcije lekova</vt:lpstr>
      <vt:lpstr>Predoziranja</vt:lpstr>
      <vt:lpstr>Psihosocijalni tretman i kognitivna remedijacija</vt:lpstr>
      <vt:lpstr>Prednosti i ograničenja medikamentoznog lečenja</vt:lpstr>
      <vt:lpstr>LITIJUM, LIJEKOVI ZA STABILIZACIJU RASPOLOŽENJA I DRUGI LEČENJE BIPOLARNOG POREMEĆAJA</vt:lpstr>
      <vt:lpstr>Priroda bipolarnog afektivnog poremećaja</vt:lpstr>
      <vt:lpstr>OSNOVNA FARMAKOLOGIJA LITIJUMA</vt:lpstr>
      <vt:lpstr>OSNOVNA FARMAKOLOGIJA LITIJUMA Farmakokinetika</vt:lpstr>
      <vt:lpstr>OSNOVNA FARMAKOLOGIJA LITIJUMA Farmakodinamika</vt:lpstr>
      <vt:lpstr>OSNOVNA FARMAKOLOGIJA LITIJUMA Efekti na elektrolite i transport jona</vt:lpstr>
      <vt:lpstr>OSNOVNA FARMAKOLOGIJA LITIJUMA Effects on Second Messengers</vt:lpstr>
      <vt:lpstr>PowerPoint Presentation</vt:lpstr>
      <vt:lpstr>PowerPoint Presentation</vt:lpstr>
      <vt:lpstr>KLINIČKA FARMAKOLOGIJA LITIJUMA Bipolarni afektivni poremećaj I/II</vt:lpstr>
      <vt:lpstr>KLINIČKA FARMAKOLOGIJA LITIJUMA Bipolarni afektivni poremećaj II/II</vt:lpstr>
      <vt:lpstr>KLINIČKA FARMAKOLOGIJA LITIJUMA Druge aplikacije</vt:lpstr>
      <vt:lpstr>KLINIČKA FARMAKOLOGIJA LITIJUMA Praćenje tretmana</vt:lpstr>
      <vt:lpstr>Tretman održavanja</vt:lpstr>
      <vt:lpstr>Interakcije lekova</vt:lpstr>
      <vt:lpstr>Neželjeni efekti i komplikacije </vt:lpstr>
      <vt:lpstr>Neurološki i psihijatrijski neželjeni efekti</vt:lpstr>
      <vt:lpstr>Smanjena funkcija štitne žlezde</vt:lpstr>
      <vt:lpstr>Nefrogeni dijabetes insipidus i drugi neželjeni efekti na bubrege</vt:lpstr>
      <vt:lpstr>Edem</vt:lpstr>
      <vt:lpstr>Neželjeni efekti na srce</vt:lpstr>
      <vt:lpstr>Употреба током трудноће</vt:lpstr>
      <vt:lpstr>Razni štetni efekti</vt:lpstr>
      <vt:lpstr>Predoziranja </vt:lpstr>
      <vt:lpstr>VALPROIC ACID</vt:lpstr>
      <vt:lpstr>CARBAMAZEPINE</vt:lpstr>
      <vt:lpstr>DRUGI LEKOVI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Antipsihotici &amp; Litijum</dc:title>
  <dc:creator>Dusan Djuric</dc:creator>
  <cp:lastModifiedBy>Microsoft Office User</cp:lastModifiedBy>
  <cp:revision>10</cp:revision>
  <dcterms:created xsi:type="dcterms:W3CDTF">2022-01-21T08:47:52Z</dcterms:created>
  <dcterms:modified xsi:type="dcterms:W3CDTF">2023-10-29T19:54:48Z</dcterms:modified>
</cp:coreProperties>
</file>